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 id="2147483695" r:id="rId3"/>
  </p:sldMasterIdLst>
  <p:notesMasterIdLst>
    <p:notesMasterId r:id="rId45"/>
  </p:notesMasterIdLst>
  <p:sldIdLst>
    <p:sldId id="1502" r:id="rId4"/>
    <p:sldId id="1677" r:id="rId5"/>
    <p:sldId id="1678" r:id="rId6"/>
    <p:sldId id="294" r:id="rId7"/>
    <p:sldId id="536" r:id="rId8"/>
    <p:sldId id="1825" r:id="rId9"/>
    <p:sldId id="1056" r:id="rId10"/>
    <p:sldId id="4271" r:id="rId11"/>
    <p:sldId id="4272" r:id="rId12"/>
    <p:sldId id="4273" r:id="rId13"/>
    <p:sldId id="3310" r:id="rId14"/>
    <p:sldId id="1679" r:id="rId15"/>
    <p:sldId id="1680" r:id="rId16"/>
    <p:sldId id="393" r:id="rId17"/>
    <p:sldId id="391" r:id="rId18"/>
    <p:sldId id="1681" r:id="rId19"/>
    <p:sldId id="392" r:id="rId20"/>
    <p:sldId id="394" r:id="rId21"/>
    <p:sldId id="395" r:id="rId22"/>
    <p:sldId id="396" r:id="rId23"/>
    <p:sldId id="397" r:id="rId24"/>
    <p:sldId id="3305" r:id="rId25"/>
    <p:sldId id="3304" r:id="rId26"/>
    <p:sldId id="481" r:id="rId27"/>
    <p:sldId id="482" r:id="rId28"/>
    <p:sldId id="483" r:id="rId29"/>
    <p:sldId id="484" r:id="rId30"/>
    <p:sldId id="1826" r:id="rId31"/>
    <p:sldId id="1848" r:id="rId32"/>
    <p:sldId id="3303" r:id="rId33"/>
    <p:sldId id="1828" r:id="rId34"/>
    <p:sldId id="3302" r:id="rId35"/>
    <p:sldId id="1843" r:id="rId36"/>
    <p:sldId id="1912" r:id="rId37"/>
    <p:sldId id="520" r:id="rId38"/>
    <p:sldId id="3306" r:id="rId39"/>
    <p:sldId id="283" r:id="rId40"/>
    <p:sldId id="284" r:id="rId41"/>
    <p:sldId id="3309" r:id="rId42"/>
    <p:sldId id="3308" r:id="rId43"/>
    <p:sldId id="330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54" y="57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B9146D-7179-4C8A-8052-B7CE5DF04466}" type="datetimeFigureOut">
              <a:rPr lang="en-US" smtClean="0"/>
              <a:t>11/1/2018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FE11BE-27E0-4FC0-AEC1-20ED41D27524}" type="slidenum">
              <a:rPr lang="en-US" smtClean="0"/>
              <a:t>‹#›</a:t>
            </a:fld>
            <a:endParaRPr lang="en-US"/>
          </a:p>
        </p:txBody>
      </p:sp>
    </p:spTree>
    <p:extLst>
      <p:ext uri="{BB962C8B-B14F-4D97-AF65-F5344CB8AC3E}">
        <p14:creationId xmlns:p14="http://schemas.microsoft.com/office/powerpoint/2010/main" val="3165619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cosmos-db/documentdb-introduction"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docs.microsoft.com/en-us/azure/cosmos-db/graph-introduction" TargetMode="External"/><Relationship Id="rId5" Type="http://schemas.openxmlformats.org/officeDocument/2006/relationships/hyperlink" Target="https://docs.microsoft.com/en-us/azure/cosmos-db/table-introduction" TargetMode="External"/><Relationship Id="rId4" Type="http://schemas.openxmlformats.org/officeDocument/2006/relationships/hyperlink" Target="https://docs.microsoft.com/en-us/azure/cosmos-db/mongodb-introduction"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marketingcharts.com/online/consumers-dont-just-ignore-irrelevant-messaging-39254/"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latin typeface="Segoe UI Light" pitchFamily="34" charset="0"/>
              </a:rPr>
              <a:t>{</a:t>
            </a:r>
            <a:r>
              <a:rPr lang="en-US" sz="900" i="1">
                <a:latin typeface="Segoe UI Light" pitchFamily="34" charset="0"/>
              </a:rPr>
              <a:t>Opening greeting</a:t>
            </a:r>
            <a:r>
              <a:rPr lang="en-US" sz="900">
                <a:latin typeface="Segoe UI Light" pitchFamily="34" charset="0"/>
              </a:rPr>
              <a:t>}</a:t>
            </a:r>
          </a:p>
        </p:txBody>
      </p:sp>
      <p:sp>
        <p:nvSpPr>
          <p:cNvPr id="4" name="Header Placeholder 3"/>
          <p:cNvSpPr>
            <a:spLocks noGrp="1"/>
          </p:cNvSpPr>
          <p:nvPr>
            <p:ph type="hdr" sz="quarter" idx="10"/>
          </p:nvPr>
        </p:nvSpPr>
        <p:spPr/>
        <p:txBody>
          <a:bodyPr/>
          <a:lstStyle/>
          <a:p>
            <a:pPr defTabSz="950464">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2359"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3313C66B-7AF5-40BA-8933-D16874FF94CC}" type="datetime8">
              <a:rPr lang="en-US">
                <a:solidFill>
                  <a:prstClr val="black"/>
                </a:solidFill>
                <a:latin typeface="Segoe UI" pitchFamily="34" charset="0"/>
              </a:rPr>
              <a:pPr defTabSz="950464">
                <a:defRPr/>
              </a:pPr>
              <a:t>11/1/2018 8:11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latin typeface="Segoe UI" pitchFamily="34" charset="0"/>
              </a:rPr>
              <a:pPr defTabSz="950464">
                <a:defRPr/>
              </a:pPr>
              <a:t>1</a:t>
            </a:fld>
            <a:endParaRPr lang="en-US">
              <a:solidFill>
                <a:prstClr val="black"/>
              </a:solidFill>
              <a:latin typeface="Segoe UI" pitchFamily="34" charset="0"/>
            </a:endParaRPr>
          </a:p>
        </p:txBody>
      </p:sp>
    </p:spTree>
    <p:extLst>
      <p:ext uri="{BB962C8B-B14F-4D97-AF65-F5344CB8AC3E}">
        <p14:creationId xmlns:p14="http://schemas.microsoft.com/office/powerpoint/2010/main" val="2696128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400" b="1">
                <a:latin typeface="Segoe UI Light" panose="020B0502040204020203" pitchFamily="34" charset="0"/>
                <a:cs typeface="Segoe UI Light" panose="020B0502040204020203" pitchFamily="34" charset="0"/>
              </a:rPr>
              <a:t>A </a:t>
            </a:r>
            <a:r>
              <a:rPr lang="en-US" sz="4400" b="1" u="sng">
                <a:latin typeface="Segoe UI Light" panose="020B0502040204020203" pitchFamily="34" charset="0"/>
                <a:cs typeface="Segoe UI Light" panose="020B0502040204020203" pitchFamily="34" charset="0"/>
              </a:rPr>
              <a:t>single table </a:t>
            </a:r>
            <a:r>
              <a:rPr lang="en-US" sz="4400" b="1">
                <a:latin typeface="Segoe UI Light" panose="020B0502040204020203" pitchFamily="34" charset="0"/>
                <a:cs typeface="Segoe UI Light" panose="020B0502040204020203" pitchFamily="34" charset="0"/>
              </a:rPr>
              <a:t>can scale from GB-PBs, across many machines, and regions</a:t>
            </a:r>
          </a:p>
          <a:p>
            <a:pPr marL="0" indent="0">
              <a:buNone/>
            </a:pPr>
            <a:endParaRPr lang="en-US" sz="4400" b="1">
              <a:latin typeface="Segoe UI Light" panose="020B0502040204020203" pitchFamily="34" charset="0"/>
              <a:cs typeface="Segoe UI Light" panose="020B0502040204020203" pitchFamily="34" charset="0"/>
            </a:endParaRPr>
          </a:p>
          <a:p>
            <a:r>
              <a:rPr lang="en-US" sz="4400" b="1">
                <a:latin typeface="Segoe UI Light" panose="020B0502040204020203" pitchFamily="34" charset="0"/>
                <a:cs typeface="Segoe UI Light" panose="020B0502040204020203" pitchFamily="34" charset="0"/>
              </a:rPr>
              <a:t>Transparent server side partition management and routing</a:t>
            </a:r>
          </a:p>
          <a:p>
            <a:endParaRPr lang="en-US" sz="4400" b="1">
              <a:latin typeface="Segoe UI Light" panose="020B0502040204020203" pitchFamily="34" charset="0"/>
              <a:cs typeface="Segoe UI Light" panose="020B0502040204020203" pitchFamily="34" charset="0"/>
            </a:endParaRPr>
          </a:p>
          <a:p>
            <a:r>
              <a:rPr lang="en-US" sz="4400" b="1">
                <a:latin typeface="Segoe UI Light" panose="020B0502040204020203" pitchFamily="34" charset="0"/>
                <a:cs typeface="Segoe UI Light" panose="020B0502040204020203" pitchFamily="34" charset="0"/>
              </a:rPr>
              <a:t>Optionally evict old data using built-in support for TTL</a:t>
            </a:r>
          </a:p>
          <a:p>
            <a:pPr lvl="1"/>
            <a:r>
              <a:rPr lang="en-US" sz="3600" b="1">
                <a:latin typeface="Segoe UI Light" panose="020B0502040204020203" pitchFamily="34" charset="0"/>
                <a:cs typeface="Segoe UI Light" panose="020B0502040204020203" pitchFamily="34" charset="0"/>
              </a:rPr>
              <a:t> </a:t>
            </a:r>
          </a:p>
          <a:p>
            <a:pPr lvl="1"/>
            <a:r>
              <a:rPr lang="en-US" sz="4400" b="1">
                <a:latin typeface="Segoe UI Light" panose="020B0502040204020203" pitchFamily="34" charset="0"/>
                <a:cs typeface="Segoe UI Light" panose="020B0502040204020203" pitchFamily="34" charset="0"/>
              </a:rPr>
              <a:t>Customers </a:t>
            </a:r>
            <a:r>
              <a:rPr lang="en-US" sz="4400" b="1" u="sng">
                <a:latin typeface="Segoe UI Light" panose="020B0502040204020203" pitchFamily="34" charset="0"/>
                <a:cs typeface="Segoe UI Light" panose="020B0502040204020203" pitchFamily="34" charset="0"/>
              </a:rPr>
              <a:t>pay only for the throughput and storage they need</a:t>
            </a:r>
          </a:p>
          <a:p>
            <a:pPr marL="267335" indent="-267335" defTabSz="857124"/>
            <a:endParaRPr lang="en-US" sz="2250" b="1" kern="0">
              <a:latin typeface="Segoe UI Light" panose="020B0502040204020203" pitchFamily="34" charset="0"/>
              <a:cs typeface="Segoe UI Light" panose="020B0502040204020203" pitchFamily="34" charset="0"/>
            </a:endParaRPr>
          </a:p>
          <a:p>
            <a:pPr lvl="0"/>
            <a:r>
              <a:rPr lang="en-US" sz="4400" b="1">
                <a:latin typeface="Segoe UI Light" panose="020B0502040204020203" pitchFamily="34" charset="0"/>
                <a:cs typeface="Segoe UI Light" panose="020B0502040204020203" pitchFamily="34" charset="0"/>
              </a:rPr>
              <a:t>Elastically scale throughput from 10 to 100s of millions of requests/sec across multiple regions</a:t>
            </a:r>
          </a:p>
          <a:p>
            <a:pPr lvl="0"/>
            <a:endParaRPr lang="en-US" sz="4400" b="1">
              <a:latin typeface="Segoe UI Light" panose="020B0502040204020203" pitchFamily="34" charset="0"/>
              <a:cs typeface="Segoe UI Light" panose="020B0502040204020203" pitchFamily="34" charset="0"/>
            </a:endParaRPr>
          </a:p>
          <a:p>
            <a:r>
              <a:rPr lang="en-US" sz="4400" b="1">
                <a:latin typeface="Segoe UI Light" panose="020B0502040204020203" pitchFamily="34" charset="0"/>
                <a:cs typeface="Segoe UI Light" panose="020B0502040204020203" pitchFamily="34" charset="0"/>
              </a:rPr>
              <a:t>Customers </a:t>
            </a:r>
            <a:r>
              <a:rPr lang="en-US" sz="4400" b="1" u="sng">
                <a:latin typeface="Segoe UI Light" panose="020B0502040204020203" pitchFamily="34" charset="0"/>
                <a:cs typeface="Segoe UI Light" panose="020B0502040204020203" pitchFamily="34" charset="0"/>
              </a:rPr>
              <a:t>pay only for the throughput and storage they need </a:t>
            </a:r>
          </a:p>
          <a:p>
            <a:pPr lvl="0"/>
            <a:endParaRPr lang="en-US" sz="4400" b="1">
              <a:latin typeface="Segoe UI Light" panose="020B0502040204020203" pitchFamily="34" charset="0"/>
              <a:cs typeface="Segoe UI Light" panose="020B0502040204020203" pitchFamily="34" charset="0"/>
            </a:endParaRPr>
          </a:p>
          <a:p>
            <a:r>
              <a:rPr lang="en-US" sz="4400" b="1">
                <a:latin typeface="Segoe UI Light" panose="020B0502040204020203" pitchFamily="34" charset="0"/>
                <a:cs typeface="Segoe UI Light" panose="020B0502040204020203" pitchFamily="34" charset="0"/>
              </a:rPr>
              <a:t>Customers pay by the hour for the provisioned throughput</a:t>
            </a:r>
          </a:p>
          <a:p>
            <a:pPr marL="0" lvl="0" indent="0">
              <a:buNone/>
            </a:pPr>
            <a:endParaRPr lang="en-US" sz="4400" b="1">
              <a:latin typeface="Segoe UI Light" panose="020B0502040204020203" pitchFamily="34" charset="0"/>
              <a:cs typeface="Segoe UI Light" panose="020B0502040204020203" pitchFamily="34" charset="0"/>
            </a:endParaRPr>
          </a:p>
          <a:p>
            <a:pPr marL="267335" indent="-267335" defTabSz="857124"/>
            <a:endParaRPr lang="en-US" sz="2250" b="1" kern="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0295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4500" b="1">
                <a:cs typeface="Segoe UI Light" panose="020B0502040204020203" pitchFamily="34" charset="0"/>
              </a:rPr>
              <a:t>Unique design of the quorum based replication protocol</a:t>
            </a:r>
            <a:endParaRPr lang="en-US" sz="4500" b="1">
              <a:cs typeface="Calibri"/>
            </a:endParaRPr>
          </a:p>
          <a:p>
            <a:pPr lvl="1"/>
            <a:r>
              <a:rPr lang="en-US" sz="3700" b="1">
                <a:cs typeface="Segoe UI Light" panose="020B0502040204020203" pitchFamily="34" charset="0"/>
              </a:rPr>
              <a:t>Globally distributed with reads and writes served from local region</a:t>
            </a:r>
            <a:endParaRPr lang="en-US" sz="3700" b="1">
              <a:cs typeface="Calibri"/>
            </a:endParaRPr>
          </a:p>
          <a:p>
            <a:pPr lvl="1"/>
            <a:r>
              <a:rPr lang="en-US" sz="3700" b="1">
                <a:cs typeface="Segoe UI Light" panose="020B0502040204020203" pitchFamily="34" charset="0"/>
              </a:rPr>
              <a:t>Well defined consistency models designed to provide precise consistency guarantees</a:t>
            </a:r>
            <a:endParaRPr lang="en-US" sz="3700" b="1">
              <a:cs typeface="Calibri"/>
            </a:endParaRPr>
          </a:p>
          <a:p>
            <a:pPr lvl="1"/>
            <a:endParaRPr lang="en-US" sz="3700" b="1">
              <a:cs typeface="Calibri"/>
            </a:endParaRPr>
          </a:p>
          <a:p>
            <a:pPr lvl="0"/>
            <a:r>
              <a:rPr lang="en-US" sz="4500" b="1">
                <a:cs typeface="Segoe UI Light" panose="020B0502040204020203" pitchFamily="34" charset="0"/>
              </a:rPr>
              <a:t>Unique design of database engine</a:t>
            </a:r>
            <a:endParaRPr lang="en-US" sz="4500" b="1">
              <a:cs typeface="Calibri"/>
            </a:endParaRPr>
          </a:p>
          <a:p>
            <a:pPr lvl="1"/>
            <a:r>
              <a:rPr lang="en-US" sz="3700" b="1">
                <a:cs typeface="Segoe UI Light" panose="020B0502040204020203" pitchFamily="34" charset="0"/>
              </a:rPr>
              <a:t>Write optimized, latch-free database engine designed for SSDs and low latency access</a:t>
            </a:r>
            <a:endParaRPr lang="en-US" sz="3700" b="1">
              <a:cs typeface="Calibri"/>
            </a:endParaRPr>
          </a:p>
          <a:p>
            <a:pPr lvl="1"/>
            <a:r>
              <a:rPr lang="en-US" sz="3700" b="1">
                <a:cs typeface="Segoe UI Light" panose="020B0502040204020203" pitchFamily="34" charset="0"/>
              </a:rPr>
              <a:t>Culmination of decades of database system research in marrying the best of NoSQL techniques for the write path with the Relational query optimized data structures concurrent </a:t>
            </a:r>
            <a:r>
              <a:rPr lang="en-US" sz="3700" b="1" err="1">
                <a:cs typeface="Segoe UI Light" panose="020B0502040204020203" pitchFamily="34" charset="0"/>
              </a:rPr>
              <a:t>btree</a:t>
            </a:r>
            <a:r>
              <a:rPr lang="en-US" sz="3700" b="1">
                <a:cs typeface="Segoe UI Light" panose="020B0502040204020203" pitchFamily="34" charset="0"/>
              </a:rPr>
              <a:t> on the read/query path</a:t>
            </a:r>
            <a:endParaRPr lang="en-US" sz="3700" b="1">
              <a:cs typeface="Calibri"/>
            </a:endParaRPr>
          </a:p>
          <a:p>
            <a:pPr lvl="1"/>
            <a:r>
              <a:rPr lang="en-US" sz="3700" b="1">
                <a:cs typeface="Segoe UI Light" panose="020B0502040204020203" pitchFamily="34" charset="0"/>
              </a:rPr>
              <a:t>Benchmarked to have the lowest write and read amplifications.</a:t>
            </a:r>
            <a:endParaRPr lang="en-US" sz="3700" b="1">
              <a:cs typeface="Calibri"/>
            </a:endParaRPr>
          </a:p>
          <a:p>
            <a:pPr lvl="1"/>
            <a:r>
              <a:rPr lang="en-US" sz="3700" b="1">
                <a:cs typeface="Segoe UI Light" panose="020B0502040204020203" pitchFamily="34" charset="0"/>
              </a:rPr>
              <a:t>Better performance and TCO compared to all popular log structured engines </a:t>
            </a:r>
            <a:r>
              <a:rPr lang="en-US" sz="3700" b="1" err="1">
                <a:cs typeface="Segoe UI Light" panose="020B0502040204020203" pitchFamily="34" charset="0"/>
              </a:rPr>
              <a:t>LevelDB</a:t>
            </a:r>
            <a:r>
              <a:rPr lang="en-US" sz="3700" b="1">
                <a:cs typeface="Segoe UI Light" panose="020B0502040204020203" pitchFamily="34" charset="0"/>
              </a:rPr>
              <a:t>, </a:t>
            </a:r>
            <a:r>
              <a:rPr lang="en-US" sz="3700" b="1" err="1">
                <a:cs typeface="Segoe UI Light" panose="020B0502040204020203" pitchFamily="34" charset="0"/>
              </a:rPr>
              <a:t>RocksDB</a:t>
            </a:r>
            <a:r>
              <a:rPr lang="en-US" sz="3700" b="1">
                <a:cs typeface="Segoe UI Light" panose="020B0502040204020203" pitchFamily="34" charset="0"/>
              </a:rPr>
              <a:t>, </a:t>
            </a:r>
            <a:r>
              <a:rPr lang="en-US" sz="3700" b="1" err="1">
                <a:cs typeface="Segoe UI Light" panose="020B0502040204020203" pitchFamily="34" charset="0"/>
              </a:rPr>
              <a:t>TokuDB</a:t>
            </a:r>
            <a:r>
              <a:rPr lang="en-US" sz="3700" b="1">
                <a:cs typeface="Segoe UI Light" panose="020B0502040204020203" pitchFamily="34" charset="0"/>
              </a:rPr>
              <a:t>, </a:t>
            </a:r>
            <a:r>
              <a:rPr lang="en-US" sz="3700" b="1" err="1">
                <a:cs typeface="Segoe UI Light" panose="020B0502040204020203" pitchFamily="34" charset="0"/>
              </a:rPr>
              <a:t>WiredTiger</a:t>
            </a:r>
            <a:endParaRPr lang="en-US" sz="3700" b="1">
              <a:cs typeface="Calibri"/>
            </a:endParaRPr>
          </a:p>
          <a:p>
            <a:pPr lvl="1"/>
            <a:r>
              <a:rPr lang="en-US" sz="3700" b="1">
                <a:cs typeface="Segoe UI Light" panose="020B0502040204020203" pitchFamily="34" charset="0"/>
              </a:rPr>
              <a:t>Fully resource governed NO WRITE PAUSES</a:t>
            </a:r>
            <a:endParaRPr lang="en-US" sz="3700" b="1">
              <a:cs typeface="Calibri"/>
            </a:endParaRPr>
          </a:p>
          <a:p>
            <a:pPr marL="593725" lvl="1" indent="0">
              <a:buNone/>
            </a:pPr>
            <a:endParaRPr lang="en-US" sz="3700" b="1">
              <a:cs typeface="Calibri"/>
            </a:endParaRPr>
          </a:p>
          <a:p>
            <a:pPr lvl="0"/>
            <a:r>
              <a:rPr lang="en-US" sz="4500" b="1">
                <a:cs typeface="Segoe UI Light" panose="020B0502040204020203" pitchFamily="34" charset="0"/>
              </a:rPr>
              <a:t>Synchronous and automatic indexing at sustained ingestion rates</a:t>
            </a:r>
            <a:endParaRPr lang="en-US" sz="4500" b="1">
              <a:cs typeface="Calibri"/>
            </a:endParaRPr>
          </a:p>
          <a:p>
            <a:pPr lvl="1"/>
            <a:r>
              <a:rPr lang="en-US" sz="3700" b="1">
                <a:cs typeface="Segoe UI Light" panose="020B0502040204020203" pitchFamily="34" charset="0"/>
              </a:rPr>
              <a:t>No schema or index management needed</a:t>
            </a:r>
            <a:endParaRPr lang="en-US" sz="3700" b="1">
              <a:cs typeface="Calibri"/>
            </a:endParaRPr>
          </a:p>
          <a:p>
            <a:pPr lvl="1"/>
            <a:r>
              <a:rPr lang="en-US" sz="3700" b="1">
                <a:cs typeface="Segoe UI Light" panose="020B0502040204020203" pitchFamily="34" charset="0"/>
              </a:rPr>
              <a:t>No schema versioning needed</a:t>
            </a:r>
            <a:endParaRPr lang="en-US" sz="3700" b="1">
              <a:cs typeface="Calibri"/>
            </a:endParaRPr>
          </a:p>
          <a:p>
            <a:pPr lvl="1"/>
            <a:r>
              <a:rPr lang="en-US" sz="3700" b="1">
                <a:cs typeface="Segoe UI Light" panose="020B0502040204020203" pitchFamily="34" charset="0"/>
              </a:rPr>
              <a:t>No schema migration needed</a:t>
            </a:r>
            <a:endParaRPr lang="en-US" sz="3700" b="1">
              <a:cs typeface="Calibri"/>
            </a:endParaRPr>
          </a:p>
          <a:p>
            <a:pPr lvl="1"/>
            <a:r>
              <a:rPr lang="en-US" sz="3700" b="1">
                <a:cs typeface="Segoe UI Light" panose="020B0502040204020203" pitchFamily="34" charset="0"/>
              </a:rPr>
              <a:t>All of this is highly relevant for rapidly evolving apps in a globally distributed setup</a:t>
            </a:r>
            <a:endParaRPr lang="en-US" sz="3700" b="1">
              <a:cs typeface="Calibri"/>
            </a:endParaRPr>
          </a:p>
          <a:p>
            <a:pPr defTabSz="930772">
              <a:lnSpc>
                <a:spcPct val="100000"/>
              </a:lnSpc>
              <a:spcAft>
                <a:spcPts val="0"/>
              </a:spcAft>
              <a:defRPr/>
            </a:pPr>
            <a:endParaRPr lang="en-US" sz="1200" b="1">
              <a:cs typeface="Calibri"/>
            </a:endParaRPr>
          </a:p>
          <a:p>
            <a:pPr defTabSz="930772">
              <a:lnSpc>
                <a:spcPct val="100000"/>
              </a:lnSpc>
              <a:spcAft>
                <a:spcPts val="0"/>
              </a:spcAft>
              <a:defRPr/>
            </a:pPr>
            <a:r>
              <a:rPr lang="en-US" sz="1200" b="1"/>
              <a:t>Cosmos DB guarantees low latency access by serving reads and writes from the local regions. This helps your applications to beat the speed of light or network latency across regions.</a:t>
            </a:r>
            <a:endParaRPr lang="en-US" sz="1200" b="1">
              <a:cs typeface="Calibri"/>
            </a:endParaRPr>
          </a:p>
          <a:p>
            <a:pPr defTabSz="930772">
              <a:lnSpc>
                <a:spcPct val="100000"/>
              </a:lnSpc>
              <a:spcAft>
                <a:spcPts val="0"/>
              </a:spcAft>
              <a:defRPr/>
            </a:pPr>
            <a:endParaRPr lang="en-US" sz="1200" b="1">
              <a:cs typeface="Calibri"/>
            </a:endParaRPr>
          </a:p>
          <a:p>
            <a:pPr defTabSz="930772">
              <a:defRPr/>
            </a:pPr>
            <a:r>
              <a:rPr lang="en-US" sz="1200" b="1"/>
              <a:t>Nucleus of Cosmos DB is a write optimized, latch-free database engine which is designed for Solid State Drives. The core design point is low latency and performance and global scale.</a:t>
            </a:r>
            <a:r>
              <a:rPr lang="en-US" b="1"/>
              <a:t> </a:t>
            </a:r>
            <a:endParaRPr lang="en-US" sz="1200" b="1">
              <a:cs typeface="Calibri"/>
            </a:endParaRPr>
          </a:p>
          <a:p>
            <a:pPr defTabSz="930772">
              <a:lnSpc>
                <a:spcPct val="100000"/>
              </a:lnSpc>
              <a:spcAft>
                <a:spcPts val="0"/>
              </a:spcAft>
              <a:defRPr/>
            </a:pPr>
            <a:r>
              <a:rPr lang="en-US" sz="1200" b="1"/>
              <a:t>Cosmos DB indexes all your data automatically, synchronously at sustained ingestion rates. There is no overhead of secondary indexes as with other databases. Most of us know the pain of managing indexes. Now imagine for a moment maintaining, managing, migrating indexes at global scale. It is almost impossible but with Azure Cosmos DB, you don’t have to. At P99 Cosmos DB guarantees &lt;10ms latency for read access and &lt;15ms for write access. Most applications will experience even lower latency of under &lt;2ms for reads and &lt;6ms for writes.</a:t>
            </a:r>
            <a:endParaRPr lang="en-US" sz="1200" b="1">
              <a:cs typeface="Calibri"/>
            </a:endParaRPr>
          </a:p>
          <a:p>
            <a:pPr defTabSz="930772">
              <a:lnSpc>
                <a:spcPct val="100000"/>
              </a:lnSpc>
              <a:spcAft>
                <a:spcPts val="0"/>
              </a:spcAft>
              <a:defRPr/>
            </a:pPr>
            <a:endParaRPr lang="en-US" sz="1200" b="1">
              <a:cs typeface="Calibri"/>
            </a:endParaRPr>
          </a:p>
          <a:p>
            <a:pPr defTabSz="930772">
              <a:lnSpc>
                <a:spcPct val="100000"/>
              </a:lnSpc>
              <a:spcAft>
                <a:spcPts val="0"/>
              </a:spcAft>
              <a:defRPr/>
            </a:pPr>
            <a:r>
              <a:rPr lang="en-US" sz="1200" b="1"/>
              <a:t>Several of our large scale cloud services at Microsoft uses Cosmos DB for low latency access. All the device telemetry from windows mobile devices is stored in a globally distributed database and with 100s of millions of devices out there, low latency was a key factor in deciding on the right data store.</a:t>
            </a:r>
            <a:endParaRPr lang="en-US" sz="1200" b="1">
              <a:cs typeface="Calibri"/>
            </a:endParaRPr>
          </a:p>
          <a:p>
            <a:pPr defTabSz="930772">
              <a:lnSpc>
                <a:spcPct val="100000"/>
              </a:lnSpc>
              <a:spcAft>
                <a:spcPts val="0"/>
              </a:spcAft>
              <a:defRPr/>
            </a:pPr>
            <a:endParaRPr lang="en-US" sz="1200" b="1">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678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4500">
                <a:solidFill>
                  <a:srgbClr val="00B0F0"/>
                </a:solidFill>
                <a:cs typeface="Segoe UI Light" panose="020B0502040204020203" pitchFamily="34" charset="0"/>
              </a:rPr>
              <a:t>Unique design of the quorum based replication protocol</a:t>
            </a:r>
          </a:p>
          <a:p>
            <a:pPr lvl="1"/>
            <a:r>
              <a:rPr lang="en-US" sz="3700">
                <a:solidFill>
                  <a:schemeClr val="bg1"/>
                </a:solidFill>
                <a:cs typeface="Segoe UI Light" panose="020B0502040204020203" pitchFamily="34" charset="0"/>
              </a:rPr>
              <a:t>Globally distributed with reads and writes served from local region</a:t>
            </a:r>
          </a:p>
          <a:p>
            <a:pPr lvl="1"/>
            <a:r>
              <a:rPr lang="en-US" sz="3700">
                <a:solidFill>
                  <a:schemeClr val="bg1"/>
                </a:solidFill>
                <a:cs typeface="Segoe UI Light" panose="020B0502040204020203" pitchFamily="34" charset="0"/>
              </a:rPr>
              <a:t>Well defined consistency models designed to provide precise consistency guarantees</a:t>
            </a:r>
          </a:p>
          <a:p>
            <a:pPr lvl="1"/>
            <a:endParaRPr lang="en-US" sz="3700">
              <a:solidFill>
                <a:schemeClr val="bg1"/>
              </a:solidFill>
              <a:cs typeface="Segoe UI Light" panose="020B0502040204020203" pitchFamily="34" charset="0"/>
            </a:endParaRPr>
          </a:p>
          <a:p>
            <a:pPr lvl="0"/>
            <a:r>
              <a:rPr lang="en-US" sz="4500">
                <a:solidFill>
                  <a:srgbClr val="00B0F0"/>
                </a:solidFill>
                <a:cs typeface="Segoe UI Light" panose="020B0502040204020203" pitchFamily="34" charset="0"/>
              </a:rPr>
              <a:t>Unique design of database engine</a:t>
            </a:r>
          </a:p>
          <a:p>
            <a:pPr lvl="1"/>
            <a:r>
              <a:rPr lang="en-US" sz="3700">
                <a:solidFill>
                  <a:schemeClr val="bg1"/>
                </a:solidFill>
                <a:cs typeface="Segoe UI Light" panose="020B0502040204020203" pitchFamily="34" charset="0"/>
              </a:rPr>
              <a:t>Write optimized, latch-free database engine designed for SSDs and low latency access</a:t>
            </a:r>
          </a:p>
          <a:p>
            <a:pPr lvl="1"/>
            <a:r>
              <a:rPr lang="en-US" sz="3700">
                <a:solidFill>
                  <a:schemeClr val="bg1"/>
                </a:solidFill>
                <a:cs typeface="Segoe UI Light" panose="020B0502040204020203" pitchFamily="34" charset="0"/>
              </a:rPr>
              <a:t>Culmination of decades of database system research in marrying the best of NoSQL techniques for the write path with the Relational query optimized data structures concurrent </a:t>
            </a:r>
            <a:r>
              <a:rPr lang="en-US" sz="3700" err="1">
                <a:solidFill>
                  <a:schemeClr val="bg1"/>
                </a:solidFill>
                <a:cs typeface="Segoe UI Light" panose="020B0502040204020203" pitchFamily="34" charset="0"/>
              </a:rPr>
              <a:t>btree</a:t>
            </a:r>
            <a:r>
              <a:rPr lang="en-US" sz="3700">
                <a:solidFill>
                  <a:schemeClr val="bg1"/>
                </a:solidFill>
                <a:cs typeface="Segoe UI Light" panose="020B0502040204020203" pitchFamily="34" charset="0"/>
              </a:rPr>
              <a:t> on the read/query path</a:t>
            </a:r>
          </a:p>
          <a:p>
            <a:pPr lvl="1"/>
            <a:r>
              <a:rPr lang="en-US" sz="3700">
                <a:solidFill>
                  <a:schemeClr val="bg1"/>
                </a:solidFill>
                <a:cs typeface="Segoe UI Light" panose="020B0502040204020203" pitchFamily="34" charset="0"/>
              </a:rPr>
              <a:t>Benchmarked to have the lowest write and read amplifications.</a:t>
            </a:r>
          </a:p>
          <a:p>
            <a:pPr lvl="1"/>
            <a:r>
              <a:rPr lang="en-US" sz="3700">
                <a:solidFill>
                  <a:schemeClr val="bg1"/>
                </a:solidFill>
                <a:cs typeface="Segoe UI Light" panose="020B0502040204020203" pitchFamily="34" charset="0"/>
              </a:rPr>
              <a:t>Better performance and TCO compared to all popular log structured engines </a:t>
            </a:r>
            <a:r>
              <a:rPr lang="en-US" sz="3700" err="1">
                <a:solidFill>
                  <a:schemeClr val="bg1"/>
                </a:solidFill>
                <a:cs typeface="Segoe UI Light" panose="020B0502040204020203" pitchFamily="34" charset="0"/>
              </a:rPr>
              <a:t>LevelDB</a:t>
            </a:r>
            <a:r>
              <a:rPr lang="en-US" sz="3700">
                <a:solidFill>
                  <a:schemeClr val="bg1"/>
                </a:solidFill>
                <a:cs typeface="Segoe UI Light" panose="020B0502040204020203" pitchFamily="34" charset="0"/>
              </a:rPr>
              <a:t>, </a:t>
            </a:r>
            <a:r>
              <a:rPr lang="en-US" sz="3700" err="1">
                <a:solidFill>
                  <a:schemeClr val="bg1"/>
                </a:solidFill>
                <a:cs typeface="Segoe UI Light" panose="020B0502040204020203" pitchFamily="34" charset="0"/>
              </a:rPr>
              <a:t>RocksDB</a:t>
            </a:r>
            <a:r>
              <a:rPr lang="en-US" sz="3700">
                <a:solidFill>
                  <a:schemeClr val="bg1"/>
                </a:solidFill>
                <a:cs typeface="Segoe UI Light" panose="020B0502040204020203" pitchFamily="34" charset="0"/>
              </a:rPr>
              <a:t>, </a:t>
            </a:r>
            <a:r>
              <a:rPr lang="en-US" sz="3700" err="1">
                <a:solidFill>
                  <a:schemeClr val="bg1"/>
                </a:solidFill>
                <a:cs typeface="Segoe UI Light" panose="020B0502040204020203" pitchFamily="34" charset="0"/>
              </a:rPr>
              <a:t>TokuDB</a:t>
            </a:r>
            <a:r>
              <a:rPr lang="en-US" sz="3700">
                <a:solidFill>
                  <a:schemeClr val="bg1"/>
                </a:solidFill>
                <a:cs typeface="Segoe UI Light" panose="020B0502040204020203" pitchFamily="34" charset="0"/>
              </a:rPr>
              <a:t>, </a:t>
            </a:r>
            <a:r>
              <a:rPr lang="en-US" sz="3700" err="1">
                <a:solidFill>
                  <a:schemeClr val="bg1"/>
                </a:solidFill>
                <a:cs typeface="Segoe UI Light" panose="020B0502040204020203" pitchFamily="34" charset="0"/>
              </a:rPr>
              <a:t>WiredTiger</a:t>
            </a:r>
            <a:endParaRPr lang="en-US" sz="3700">
              <a:solidFill>
                <a:schemeClr val="bg1"/>
              </a:solidFill>
              <a:cs typeface="Segoe UI Light" panose="020B0502040204020203" pitchFamily="34" charset="0"/>
            </a:endParaRPr>
          </a:p>
          <a:p>
            <a:pPr lvl="1"/>
            <a:r>
              <a:rPr lang="en-US" sz="3700">
                <a:solidFill>
                  <a:schemeClr val="bg1"/>
                </a:solidFill>
                <a:cs typeface="Segoe UI Light" panose="020B0502040204020203" pitchFamily="34" charset="0"/>
              </a:rPr>
              <a:t>Fully resource governed NO WRITE PAUSES</a:t>
            </a:r>
          </a:p>
          <a:p>
            <a:pPr marL="593960" lvl="1" indent="0">
              <a:buNone/>
            </a:pPr>
            <a:endParaRPr lang="en-US" sz="3700">
              <a:solidFill>
                <a:schemeClr val="bg1"/>
              </a:solidFill>
              <a:cs typeface="Segoe UI Light" panose="020B0502040204020203" pitchFamily="34" charset="0"/>
            </a:endParaRPr>
          </a:p>
          <a:p>
            <a:pPr lvl="0"/>
            <a:r>
              <a:rPr lang="en-US" sz="4500">
                <a:solidFill>
                  <a:srgbClr val="00B0F0"/>
                </a:solidFill>
                <a:cs typeface="Segoe UI Light" panose="020B0502040204020203" pitchFamily="34" charset="0"/>
              </a:rPr>
              <a:t>Synchronous and automatic indexing at sustained ingestion rates</a:t>
            </a:r>
          </a:p>
          <a:p>
            <a:pPr lvl="1"/>
            <a:r>
              <a:rPr lang="en-US" sz="3700">
                <a:solidFill>
                  <a:schemeClr val="bg1"/>
                </a:solidFill>
                <a:cs typeface="Segoe UI Light" panose="020B0502040204020203" pitchFamily="34" charset="0"/>
              </a:rPr>
              <a:t>No schema or index management needed</a:t>
            </a:r>
          </a:p>
          <a:p>
            <a:pPr lvl="1"/>
            <a:r>
              <a:rPr lang="en-US" sz="3700">
                <a:solidFill>
                  <a:schemeClr val="bg1"/>
                </a:solidFill>
                <a:cs typeface="Segoe UI Light" panose="020B0502040204020203" pitchFamily="34" charset="0"/>
              </a:rPr>
              <a:t>No schema versioning needed</a:t>
            </a:r>
          </a:p>
          <a:p>
            <a:pPr lvl="1"/>
            <a:r>
              <a:rPr lang="en-US" sz="3700">
                <a:solidFill>
                  <a:schemeClr val="bg1"/>
                </a:solidFill>
                <a:cs typeface="Segoe UI Light" panose="020B0502040204020203" pitchFamily="34" charset="0"/>
              </a:rPr>
              <a:t>No schema migration needed</a:t>
            </a:r>
          </a:p>
          <a:p>
            <a:pPr lvl="1"/>
            <a:r>
              <a:rPr lang="en-US" sz="3700">
                <a:solidFill>
                  <a:schemeClr val="bg1"/>
                </a:solidFill>
                <a:cs typeface="Segoe UI Light" panose="020B0502040204020203" pitchFamily="34" charset="0"/>
              </a:rPr>
              <a:t>All of this is highly relevant for rapidly evolving apps in a globally distributed setup</a:t>
            </a:r>
          </a:p>
          <a:p>
            <a:pPr defTabSz="930772">
              <a:lnSpc>
                <a:spcPct val="100000"/>
              </a:lnSpc>
              <a:spcAft>
                <a:spcPts val="0"/>
              </a:spcAft>
              <a:defRPr/>
            </a:pPr>
            <a:endParaRPr lang="en-US" sz="1200"/>
          </a:p>
          <a:p>
            <a:pPr defTabSz="930772">
              <a:lnSpc>
                <a:spcPct val="100000"/>
              </a:lnSpc>
              <a:spcAft>
                <a:spcPts val="0"/>
              </a:spcAft>
              <a:defRPr/>
            </a:pPr>
            <a:r>
              <a:rPr lang="en-US" sz="1200"/>
              <a:t>Cosmos DB guarantees low latency access by serving reads and writes from the local regions. This helps your applications to beat the speed of light or network latency across regions.</a:t>
            </a:r>
          </a:p>
          <a:p>
            <a:pPr defTabSz="930772">
              <a:lnSpc>
                <a:spcPct val="100000"/>
              </a:lnSpc>
              <a:spcAft>
                <a:spcPts val="0"/>
              </a:spcAft>
              <a:defRPr/>
            </a:pPr>
            <a:endParaRPr lang="en-US" sz="1200"/>
          </a:p>
          <a:p>
            <a:pPr defTabSz="930772">
              <a:lnSpc>
                <a:spcPct val="100000"/>
              </a:lnSpc>
              <a:spcAft>
                <a:spcPts val="0"/>
              </a:spcAft>
              <a:defRPr/>
            </a:pPr>
            <a:r>
              <a:rPr lang="en-US" sz="1200"/>
              <a:t>Nucleus of Cosmos DB is a write optimized, latch-free database engine which is designed for Solid State Drives. The core design point is low latency and performance and global scale. </a:t>
            </a:r>
          </a:p>
          <a:p>
            <a:pPr defTabSz="930772">
              <a:lnSpc>
                <a:spcPct val="100000"/>
              </a:lnSpc>
              <a:spcAft>
                <a:spcPts val="0"/>
              </a:spcAft>
              <a:defRPr/>
            </a:pPr>
            <a:r>
              <a:rPr lang="en-US" sz="1200"/>
              <a:t>Cosmos DB indexes all your data automatically, synchronously at sustained ingestion rates. There is no overhead of secondary indexes as with other databases. Most of us know the pain of managing indexes. Now imagine for a moment maintaining, managing, migrating indexes at global scale. It is almost impossible but with Azure Cosmos DB, you don’t have to. At P99 Cosmos DB guarantees &lt;10ms latency for read access and &lt;15ms for write access. Most applications will experience even lower latency of under &lt;2ms for reads and &lt;6ms for writes.</a:t>
            </a:r>
          </a:p>
          <a:p>
            <a:pPr defTabSz="930772">
              <a:lnSpc>
                <a:spcPct val="100000"/>
              </a:lnSpc>
              <a:spcAft>
                <a:spcPts val="0"/>
              </a:spcAft>
              <a:defRPr/>
            </a:pPr>
            <a:endParaRPr lang="en-US" sz="1200"/>
          </a:p>
          <a:p>
            <a:pPr defTabSz="930772">
              <a:lnSpc>
                <a:spcPct val="100000"/>
              </a:lnSpc>
              <a:spcAft>
                <a:spcPts val="0"/>
              </a:spcAft>
              <a:defRPr/>
            </a:pPr>
            <a:r>
              <a:rPr lang="en-US" sz="1200"/>
              <a:t>Several of our large scale cloud services at Microsoft uses Cosmos DB for low latency access. All the device telemetry from windows mobile devices is stored in a globally distributed database and with 100s of millions of devices out there, low latency was a key factor in deciding on the right data store.</a:t>
            </a:r>
          </a:p>
          <a:p>
            <a:pPr defTabSz="930772">
              <a:lnSpc>
                <a:spcPct val="100000"/>
              </a:lnSpc>
              <a:spcAft>
                <a:spcPts val="0"/>
              </a:spcAft>
              <a:defRPr/>
            </a:pPr>
            <a:endParaRPr lang="en-US" sz="12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985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4400" b="1">
                <a:latin typeface="Segoe UI Light" panose="020B0502040204020203" pitchFamily="34" charset="0"/>
                <a:cs typeface="Segoe UI Light" panose="020B0502040204020203" pitchFamily="34" charset="0"/>
              </a:rPr>
              <a:t>Databases are divided into two categories</a:t>
            </a:r>
          </a:p>
          <a:p>
            <a:pPr lvl="0"/>
            <a:endParaRPr lang="en-US" sz="4400" b="1">
              <a:latin typeface="Segoe UI Light" panose="020B0502040204020203" pitchFamily="34" charset="0"/>
              <a:cs typeface="Segoe UI Light" panose="020B0502040204020203" pitchFamily="34" charset="0"/>
            </a:endParaRPr>
          </a:p>
          <a:p>
            <a:pPr lvl="1"/>
            <a:r>
              <a:rPr lang="en-US" sz="3600" b="1">
                <a:latin typeface="Segoe UI Light" panose="020B0502040204020203" pitchFamily="34" charset="0"/>
                <a:cs typeface="Segoe UI Light" panose="020B0502040204020203" pitchFamily="34" charset="0"/>
              </a:rPr>
              <a:t>Provide extreme choices – strong vs. eventual consistency (e.g., DynamoDB)</a:t>
            </a:r>
          </a:p>
          <a:p>
            <a:pPr lvl="1"/>
            <a:endParaRPr lang="en-US" sz="3600" b="1">
              <a:latin typeface="Segoe UI Light" panose="020B0502040204020203" pitchFamily="34" charset="0"/>
              <a:cs typeface="Segoe UI Light" panose="020B0502040204020203" pitchFamily="34" charset="0"/>
            </a:endParaRPr>
          </a:p>
          <a:p>
            <a:pPr lvl="1"/>
            <a:r>
              <a:rPr lang="en-US" sz="3600" b="1">
                <a:latin typeface="Segoe UI Light" panose="020B0502040204020203" pitchFamily="34" charset="0"/>
                <a:cs typeface="Segoe UI Light" panose="020B0502040204020203" pitchFamily="34" charset="0"/>
              </a:rPr>
              <a:t>Leave everything for developers to configure (e.g., Cassandra)</a:t>
            </a:r>
          </a:p>
          <a:p>
            <a:pPr lvl="2"/>
            <a:r>
              <a:rPr lang="en-US" sz="3200" b="1">
                <a:latin typeface="Segoe UI Light" panose="020B0502040204020203" pitchFamily="34" charset="0"/>
                <a:cs typeface="Segoe UI Light" panose="020B0502040204020203" pitchFamily="34" charset="0"/>
              </a:rPr>
              <a:t>Read repair, Hinted handoff, quorum sizes, replication topologies </a:t>
            </a:r>
            <a:r>
              <a:rPr lang="en-US" sz="3200" b="1" err="1">
                <a:latin typeface="Segoe UI Light" panose="020B0502040204020203" pitchFamily="34" charset="0"/>
                <a:cs typeface="Segoe UI Light" panose="020B0502040204020203" pitchFamily="34" charset="0"/>
              </a:rPr>
              <a:t>etc</a:t>
            </a:r>
            <a:endParaRPr lang="en-US" sz="3200" b="1">
              <a:latin typeface="Segoe UI Light" panose="020B0502040204020203" pitchFamily="34" charset="0"/>
              <a:cs typeface="Segoe UI Light" panose="020B0502040204020203" pitchFamily="34" charset="0"/>
            </a:endParaRPr>
          </a:p>
          <a:p>
            <a:pPr marL="1165225" lvl="2" indent="0">
              <a:buNone/>
            </a:pPr>
            <a:endParaRPr lang="en-US" sz="3200" b="1">
              <a:latin typeface="Segoe UI Light" panose="020B0502040204020203" pitchFamily="34" charset="0"/>
              <a:cs typeface="Segoe UI Light" panose="020B0502040204020203" pitchFamily="34" charset="0"/>
            </a:endParaRPr>
          </a:p>
          <a:p>
            <a:pPr lvl="2"/>
            <a:r>
              <a:rPr lang="en-US" sz="3200" b="1">
                <a:latin typeface="Segoe UI Light" panose="020B0502040204020203" pitchFamily="34" charset="0"/>
                <a:cs typeface="Segoe UI Light" panose="020B0502040204020203" pitchFamily="34" charset="0"/>
              </a:rPr>
              <a:t>Developers have to make </a:t>
            </a:r>
            <a:r>
              <a:rPr lang="en-US" sz="3200" b="1" u="sng">
                <a:latin typeface="Segoe UI Light" panose="020B0502040204020203" pitchFamily="34" charset="0"/>
                <a:cs typeface="Segoe UI Light" panose="020B0502040204020203" pitchFamily="34" charset="0"/>
              </a:rPr>
              <a:t>precise</a:t>
            </a:r>
            <a:r>
              <a:rPr lang="en-US" sz="3200" b="1">
                <a:latin typeface="Segoe UI Light" panose="020B0502040204020203" pitchFamily="34" charset="0"/>
                <a:cs typeface="Segoe UI Light" panose="020B0502040204020203" pitchFamily="34" charset="0"/>
              </a:rPr>
              <a:t> tradeoffs between</a:t>
            </a:r>
          </a:p>
          <a:p>
            <a:pPr lvl="3"/>
            <a:r>
              <a:rPr lang="en-US" sz="2800" b="1">
                <a:latin typeface="Segoe UI Light" panose="020B0502040204020203" pitchFamily="34" charset="0"/>
                <a:cs typeface="Segoe UI Light" panose="020B0502040204020203" pitchFamily="34" charset="0"/>
              </a:rPr>
              <a:t>Consistency and availability (during failures)</a:t>
            </a:r>
          </a:p>
          <a:p>
            <a:pPr lvl="3"/>
            <a:r>
              <a:rPr lang="en-US" sz="2800" b="1">
                <a:latin typeface="Segoe UI Light" panose="020B0502040204020203" pitchFamily="34" charset="0"/>
                <a:cs typeface="Segoe UI Light" panose="020B0502040204020203" pitchFamily="34" charset="0"/>
              </a:rPr>
              <a:t>Consistency and latency (during steady state)</a:t>
            </a:r>
          </a:p>
          <a:p>
            <a:pPr lvl="3"/>
            <a:r>
              <a:rPr lang="en-US" sz="2800" b="1">
                <a:latin typeface="Segoe UI Light" panose="020B0502040204020203" pitchFamily="34" charset="0"/>
                <a:cs typeface="Segoe UI Light" panose="020B0502040204020203" pitchFamily="34" charset="0"/>
              </a:rPr>
              <a:t>Consistency and throughput (this is important for TCO reasons)</a:t>
            </a:r>
          </a:p>
          <a:p>
            <a:pPr marL="267335" indent="-267335" defTabSz="857124"/>
            <a:endParaRPr lang="en-US" sz="2250" b="1" kern="0">
              <a:latin typeface="Segoe UI Light" panose="020B0502040204020203" pitchFamily="34" charset="0"/>
              <a:cs typeface="Segoe UI Light" panose="020B0502040204020203" pitchFamily="34" charset="0"/>
            </a:endParaRPr>
          </a:p>
          <a:p>
            <a:pPr marL="349250" indent="-349250">
              <a:spcAft>
                <a:spcPts val="0"/>
              </a:spcAft>
              <a:buFont typeface="Symbol" panose="05050102010706020507" pitchFamily="18" charset="2"/>
              <a:buChar char=""/>
            </a:pPr>
            <a:endParaRPr lang="en-US" sz="2400" b="1">
              <a:latin typeface="Calibri" panose="020F0502020204030204" pitchFamily="34" charset="0"/>
              <a:ea typeface="Calibri" panose="020F0502020204030204" pitchFamily="34" charset="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918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a:solidFill>
                  <a:schemeClr val="tx1"/>
                </a:solidFill>
                <a:effectLst/>
                <a:latin typeface="+mn-lt"/>
                <a:ea typeface="+mn-ea"/>
                <a:cs typeface="+mn-cs"/>
              </a:rPr>
              <a:t>Azure Cosmos DB natively supports multiple data models including documents, key-value, graph, and column-family. The core content-model of Cosmos DB’s database engine is based on atom-record-sequence (ARS). Atoms consist of a small set of primitive types like string, bool, and number. Records are structs composed of these types. Sequences are arrays consisting of atoms, records, or sequences.</a:t>
            </a:r>
          </a:p>
          <a:p>
            <a:pPr fontAlgn="base"/>
            <a:endParaRPr lang="en-US" sz="1200" b="0" i="0" kern="1200">
              <a:solidFill>
                <a:schemeClr val="tx1"/>
              </a:solidFill>
              <a:effectLst/>
              <a:latin typeface="+mn-lt"/>
              <a:ea typeface="+mn-ea"/>
              <a:cs typeface="+mn-cs"/>
            </a:endParaRPr>
          </a:p>
          <a:p>
            <a:pPr fontAlgn="base"/>
            <a:r>
              <a:rPr lang="en-US" sz="1200" b="0" i="0" kern="1200">
                <a:solidFill>
                  <a:schemeClr val="tx1"/>
                </a:solidFill>
                <a:effectLst/>
                <a:latin typeface="+mn-lt"/>
                <a:ea typeface="+mn-ea"/>
                <a:cs typeface="+mn-cs"/>
              </a:rPr>
              <a:t>The database engine can efficiently translate and project different data models onto the ARS-based data model. The core data model of Cosmos DB is natively accessible from dynamically typed programming languages and can be exposed as-is as JSON.</a:t>
            </a:r>
          </a:p>
          <a:p>
            <a:pPr fontAlgn="base"/>
            <a:endParaRPr lang="en-US" sz="1200" b="0" i="0" kern="1200">
              <a:solidFill>
                <a:schemeClr val="tx1"/>
              </a:solidFill>
              <a:effectLst/>
              <a:latin typeface="+mn-lt"/>
              <a:ea typeface="+mn-ea"/>
              <a:cs typeface="+mn-cs"/>
            </a:endParaRPr>
          </a:p>
          <a:p>
            <a:pPr fontAlgn="base"/>
            <a:r>
              <a:rPr lang="en-US" sz="1200" b="0" i="0" kern="1200">
                <a:solidFill>
                  <a:schemeClr val="tx1"/>
                </a:solidFill>
                <a:effectLst/>
                <a:latin typeface="+mn-lt"/>
                <a:ea typeface="+mn-ea"/>
                <a:cs typeface="+mn-cs"/>
              </a:rPr>
              <a:t>The service also supports popular database APIs for data access and querying. Cosmos DB’s database engine currently supports </a:t>
            </a:r>
            <a:r>
              <a:rPr lang="en-US" sz="1200" b="0" i="0" u="none" strike="noStrike" kern="1200">
                <a:solidFill>
                  <a:schemeClr val="tx1"/>
                </a:solidFill>
                <a:effectLst/>
                <a:latin typeface="+mn-lt"/>
                <a:ea typeface="+mn-ea"/>
                <a:cs typeface="+mn-cs"/>
                <a:hlinkClick r:id="rId3"/>
              </a:rPr>
              <a:t>DocumentDB SQL</a:t>
            </a:r>
            <a:r>
              <a:rPr lang="en-US" sz="1200" b="0" i="0"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4"/>
              </a:rPr>
              <a:t>MongoDB</a:t>
            </a:r>
            <a:r>
              <a:rPr lang="en-US" sz="1200" b="0" i="0"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5"/>
              </a:rPr>
              <a:t>Azure Tables</a:t>
            </a:r>
            <a:r>
              <a:rPr lang="en-US" sz="1200" b="0" i="0" kern="1200">
                <a:solidFill>
                  <a:schemeClr val="tx1"/>
                </a:solidFill>
                <a:effectLst/>
                <a:latin typeface="+mn-lt"/>
                <a:ea typeface="+mn-ea"/>
                <a:cs typeface="+mn-cs"/>
              </a:rPr>
              <a:t>(preview), and </a:t>
            </a:r>
            <a:r>
              <a:rPr lang="en-US" sz="1200" b="0" i="0" u="none" strike="noStrike" kern="1200">
                <a:solidFill>
                  <a:schemeClr val="tx1"/>
                </a:solidFill>
                <a:effectLst/>
                <a:latin typeface="+mn-lt"/>
                <a:ea typeface="+mn-ea"/>
                <a:cs typeface="+mn-cs"/>
                <a:hlinkClick r:id="rId6"/>
              </a:rPr>
              <a:t>Gremlin</a:t>
            </a:r>
            <a:r>
              <a:rPr lang="en-US" sz="1200" b="0" i="0" kern="1200">
                <a:solidFill>
                  <a:schemeClr val="tx1"/>
                </a:solidFill>
                <a:effectLst/>
                <a:latin typeface="+mn-lt"/>
                <a:ea typeface="+mn-ea"/>
                <a:cs typeface="+mn-cs"/>
              </a:rPr>
              <a:t> (preview). You can continue to build applications using popular OSS APIs and get all the benefits of a battle-tested and fully managed, globally distributed database service.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88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4400" b="1" i="1">
                <a:latin typeface="Segoe UI Light" panose="020B0502040204020203" pitchFamily="34" charset="0"/>
                <a:cs typeface="Segoe UI Light" panose="020B0502040204020203" pitchFamily="34" charset="0"/>
              </a:rPr>
              <a:t>At </a:t>
            </a:r>
            <a:r>
              <a:rPr lang="en-US" sz="4400" b="1" i="1" u="sng">
                <a:latin typeface="Segoe UI Light" panose="020B0502040204020203" pitchFamily="34" charset="0"/>
                <a:cs typeface="Segoe UI Light" panose="020B0502040204020203" pitchFamily="34" charset="0"/>
              </a:rPr>
              <a:t>global scale</a:t>
            </a:r>
            <a:r>
              <a:rPr lang="en-US" sz="4400" b="1" i="1">
                <a:latin typeface="Segoe UI Light" panose="020B0502040204020203" pitchFamily="34" charset="0"/>
                <a:cs typeface="Segoe UI Light" panose="020B0502040204020203" pitchFamily="34" charset="0"/>
              </a:rPr>
              <a:t>, schema/index management is hard</a:t>
            </a:r>
          </a:p>
          <a:p>
            <a:pPr lvl="0"/>
            <a:endParaRPr lang="en-US" sz="4400" b="1" i="1">
              <a:latin typeface="Segoe UI Light" panose="020B0502040204020203" pitchFamily="34" charset="0"/>
              <a:cs typeface="Segoe UI Light" panose="020B0502040204020203" pitchFamily="34" charset="0"/>
            </a:endParaRPr>
          </a:p>
          <a:p>
            <a:pPr lvl="0"/>
            <a:r>
              <a:rPr lang="en-US" sz="4400" b="1" i="1">
                <a:latin typeface="Segoe UI Light" panose="020B0502040204020203" pitchFamily="34" charset="0"/>
                <a:cs typeface="Segoe UI Light" panose="020B0502040204020203" pitchFamily="34" charset="0"/>
              </a:rPr>
              <a:t>Automatic and synchronous indexing of all ingested content - hash, range, geo-spatial, and columnar</a:t>
            </a:r>
          </a:p>
          <a:p>
            <a:pPr lvl="0"/>
            <a:endParaRPr lang="en-US" sz="4400" b="1" i="1">
              <a:latin typeface="Segoe UI Light" panose="020B0502040204020203" pitchFamily="34" charset="0"/>
              <a:cs typeface="Segoe UI Light" panose="020B0502040204020203" pitchFamily="34" charset="0"/>
            </a:endParaRPr>
          </a:p>
          <a:p>
            <a:pPr lvl="0"/>
            <a:r>
              <a:rPr lang="en-US" sz="3600" b="1" i="1">
                <a:latin typeface="Segoe UI Light" panose="020B0502040204020203" pitchFamily="34" charset="0"/>
                <a:cs typeface="Segoe UI Light" panose="020B0502040204020203" pitchFamily="34" charset="0"/>
              </a:rPr>
              <a:t>No need to define schemas or secondary indices upfront</a:t>
            </a:r>
          </a:p>
          <a:p>
            <a:pPr lvl="0"/>
            <a:endParaRPr lang="en-US" sz="4400" b="1" i="1">
              <a:latin typeface="Segoe UI Light" panose="020B0502040204020203" pitchFamily="34" charset="0"/>
              <a:cs typeface="Segoe UI Light" panose="020B0502040204020203" pitchFamily="34" charset="0"/>
            </a:endParaRPr>
          </a:p>
          <a:p>
            <a:pPr lvl="0"/>
            <a:r>
              <a:rPr lang="en-US" sz="4400" b="1" i="1">
                <a:latin typeface="Segoe UI Light" panose="020B0502040204020203" pitchFamily="34" charset="0"/>
                <a:cs typeface="Segoe UI Light" panose="020B0502040204020203" pitchFamily="34" charset="0"/>
              </a:rPr>
              <a:t>Resource governed, write optimized database engine with latch free and log structured techniques</a:t>
            </a:r>
          </a:p>
          <a:p>
            <a:pPr lvl="0"/>
            <a:endParaRPr lang="en-US" sz="4400" b="1" i="1">
              <a:latin typeface="Segoe UI Light" panose="020B0502040204020203" pitchFamily="34" charset="0"/>
              <a:cs typeface="Segoe UI Light" panose="020B0502040204020203" pitchFamily="34" charset="0"/>
            </a:endParaRPr>
          </a:p>
          <a:p>
            <a:r>
              <a:rPr lang="en-US" sz="4400" b="1" i="1">
                <a:latin typeface="Segoe UI Light" panose="020B0502040204020203" pitchFamily="34" charset="0"/>
                <a:cs typeface="Segoe UI Light" panose="020B0502040204020203" pitchFamily="34" charset="0"/>
              </a:rPr>
              <a:t>Online and in-situ index transformations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7830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latin typeface="Segoe UI Light" panose="020B0502040204020203" pitchFamily="34" charset="0"/>
                <a:cs typeface="Segoe UI Light" panose="020B0502040204020203" pitchFamily="34" charset="0"/>
              </a:rPr>
              <a:t>Globally distributed database needs to tackle </a:t>
            </a:r>
          </a:p>
          <a:p>
            <a:pPr marL="815340" indent="-742950">
              <a:buFont typeface="+mj-lt"/>
              <a:buAutoNum type="arabicPeriod"/>
            </a:pPr>
            <a:r>
              <a:rPr lang="en-US" b="1">
                <a:latin typeface="Segoe UI Light" panose="020B0502040204020203" pitchFamily="34" charset="0"/>
                <a:cs typeface="Segoe UI Light" panose="020B0502040204020203" pitchFamily="34" charset="0"/>
              </a:rPr>
              <a:t>latency vs. consistency tradeoffs (in steady state)</a:t>
            </a:r>
          </a:p>
          <a:p>
            <a:pPr marL="815340" indent="-742950">
              <a:buFont typeface="+mj-lt"/>
              <a:buAutoNum type="arabicPeriod"/>
            </a:pPr>
            <a:r>
              <a:rPr lang="en-US" b="1">
                <a:latin typeface="Segoe UI Light" panose="020B0502040204020203" pitchFamily="34" charset="0"/>
                <a:cs typeface="Segoe UI Light" panose="020B0502040204020203" pitchFamily="34" charset="0"/>
              </a:rPr>
              <a:t>availability vs. consistency tradeoff (during failures)</a:t>
            </a:r>
          </a:p>
          <a:p>
            <a:pPr marL="815340" indent="-742950">
              <a:buFont typeface="+mj-lt"/>
              <a:buAutoNum type="arabicPeriod"/>
            </a:pPr>
            <a:r>
              <a:rPr lang="en-US" b="1">
                <a:latin typeface="Segoe UI Light" panose="020B0502040204020203" pitchFamily="34" charset="0"/>
                <a:cs typeface="Segoe UI Light" panose="020B0502040204020203" pitchFamily="34" charset="0"/>
              </a:rPr>
              <a:t>throughput vs. consistency tradeoffs during all times</a:t>
            </a:r>
          </a:p>
          <a:p>
            <a:pPr marL="815340" indent="-742950">
              <a:buFont typeface="+mj-lt"/>
              <a:buAutoNum type="arabicPeriod"/>
            </a:pPr>
            <a:r>
              <a:rPr lang="en-US" b="1">
                <a:latin typeface="Segoe UI Light" panose="020B0502040204020203" pitchFamily="34" charset="0"/>
                <a:cs typeface="Segoe UI Light" panose="020B0502040204020203" pitchFamily="34" charset="0"/>
              </a:rPr>
              <a:t>throughput vs. latency tradeoffs during all times</a:t>
            </a:r>
          </a:p>
          <a:p>
            <a:pPr marL="0" indent="0">
              <a:buNone/>
            </a:pPr>
            <a:endParaRPr lang="en-US" b="1">
              <a:latin typeface="Segoe UI Light" panose="020B0502040204020203" pitchFamily="34" charset="0"/>
              <a:cs typeface="Segoe UI Light" panose="020B0502040204020203" pitchFamily="34" charset="0"/>
            </a:endParaRPr>
          </a:p>
          <a:p>
            <a:pPr marL="0" indent="0">
              <a:buNone/>
            </a:pPr>
            <a:r>
              <a:rPr lang="en-US" b="1">
                <a:latin typeface="Segoe UI Light" panose="020B0502040204020203" pitchFamily="34" charset="0"/>
                <a:cs typeface="Segoe UI Light" panose="020B0502040204020203" pitchFamily="34" charset="0"/>
              </a:rPr>
              <a:t>Simply offering high availability SLAs are not sufficient!</a:t>
            </a:r>
          </a:p>
          <a:p>
            <a:endParaRPr lang="en-US" b="1">
              <a:latin typeface="Segoe UI Light" panose="020B0502040204020203" pitchFamily="34" charset="0"/>
              <a:cs typeface="Segoe UI Light" panose="020B0502040204020203" pitchFamily="34" charset="0"/>
            </a:endParaRPr>
          </a:p>
          <a:p>
            <a:r>
              <a:rPr lang="en-US" b="1">
                <a:latin typeface="Segoe UI Light" panose="020B0502040204020203" pitchFamily="34" charset="0"/>
                <a:cs typeface="Segoe UI Light" panose="020B0502040204020203" pitchFamily="34" charset="0"/>
              </a:rPr>
              <a:t>Cosmos DB: </a:t>
            </a:r>
          </a:p>
          <a:p>
            <a:pPr lvl="1"/>
            <a:r>
              <a:rPr lang="en-US" b="1">
                <a:latin typeface="Segoe UI Light" panose="020B0502040204020203" pitchFamily="34" charset="0"/>
                <a:cs typeface="Segoe UI Light" panose="020B0502040204020203" pitchFamily="34" charset="0"/>
              </a:rPr>
              <a:t>99.99% HA within a single region</a:t>
            </a:r>
          </a:p>
          <a:p>
            <a:pPr lvl="1"/>
            <a:r>
              <a:rPr lang="en-US" b="1">
                <a:latin typeface="Segoe UI Light" panose="020B0502040204020203" pitchFamily="34" charset="0"/>
                <a:cs typeface="Segoe UI Light" panose="020B0502040204020203" pitchFamily="34" charset="0"/>
              </a:rPr>
              <a:t>99.99 SLA throughput, latency, consistency </a:t>
            </a:r>
            <a:r>
              <a:rPr lang="en-US" b="1" u="sng">
                <a:latin typeface="Segoe UI Light" panose="020B0502040204020203" pitchFamily="34" charset="0"/>
                <a:cs typeface="Segoe UI Light" panose="020B0502040204020203" pitchFamily="34" charset="0"/>
              </a:rPr>
              <a:t>all at the 99</a:t>
            </a:r>
            <a:r>
              <a:rPr lang="en-US" b="1" u="sng" baseline="30000">
                <a:latin typeface="Segoe UI Light" panose="020B0502040204020203" pitchFamily="34" charset="0"/>
                <a:cs typeface="Segoe UI Light" panose="020B0502040204020203" pitchFamily="34" charset="0"/>
              </a:rPr>
              <a:t>th</a:t>
            </a:r>
            <a:r>
              <a:rPr lang="en-US" b="1" u="sng">
                <a:latin typeface="Segoe UI Light" panose="020B0502040204020203" pitchFamily="34" charset="0"/>
                <a:cs typeface="Segoe UI Light" panose="020B0502040204020203" pitchFamily="34" charset="0"/>
              </a:rPr>
              <a:t> percentile</a:t>
            </a:r>
          </a:p>
          <a:p>
            <a:pPr marL="267335" indent="-267335" defTabSz="857124"/>
            <a:endParaRPr lang="en-US" sz="2250" b="1" kern="0">
              <a:latin typeface="Segoe UI Light" panose="020B0502040204020203" pitchFamily="34" charset="0"/>
              <a:cs typeface="Segoe UI Light" panose="020B0502040204020203" pitchFamily="34" charset="0"/>
            </a:endParaRPr>
          </a:p>
          <a:p>
            <a:endParaRPr lang="en-US" b="1">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258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a foundational Azure Service, Security and Compliance is an important aspect of Azure</a:t>
            </a:r>
            <a:r>
              <a:rPr lang="en-US" baseline="0"/>
              <a:t> Cosmos DB. Several high value Microsoft services that have stringent compliance and security requirements are built on Azure Cosmos DB. All of the data is encrypted at rest and it is enabled by default. We made sure that we continue to provide the performance guarantees even with encryption enabled and this is transparent to your application.</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601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11/1/2018 8:11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585816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11/1/2018 8:11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75040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latin typeface="Segoe UI Light" pitchFamily="34" charset="0"/>
              </a:rPr>
              <a:t>In our market research, we continue to </a:t>
            </a:r>
            <a:r>
              <a:rPr lang="en-US" sz="900" b="1">
                <a:latin typeface="Segoe UI Light" pitchFamily="34" charset="0"/>
              </a:rPr>
              <a:t>see 3 major trends disrupting and impacting the world around us. </a:t>
            </a:r>
          </a:p>
          <a:p>
            <a:pPr marL="174708" indent="-174708">
              <a:buFont typeface="Arial" panose="020B0604020202020204" pitchFamily="34" charset="0"/>
              <a:buChar char="•"/>
            </a:pPr>
            <a:r>
              <a:rPr lang="en-US" sz="900">
                <a:latin typeface="Segoe UI Light" pitchFamily="34" charset="0"/>
              </a:rPr>
              <a:t>The first trend is the explosion of Data.  Data is continuing to grow and not stopping any time soon.  By 2020, data will reach 44 zettabytes (ZB) which is QUADRUPLE what it is today.</a:t>
            </a:r>
          </a:p>
          <a:p>
            <a:pPr marL="174708" indent="-174708">
              <a:buFont typeface="Arial" panose="020B0604020202020204" pitchFamily="34" charset="0"/>
              <a:buChar char="•"/>
            </a:pPr>
            <a:r>
              <a:rPr lang="en-US" sz="900">
                <a:latin typeface="Segoe UI Light" pitchFamily="34" charset="0"/>
              </a:rPr>
              <a:t>The second major trend is cloud adoption. Four out of every five companies invest in public cloud strategies. </a:t>
            </a:r>
          </a:p>
          <a:p>
            <a:pPr marL="174708" indent="-174708">
              <a:buFont typeface="Arial" panose="020B0604020202020204" pitchFamily="34" charset="0"/>
              <a:buChar char="•"/>
            </a:pPr>
            <a:r>
              <a:rPr lang="en-US" sz="900">
                <a:latin typeface="Segoe UI Light" pitchFamily="34" charset="0"/>
              </a:rPr>
              <a:t>The third major trend is artificial intelligence. AI is giving life to all of that data we’re creating. This year alone, investment in AI has increased 300%.</a:t>
            </a:r>
          </a:p>
          <a:p>
            <a:pPr marL="174708" indent="-174708">
              <a:buFont typeface="Arial" panose="020B0604020202020204" pitchFamily="34" charset="0"/>
              <a:buChar char="•"/>
            </a:pPr>
            <a:endParaRPr lang="en-US" sz="900">
              <a:latin typeface="Segoe UI Light" pitchFamily="34" charset="0"/>
            </a:endParaRPr>
          </a:p>
          <a:p>
            <a:pPr marL="174708" indent="-174708">
              <a:buFont typeface="Arial" panose="020B0604020202020204" pitchFamily="34" charset="0"/>
              <a:buChar char="•"/>
            </a:pPr>
            <a:r>
              <a:rPr lang="en-US" sz="900">
                <a:latin typeface="Segoe UI Light" pitchFamily="34" charset="0"/>
              </a:rPr>
              <a:t>1 ZB = 1000 </a:t>
            </a:r>
            <a:r>
              <a:rPr lang="en-US" sz="900" err="1">
                <a:latin typeface="Segoe UI Light" pitchFamily="34" charset="0"/>
              </a:rPr>
              <a:t>Exbyte</a:t>
            </a:r>
            <a:r>
              <a:rPr lang="en-US" sz="900">
                <a:latin typeface="Segoe UI Light" pitchFamily="34" charset="0"/>
              </a:rPr>
              <a:t> = 1 million PB</a:t>
            </a:r>
          </a:p>
          <a:p>
            <a:pPr marL="174708" indent="-174708">
              <a:buFont typeface="Arial" panose="020B0604020202020204" pitchFamily="34" charset="0"/>
              <a:buChar char="•"/>
            </a:pPr>
            <a:endParaRPr lang="en-US" sz="900">
              <a:latin typeface="Segoe UI Light" pitchFamily="34" charset="0"/>
            </a:endParaRPr>
          </a:p>
          <a:p>
            <a:pPr marL="174708" indent="-174708">
              <a:buFont typeface="Arial" panose="020B0604020202020204" pitchFamily="34" charset="0"/>
              <a:buChar char="•"/>
            </a:pPr>
            <a:r>
              <a:rPr lang="en-US" sz="900">
                <a:latin typeface="Segoe UI Light" pitchFamily="34" charset="0"/>
              </a:rPr>
              <a:t>1 Yottabyte = 1 ZB</a:t>
            </a:r>
          </a:p>
          <a:p>
            <a:r>
              <a:rPr lang="en-US" sz="900">
                <a:latin typeface="Segoe UI Light" pitchFamily="34" charset="0"/>
              </a:rPr>
              <a:t> </a:t>
            </a:r>
          </a:p>
          <a:p>
            <a:endParaRPr lang="en-US" sz="2400"/>
          </a:p>
        </p:txBody>
      </p:sp>
      <p:sp>
        <p:nvSpPr>
          <p:cNvPr id="4" name="Slide Number Placeholder 3"/>
          <p:cNvSpPr>
            <a:spLocks noGrp="1"/>
          </p:cNvSpPr>
          <p:nvPr>
            <p:ph type="sldNum" sz="quarter" idx="10"/>
          </p:nvPr>
        </p:nvSpPr>
        <p:spPr/>
        <p:txBody>
          <a:bodyPr/>
          <a:lstStyle/>
          <a:p>
            <a:pPr defTabSz="950464">
              <a:defRPr/>
            </a:pPr>
            <a:fld id="{07525D1A-9CA5-4E94-B922-48D4C7E4CB42}" type="slidenum">
              <a:rPr lang="en-US">
                <a:solidFill>
                  <a:prstClr val="black"/>
                </a:solidFill>
                <a:latin typeface="Segoe UI" pitchFamily="34" charset="0"/>
              </a:rPr>
              <a:pPr defTabSz="950464">
                <a:defRPr/>
              </a:pPr>
              <a:t>2</a:t>
            </a:fld>
            <a:endParaRPr lang="en-US">
              <a:solidFill>
                <a:prstClr val="black"/>
              </a:solidFill>
              <a:latin typeface="Segoe UI" pitchFamily="34" charset="0"/>
            </a:endParaRPr>
          </a:p>
        </p:txBody>
      </p:sp>
    </p:spTree>
    <p:extLst>
      <p:ext uri="{BB962C8B-B14F-4D97-AF65-F5344CB8AC3E}">
        <p14:creationId xmlns:p14="http://schemas.microsoft.com/office/powerpoint/2010/main" val="2983099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11/1/2018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0477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11/1/2018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121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11/1/2018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4861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11/1/2018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22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11/1/2018 8:11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332188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More performant than SDK inserts &lt;Insert stats here&gt;</a:t>
            </a:r>
          </a:p>
          <a:p>
            <a:pPr>
              <a:spcAft>
                <a:spcPts val="300"/>
              </a:spcAft>
            </a:pPr>
            <a:r>
              <a:rPr lang="en-US">
                <a:latin typeface="Calibri"/>
                <a:cs typeface="Calibri"/>
              </a:rPr>
              <a:t>Automatic throttle handling </a:t>
            </a:r>
          </a:p>
          <a:p>
            <a:pPr>
              <a:spcAft>
                <a:spcPts val="300"/>
              </a:spcAft>
            </a:pPr>
            <a:r>
              <a:rPr lang="en-US">
                <a:latin typeface="Calibri"/>
                <a:cs typeface="Calibri"/>
              </a:rPr>
              <a:t>Supports multiple sources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11/1/2018 8:11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739356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Segoe UI Light"/>
              </a:rPr>
              <a:t>Accuweather</a:t>
            </a:r>
            <a:r>
              <a:rPr lang="en-US">
                <a:cs typeface="Segoe UI Light"/>
              </a:rPr>
              <a:t> Forecast POC</a:t>
            </a:r>
          </a:p>
          <a:p>
            <a:endParaRPr lang="en-US">
              <a:cs typeface="Segoe UI Light"/>
            </a:endParaRPr>
          </a:p>
          <a:p>
            <a:r>
              <a:rPr lang="en-US" sz="882" b="0" i="0" kern="1200">
                <a:solidFill>
                  <a:schemeClr val="tx1"/>
                </a:solidFill>
                <a:effectLst/>
                <a:latin typeface="Segoe UI Light" pitchFamily="34" charset="0"/>
                <a:ea typeface="+mn-ea"/>
                <a:cs typeface="+mn-cs"/>
              </a:rPr>
              <a:t>For example, a web app might need to check that every time a new customer signs up a welcome email is sent, a new user record is created, and their credit card is billed. These functions might be spread over different services or applications and you would want to monitor that each thing happened for each new customer within some SLA, like 30 secs.</a:t>
            </a:r>
            <a:endParaRPr lang="en-US">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11/1/2018 8:11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013583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Segoe UI Light"/>
              </a:rPr>
              <a:t>Accuweather</a:t>
            </a:r>
            <a:r>
              <a:rPr lang="en-US">
                <a:cs typeface="Segoe UI Light"/>
              </a:rPr>
              <a:t> Forecast POC</a:t>
            </a:r>
          </a:p>
          <a:p>
            <a:endParaRPr lang="en-US">
              <a:cs typeface="Segoe UI Light"/>
            </a:endParaRPr>
          </a:p>
          <a:p>
            <a:r>
              <a:rPr lang="en-US" sz="882" b="0" i="0" kern="1200">
                <a:solidFill>
                  <a:schemeClr val="tx1"/>
                </a:solidFill>
                <a:effectLst/>
                <a:latin typeface="Segoe UI Light" pitchFamily="34" charset="0"/>
                <a:ea typeface="+mn-ea"/>
                <a:cs typeface="+mn-cs"/>
              </a:rPr>
              <a:t>For example, a web app might need to check that every time a new customer signs up a welcome email is sent, a new user record is created, and their credit card is billed. These functions might be spread over different services or applications and you would want to monitor that each thing happened for each new customer within some SLA, like 30 secs.</a:t>
            </a:r>
            <a:endParaRPr lang="en-US">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11/1/2018 8:11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6189457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Segoe UI Light"/>
              </a:rPr>
              <a:t>Accuweather</a:t>
            </a:r>
            <a:r>
              <a:rPr lang="en-US">
                <a:cs typeface="Segoe UI Light"/>
              </a:rPr>
              <a:t> Forecast POC</a:t>
            </a:r>
          </a:p>
          <a:p>
            <a:endParaRPr lang="en-US">
              <a:cs typeface="Segoe UI Light"/>
            </a:endParaRPr>
          </a:p>
          <a:p>
            <a:r>
              <a:rPr lang="en-US" sz="882" b="0" i="0" kern="1200">
                <a:solidFill>
                  <a:schemeClr val="tx1"/>
                </a:solidFill>
                <a:effectLst/>
                <a:latin typeface="Segoe UI Light" pitchFamily="34" charset="0"/>
                <a:ea typeface="+mn-ea"/>
                <a:cs typeface="+mn-cs"/>
              </a:rPr>
              <a:t>For example, a web app might need to check that every time a new customer signs up a welcome email is sent, a new user record is created, and their credit card is billed. These functions might be spread over different services or applications and you would want to monitor that each thing happened for each new customer within some SLA, like 30 secs.</a:t>
            </a:r>
            <a:endParaRPr lang="en-US">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11/1/2018 8:11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086271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Segoe UI Light"/>
              </a:rPr>
              <a:t>Accuweather</a:t>
            </a:r>
            <a:r>
              <a:rPr lang="en-US">
                <a:cs typeface="Segoe UI Light"/>
              </a:rPr>
              <a:t> Forecast POC</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11/1/2018 8:11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42025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latin typeface="Segoe UI Light" pitchFamily="34" charset="0"/>
              </a:rPr>
              <a:t>We see the </a:t>
            </a:r>
            <a:r>
              <a:rPr lang="en-US" sz="900" b="1">
                <a:latin typeface="Segoe UI Light" pitchFamily="34" charset="0"/>
              </a:rPr>
              <a:t>convergence of cloud, data, and AI coming together </a:t>
            </a:r>
            <a:r>
              <a:rPr lang="en-US" sz="900">
                <a:latin typeface="Segoe UI Light" pitchFamily="34" charset="0"/>
              </a:rPr>
              <a:t>to fuel break-through innovations.</a:t>
            </a:r>
          </a:p>
          <a:p>
            <a:endParaRPr lang="en-US" sz="900">
              <a:latin typeface="Segoe UI Light" pitchFamily="34" charset="0"/>
            </a:endParaRPr>
          </a:p>
          <a:p>
            <a:r>
              <a:rPr lang="en-US" sz="900" b="1">
                <a:latin typeface="Segoe UI Light" pitchFamily="34" charset="0"/>
              </a:rPr>
              <a:t>Today any company to be successful</a:t>
            </a:r>
            <a:r>
              <a:rPr lang="en-US" sz="900" b="1" baseline="0">
                <a:latin typeface="Segoe UI Light" pitchFamily="34" charset="0"/>
              </a:rPr>
              <a:t> they have to harness the power of Data, Cloud and AI</a:t>
            </a:r>
            <a:endParaRPr lang="en-US" sz="900" b="1">
              <a:latin typeface="Segoe UI Light" pitchFamily="34" charset="0"/>
            </a:endParaRPr>
          </a:p>
          <a:p>
            <a:r>
              <a:rPr lang="en-US" sz="900">
                <a:latin typeface="Segoe UI Light" pitchFamily="34" charset="0"/>
              </a:rPr>
              <a:t> </a:t>
            </a:r>
          </a:p>
          <a:p>
            <a:r>
              <a:rPr lang="en-US" sz="900">
                <a:latin typeface="Segoe UI Light" pitchFamily="34" charset="0"/>
              </a:rPr>
              <a:t>The volume of data continues to explode because of data from sensors, social media, apps, and data found across the enterprise within documents, Excel files, and CRM systems, for example. </a:t>
            </a:r>
          </a:p>
          <a:p>
            <a:endParaRPr lang="en-US" sz="900">
              <a:latin typeface="Segoe UI Light" pitchFamily="34" charset="0"/>
            </a:endParaRPr>
          </a:p>
          <a:p>
            <a:r>
              <a:rPr lang="en-US" sz="900">
                <a:latin typeface="Segoe UI Light" pitchFamily="34" charset="0"/>
              </a:rPr>
              <a:t>AL Examples – maps, calendar reminders, </a:t>
            </a:r>
          </a:p>
          <a:p>
            <a:r>
              <a:rPr lang="en-US" sz="900">
                <a:latin typeface="Segoe UI Light" pitchFamily="34" charset="0"/>
              </a:rPr>
              <a:t> </a:t>
            </a:r>
          </a:p>
          <a:p>
            <a:endParaRPr lang="en-US" sz="900">
              <a:latin typeface="Segoe UI Light" pitchFamily="34" charset="0"/>
            </a:endParaRPr>
          </a:p>
        </p:txBody>
      </p:sp>
      <p:sp>
        <p:nvSpPr>
          <p:cNvPr id="4" name="Slide Number Placeholder 3"/>
          <p:cNvSpPr>
            <a:spLocks noGrp="1"/>
          </p:cNvSpPr>
          <p:nvPr>
            <p:ph type="sldNum" sz="quarter" idx="10"/>
          </p:nvPr>
        </p:nvSpPr>
        <p:spPr/>
        <p:txBody>
          <a:bodyPr/>
          <a:lstStyle/>
          <a:p>
            <a:pPr defTabSz="950464">
              <a:defRPr/>
            </a:pPr>
            <a:fld id="{07525D1A-9CA5-4E94-B922-48D4C7E4CB42}" type="slidenum">
              <a:rPr lang="en-US">
                <a:solidFill>
                  <a:prstClr val="black"/>
                </a:solidFill>
                <a:latin typeface="Segoe UI" pitchFamily="34" charset="0"/>
              </a:rPr>
              <a:pPr defTabSz="950464">
                <a:defRPr/>
              </a:pPr>
              <a:t>3</a:t>
            </a:fld>
            <a:endParaRPr lang="en-US">
              <a:solidFill>
                <a:prstClr val="black"/>
              </a:solidFill>
              <a:latin typeface="Segoe UI" pitchFamily="34" charset="0"/>
            </a:endParaRPr>
          </a:p>
        </p:txBody>
      </p:sp>
    </p:spTree>
    <p:extLst>
      <p:ext uri="{BB962C8B-B14F-4D97-AF65-F5344CB8AC3E}">
        <p14:creationId xmlns:p14="http://schemas.microsoft.com/office/powerpoint/2010/main" val="3466365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Show single-click deployment demo</a:t>
            </a:r>
          </a:p>
          <a:p>
            <a:r>
              <a:rPr lang="en-US"/>
              <a:t>- Show how whole system auto-scales on load increase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11/1/2018 8:11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57617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a:t>Speaker Notes:</a:t>
            </a:r>
          </a:p>
          <a:p>
            <a:pPr marL="0" indent="0">
              <a:buFont typeface="Arial" panose="020B0604020202020204" pitchFamily="34" charset="0"/>
              <a:buNone/>
            </a:pPr>
            <a:endParaRPr lang="en-US" sz="900"/>
          </a:p>
          <a:p>
            <a:pPr marL="0" indent="0">
              <a:buFont typeface="Arial" panose="020B0604020202020204" pitchFamily="34" charset="0"/>
              <a:buNone/>
            </a:pPr>
            <a:r>
              <a:rPr lang="en-US" sz="900"/>
              <a:t>Just like how customer experience have become critical to the success , your customers expectations have also increase </a:t>
            </a:r>
          </a:p>
          <a:p>
            <a:pPr marL="0" indent="0">
              <a:buFont typeface="Arial" panose="020B0604020202020204" pitchFamily="34" charset="0"/>
              <a:buNone/>
            </a:pPr>
            <a:endParaRPr lang="en-US" sz="900"/>
          </a:p>
          <a:p>
            <a:pPr marL="0" indent="0">
              <a:buFont typeface="Arial" panose="020B0604020202020204" pitchFamily="34" charset="0"/>
              <a:buNone/>
            </a:pPr>
            <a:r>
              <a:rPr lang="en-US" sz="900"/>
              <a:t>Your customers have really high expectations. </a:t>
            </a:r>
          </a:p>
          <a:p>
            <a:pPr marL="0" indent="0">
              <a:buFont typeface="Arial" panose="020B0604020202020204" pitchFamily="34" charset="0"/>
              <a:buNone/>
            </a:pPr>
            <a:r>
              <a:rPr lang="en-US" sz="900"/>
              <a:t>1) They want to know them and be aware of their context and needs, make it easy to engage with your business whether they are looking to learn more about a product or service or buying from you. And do so in a way that is consistent where they are experiencing your business whether they are home at work on the go. And they want an experience that is fast - milliseconds not minutes is the new measure of wait times.</a:t>
            </a:r>
          </a:p>
          <a:p>
            <a:pPr marL="0" indent="0">
              <a:buFont typeface="Arial" panose="020B0604020202020204" pitchFamily="34" charset="0"/>
              <a:buNone/>
            </a:pPr>
            <a:endParaRPr lang="en-US" sz="900"/>
          </a:p>
          <a:p>
            <a:pPr marL="0" indent="0">
              <a:buFont typeface="Arial" panose="020B0604020202020204" pitchFamily="34" charset="0"/>
              <a:buNone/>
            </a:pPr>
            <a:r>
              <a:rPr lang="en-US" sz="900"/>
              <a:t>and fast </a:t>
            </a:r>
          </a:p>
          <a:p>
            <a:pPr marL="0" indent="0">
              <a:buFont typeface="Arial" panose="020B0604020202020204" pitchFamily="34" charset="0"/>
              <a:buNone/>
            </a:pPr>
            <a:endParaRPr lang="en-US" sz="900"/>
          </a:p>
          <a:p>
            <a:pPr marL="0" indent="0">
              <a:buFont typeface="Arial" panose="020B0604020202020204" pitchFamily="34" charset="0"/>
              <a:buNone/>
            </a:pPr>
            <a:r>
              <a:rPr lang="en-US" sz="900"/>
              <a:t>References:</a:t>
            </a:r>
          </a:p>
          <a:p>
            <a:pPr marL="228600" marR="0" lvl="0" indent="-228600" algn="l" defTabSz="932742" rtl="0" eaLnBrk="1" fontAlgn="auto" latinLnBrk="0" hangingPunct="1">
              <a:lnSpc>
                <a:spcPct val="90000"/>
              </a:lnSpc>
              <a:spcBef>
                <a:spcPts val="0"/>
              </a:spcBef>
              <a:spcAft>
                <a:spcPts val="340"/>
              </a:spcAft>
              <a:buClrTx/>
              <a:buSzTx/>
              <a:buFont typeface="Arial" panose="020B0604020202020204" pitchFamily="34" charset="0"/>
              <a:buAutoNum type="arabicParenR"/>
              <a:tabLst/>
              <a:defRPr/>
            </a:pPr>
            <a:r>
              <a:rPr lang="en-US" sz="800"/>
              <a:t>https://www.glassboxdigital.com/</a:t>
            </a:r>
            <a:endParaRPr lang="en-US" sz="90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a:t>2) Accenture Global Consumer Pulse 2013</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a:t>3) https://blog.kissmetrics.com/speed-is-a-killer/</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a:t>4) 29%</a:t>
            </a:r>
            <a:r>
              <a:rPr lang="en-US" sz="900" b="0"/>
              <a:t> said they are were less likely to buy products if they receive irrelevant marketing (1)</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800" b="0" i="0" u="none" strike="noStrike" kern="1200">
                <a:solidFill>
                  <a:schemeClr val="tx1"/>
                </a:solidFill>
                <a:effectLst/>
                <a:latin typeface="Segoe UI Light" pitchFamily="34" charset="0"/>
                <a:ea typeface="+mn-ea"/>
                <a:cs typeface="+mn-cs"/>
                <a:hlinkClick r:id="rId3"/>
              </a:rPr>
              <a:t>Janrain and Blue Research</a:t>
            </a:r>
            <a:r>
              <a:rPr lang="en-US" sz="800" b="0" i="0" u="none" strike="noStrike" kern="1200">
                <a:solidFill>
                  <a:schemeClr val="tx1"/>
                </a:solidFill>
                <a:effectLst/>
                <a:latin typeface="Segoe UI Light" pitchFamily="34" charset="0"/>
                <a:ea typeface="+mn-ea"/>
                <a:cs typeface="+mn-cs"/>
              </a:rPr>
              <a:t> (http://janrain.com/about/newsroom/press-releases/national-study-shows-consumers-abandon-brands-online-out-of-frustration-with-mistargeting/)</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a:t>http://www.huffingtonpost.com/entry/dont-let-irrelevant-messaging-cause-your-customers_us_584eddf9e4b0151082221db6</a:t>
            </a:r>
          </a:p>
          <a:p>
            <a:endParaRPr lang="en-US" sz="9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BE9F9-2EC4-480D-B30B-8AE53BDE06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970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a:t>&lt;10ms reads and writes with Azure Cosmos DB multi-master</a:t>
            </a:r>
          </a:p>
          <a:p>
            <a:pPr marL="171450" indent="-171450">
              <a:buFont typeface="Arial" panose="020B0604020202020204" pitchFamily="34" charset="0"/>
              <a:buChar char="•"/>
            </a:pPr>
            <a:r>
              <a:rPr lang="en-CA"/>
              <a:t>18 node (L16) DataStax Cassandra cluster ($10,800 DSE licenses, $896 Electricity, $2,540 Networking, $1.146 SSD storage, $9,360 Servers, $16,639 Data Centre)</a:t>
            </a:r>
          </a:p>
          <a:p>
            <a:pPr marL="171450" indent="-171450">
              <a:buFont typeface="Arial" panose="020B0604020202020204" pitchFamily="34" charset="0"/>
              <a:buChar char="•"/>
            </a:pPr>
            <a:r>
              <a:rPr lang="en-CA"/>
              <a:t>18 node (L16) Apache Cassandra cluster ($896 Electricity, $2,540 Networking, $1,146 SSD storage, $9,360 Servers, $16,639 Data Centre)</a:t>
            </a:r>
          </a:p>
          <a:p>
            <a:pPr marL="171450" indent="-171450">
              <a:buFont typeface="Arial" panose="020B0604020202020204" pitchFamily="34" charset="0"/>
              <a:buChar char="•"/>
            </a:pPr>
            <a:r>
              <a:rPr lang="en-CA"/>
              <a:t>Azure Cosmos DB 1 </a:t>
            </a:r>
            <a:r>
              <a:rPr lang="en-CA" err="1"/>
              <a:t>Yr</a:t>
            </a:r>
            <a:r>
              <a:rPr lang="en-CA"/>
              <a:t> reserved capacity ($130 Bandwidth, $1,500 storage, $5,806 throughput)</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79D306-ABDF-4C48-ABA4-A063A90938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96739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a:t>18 node (L16) DataStax Cassandra cluster ($10,800 DSE licenses, $130 bandwidth, $17,832 VMs)</a:t>
            </a:r>
          </a:p>
          <a:p>
            <a:pPr marL="171450" indent="-171450">
              <a:buFont typeface="Arial" panose="020B0604020202020204" pitchFamily="34" charset="0"/>
              <a:buChar char="•"/>
            </a:pPr>
            <a:r>
              <a:rPr lang="en-CA"/>
              <a:t>18 node (L16) Apache Cassandra cluster ($130 bandwidth, $17,832 VMs)</a:t>
            </a:r>
          </a:p>
          <a:p>
            <a:pPr marL="171450" indent="-171450">
              <a:buFont typeface="Arial" panose="020B0604020202020204" pitchFamily="34" charset="0"/>
              <a:buChar char="•"/>
            </a:pPr>
            <a:r>
              <a:rPr lang="en-CA"/>
              <a:t>Azure Cosmos DB ($130 bandwidth, $1,500 storage, $8,294 throughput)</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79D306-ABDF-4C48-ABA4-A063A90938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5967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a:t>12 node (L16) MongoDB Enterprise cluster with support ($4.800 MongoDB licenses, $261 bandwidth, $11,889 VMs)</a:t>
            </a:r>
          </a:p>
          <a:p>
            <a:pPr marL="171450" indent="-171450">
              <a:buFont typeface="Arial" panose="020B0604020202020204" pitchFamily="34" charset="0"/>
              <a:buChar char="•"/>
            </a:pPr>
            <a:r>
              <a:rPr lang="en-CA"/>
              <a:t>18 node (L16) MongoDB cluster ($261 bandwidth, $11,889 VMs)</a:t>
            </a:r>
          </a:p>
          <a:p>
            <a:pPr marL="171450" indent="-171450">
              <a:buFont typeface="Arial" panose="020B0604020202020204" pitchFamily="34" charset="0"/>
              <a:buChar char="•"/>
            </a:pPr>
            <a:r>
              <a:rPr lang="en-CA"/>
              <a:t>Azure Cosmos DB ($261 bandwidth, $500 storage, $2,794 throughput)</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79D306-ABDF-4C48-ABA4-A063A90938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39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br>
            <a:r>
              <a:rPr lang="en-US"/>
              <a:t>Azure Cosmos DB </a:t>
            </a:r>
            <a:r>
              <a:rPr lang="en-US" baseline="0"/>
              <a:t>vision is to be the database for all planet-scale applications and scenarios.</a:t>
            </a:r>
          </a:p>
          <a:p>
            <a:endParaRPr lang="en-US" baseline="0"/>
          </a:p>
          <a:p>
            <a:r>
              <a:rPr lang="en-US" baseline="0"/>
              <a:t>The picture I want you to take away is this. </a:t>
            </a:r>
          </a:p>
          <a:p>
            <a:r>
              <a:rPr lang="en-US" baseline="0"/>
              <a:t>Build planet-scale databases without worry.</a:t>
            </a:r>
          </a:p>
          <a:p>
            <a:r>
              <a:rPr lang="en-US" baseline="0"/>
              <a:t>Model the data the way your application needs it to be.</a:t>
            </a:r>
          </a:p>
          <a:p>
            <a:r>
              <a:rPr lang="en-US" baseline="0"/>
              <a:t>Use the API, tools and framework that you are familiar with.</a:t>
            </a:r>
          </a:p>
          <a:p>
            <a:endParaRPr lang="en-US"/>
          </a:p>
        </p:txBody>
      </p:sp>
      <p:sp>
        <p:nvSpPr>
          <p:cNvPr id="4" name="Slide Number Placeholder 3"/>
          <p:cNvSpPr>
            <a:spLocks noGrp="1"/>
          </p:cNvSpPr>
          <p:nvPr>
            <p:ph type="sldNum" sz="quarter" idx="10"/>
          </p:nvPr>
        </p:nvSpPr>
        <p:spPr/>
        <p:txBody>
          <a:bodyPr/>
          <a:lstStyle/>
          <a:p>
            <a:pPr defTabSz="931774">
              <a:defRPr/>
            </a:pPr>
            <a:fld id="{5996BA33-6360-40A1-9606-58E0047CF44A}" type="slidenum">
              <a:rPr lang="en-US">
                <a:solidFill>
                  <a:prstClr val="black"/>
                </a:solidFill>
                <a:latin typeface="Calibri" panose="020F0502020204030204"/>
              </a:rPr>
              <a:pPr defTabSz="931774">
                <a:defRPr/>
              </a:pPr>
              <a:t>4</a:t>
            </a:fld>
            <a:endParaRPr lang="en-US">
              <a:solidFill>
                <a:prstClr val="black"/>
              </a:solidFill>
              <a:latin typeface="Calibri" panose="020F0502020204030204"/>
            </a:endParaRPr>
          </a:p>
        </p:txBody>
      </p:sp>
    </p:spTree>
    <p:extLst>
      <p:ext uri="{BB962C8B-B14F-4D97-AF65-F5344CB8AC3E}">
        <p14:creationId xmlns:p14="http://schemas.microsoft.com/office/powerpoint/2010/main" val="3887911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latin typeface="+mn-lt"/>
              </a:rPr>
              <a:t>Ram + Bharath</a:t>
            </a:r>
          </a:p>
          <a:p>
            <a:endParaRPr lang="en-US" sz="1200" b="1">
              <a:latin typeface="+mn-lt"/>
            </a:endParaRPr>
          </a:p>
          <a:p>
            <a:endParaRPr lang="en-US" sz="1200" b="1">
              <a:latin typeface="+mn-lt"/>
            </a:endParaRPr>
          </a:p>
          <a:p>
            <a:r>
              <a:rPr lang="en-US"/>
              <a:t>Cosmos DB support accessing your data using multiple APIs. Most of our customers use the native SQL API but we also support Mongo/Gremlin/Cassandra at a wire protocol level.</a:t>
            </a:r>
          </a:p>
          <a:p>
            <a:r>
              <a:rPr lang="en-US"/>
              <a:t>This means that if you have existing applications which use these APIs, all you need to do is change the connection string and point to Cosmos DB and your application would work . Additionally, you would also get other benefits of Cosmos DB like elastic scaling, global distribution etc.</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076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11/1/2018 8:11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869977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747713"/>
            <a:ext cx="6078537" cy="34194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900" b="0" i="0" u="none" strike="noStrike" kern="1200" cap="none" spc="0" normalizeH="0" baseline="0" noProof="0" smtClean="0">
                <a:ln>
                  <a:noFill/>
                </a:ln>
                <a:solidFill>
                  <a:srgbClr val="8F999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a:ln>
                <a:noFill/>
              </a:ln>
              <a:solidFill>
                <a:srgbClr val="8F999F"/>
              </a:solidFill>
              <a:effectLst/>
              <a:uLnTx/>
              <a:uFillTx/>
              <a:latin typeface="Arial" panose="020B0604020202020204"/>
              <a:ea typeface="+mn-ea"/>
              <a:cs typeface="+mn-cs"/>
            </a:endParaRPr>
          </a:p>
        </p:txBody>
      </p:sp>
    </p:spTree>
    <p:extLst>
      <p:ext uri="{BB962C8B-B14F-4D97-AF65-F5344CB8AC3E}">
        <p14:creationId xmlns:p14="http://schemas.microsoft.com/office/powerpoint/2010/main" val="995516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67335" indent="-267335" defTabSz="857124"/>
            <a:r>
              <a:rPr lang="en-US" sz="2250" b="1" kern="0">
                <a:latin typeface="Segoe UI Light" panose="020B0502040204020203" pitchFamily="34" charset="0"/>
                <a:cs typeface="Segoe UI Light" panose="020B0502040204020203" pitchFamily="34" charset="0"/>
              </a:rPr>
              <a:t>Cosmos DB is a Foundational (Ring 0) Azure service</a:t>
            </a:r>
          </a:p>
          <a:p>
            <a:pPr marL="494030" lvl="1" indent="-267335" defTabSz="857124"/>
            <a:r>
              <a:rPr lang="en-US" sz="1700" b="1" kern="0">
                <a:latin typeface="Segoe UI Light" panose="020B0502040204020203" pitchFamily="34" charset="0"/>
                <a:cs typeface="Segoe UI Light" panose="020B0502040204020203" pitchFamily="34" charset="0"/>
              </a:rPr>
              <a:t>Available in </a:t>
            </a:r>
            <a:r>
              <a:rPr lang="en-US" sz="1700" b="1" i="1" u="sng" kern="0">
                <a:latin typeface="Segoe UI Light" panose="020B0502040204020203" pitchFamily="34" charset="0"/>
                <a:cs typeface="Segoe UI Light" panose="020B0502040204020203" pitchFamily="34" charset="0"/>
              </a:rPr>
              <a:t>all</a:t>
            </a:r>
            <a:r>
              <a:rPr lang="en-US" sz="1700" b="1" kern="0">
                <a:latin typeface="Segoe UI Light" panose="020B0502040204020203" pitchFamily="34" charset="0"/>
                <a:cs typeface="Segoe UI Light" panose="020B0502040204020203" pitchFamily="34" charset="0"/>
              </a:rPr>
              <a:t> Azure regions by default, including sovereign/government clouds</a:t>
            </a:r>
          </a:p>
          <a:p>
            <a:pPr marL="267335" indent="-267335" defTabSz="857124"/>
            <a:endParaRPr lang="en-US" sz="2250" b="1" kern="0">
              <a:latin typeface="Segoe UI Light" panose="020B0502040204020203" pitchFamily="34" charset="0"/>
              <a:cs typeface="Segoe UI Light" panose="020B0502040204020203" pitchFamily="34" charset="0"/>
            </a:endParaRPr>
          </a:p>
          <a:p>
            <a:pPr marL="267335" indent="-267335" defTabSz="857124"/>
            <a:r>
              <a:rPr lang="en-US" sz="2250" b="1" kern="0">
                <a:latin typeface="Segoe UI Light" panose="020B0502040204020203" pitchFamily="34" charset="0"/>
                <a:cs typeface="Segoe UI Light" panose="020B0502040204020203" pitchFamily="34" charset="0"/>
              </a:rPr>
              <a:t>Transparent and automatic multi-region replication</a:t>
            </a:r>
          </a:p>
          <a:p>
            <a:pPr marL="704850" lvl="1" indent="-267335" defTabSz="857124"/>
            <a:r>
              <a:rPr lang="en-US" sz="1700" b="1" kern="0">
                <a:latin typeface="Segoe UI Light" panose="020B0502040204020203" pitchFamily="34" charset="0"/>
                <a:cs typeface="Segoe UI Light" panose="020B0502040204020203" pitchFamily="34" charset="0"/>
              </a:rPr>
              <a:t>Associate </a:t>
            </a:r>
            <a:r>
              <a:rPr lang="en-US" sz="1700" b="1" i="1" u="sng" kern="0">
                <a:latin typeface="Segoe UI Light" panose="020B0502040204020203" pitchFamily="34" charset="0"/>
                <a:cs typeface="Segoe UI Light" panose="020B0502040204020203" pitchFamily="34" charset="0"/>
              </a:rPr>
              <a:t>any</a:t>
            </a:r>
            <a:r>
              <a:rPr lang="en-US" sz="1700" b="1" kern="0">
                <a:latin typeface="Segoe UI Light" panose="020B0502040204020203" pitchFamily="34" charset="0"/>
                <a:cs typeface="Segoe UI Light" panose="020B0502040204020203" pitchFamily="34" charset="0"/>
              </a:rPr>
              <a:t> number of regions with your database account, </a:t>
            </a:r>
            <a:r>
              <a:rPr lang="en-US" sz="1700" b="1" i="1" u="sng" kern="0">
                <a:latin typeface="Segoe UI Light" panose="020B0502040204020203" pitchFamily="34" charset="0"/>
                <a:cs typeface="Segoe UI Light" panose="020B0502040204020203" pitchFamily="34" charset="0"/>
              </a:rPr>
              <a:t>at any time</a:t>
            </a:r>
          </a:p>
          <a:p>
            <a:pPr marL="704850" lvl="1" indent="-267335" defTabSz="857124"/>
            <a:r>
              <a:rPr lang="en-US" sz="1700" b="1" kern="0">
                <a:latin typeface="Segoe UI Light" panose="020B0502040204020203" pitchFamily="34" charset="0"/>
                <a:cs typeface="Segoe UI Light" panose="020B0502040204020203" pitchFamily="34" charset="0"/>
              </a:rPr>
              <a:t>Policy based geo-fencing</a:t>
            </a:r>
          </a:p>
          <a:p>
            <a:pPr marL="267335" indent="-267335" defTabSz="857124"/>
            <a:endParaRPr lang="en-US" sz="2250" b="1" kern="0">
              <a:latin typeface="Segoe UI Light" panose="020B0502040204020203" pitchFamily="34" charset="0"/>
              <a:cs typeface="Segoe UI Light" panose="020B0502040204020203" pitchFamily="34" charset="0"/>
            </a:endParaRPr>
          </a:p>
          <a:p>
            <a:pPr marL="267335" indent="-267335" defTabSz="857124"/>
            <a:r>
              <a:rPr lang="en-US" sz="2250" b="1" kern="0">
                <a:latin typeface="Segoe UI Light" panose="020B0502040204020203" pitchFamily="34" charset="0"/>
                <a:cs typeface="Segoe UI Light" panose="020B0502040204020203" pitchFamily="34" charset="0"/>
              </a:rPr>
              <a:t>Multi-homing APIs</a:t>
            </a:r>
          </a:p>
          <a:p>
            <a:pPr marL="704850" lvl="1" indent="-267335" defTabSz="857124"/>
            <a:r>
              <a:rPr lang="en-US" sz="1700" b="1" kern="0">
                <a:latin typeface="Segoe UI Light" panose="020B0502040204020203" pitchFamily="34" charset="0"/>
                <a:cs typeface="Segoe UI Light" panose="020B0502040204020203" pitchFamily="34" charset="0"/>
              </a:rPr>
              <a:t>All endpoints are logical, by default</a:t>
            </a:r>
          </a:p>
          <a:p>
            <a:pPr marL="704850" lvl="1" indent="-267335" defTabSz="857124"/>
            <a:r>
              <a:rPr lang="en-US" sz="1700" b="1" kern="0">
                <a:latin typeface="Segoe UI Light" panose="020B0502040204020203" pitchFamily="34" charset="0"/>
                <a:cs typeface="Segoe UI Light" panose="020B0502040204020203" pitchFamily="34" charset="0"/>
              </a:rPr>
              <a:t>Apps don’t need to be redeployed during regional failover</a:t>
            </a:r>
          </a:p>
          <a:p>
            <a:pPr marL="704850" lvl="1" indent="-267335" defTabSz="857124"/>
            <a:r>
              <a:rPr lang="en-US" sz="1700" b="1" kern="0">
                <a:latin typeface="Segoe UI Light" panose="020B0502040204020203" pitchFamily="34" charset="0"/>
                <a:cs typeface="Segoe UI Light" panose="020B0502040204020203" pitchFamily="34" charset="0"/>
              </a:rPr>
              <a:t>Apps can also access physical endpoints if needed</a:t>
            </a:r>
          </a:p>
          <a:p>
            <a:pPr marL="267335" indent="-267335" defTabSz="857124"/>
            <a:endParaRPr lang="en-US" sz="2250" b="1" kern="0">
              <a:latin typeface="Segoe UI Light" panose="020B0502040204020203" pitchFamily="34" charset="0"/>
              <a:cs typeface="Segoe UI Light" panose="020B0502040204020203" pitchFamily="34" charset="0"/>
            </a:endParaRPr>
          </a:p>
          <a:p>
            <a:pPr marL="267335" indent="-267335" defTabSz="857124"/>
            <a:r>
              <a:rPr lang="en-US" sz="2250" b="1" kern="0">
                <a:latin typeface="Segoe UI Light" panose="020B0502040204020203" pitchFamily="34" charset="0"/>
                <a:cs typeface="Segoe UI Light" panose="020B0502040204020203" pitchFamily="34" charset="0"/>
              </a:rPr>
              <a:t>Support for both manual and automatic failover</a:t>
            </a:r>
          </a:p>
          <a:p>
            <a:pPr marL="267335" indent="-267335" defTabSz="857124"/>
            <a:endParaRPr lang="en-US" sz="2250" b="1" kern="0">
              <a:latin typeface="Segoe UI Light" panose="020B0502040204020203" pitchFamily="34" charset="0"/>
              <a:cs typeface="Segoe UI Light" panose="020B0502040204020203" pitchFamily="34" charset="0"/>
            </a:endParaRPr>
          </a:p>
          <a:p>
            <a:pPr marL="267335" indent="-267335" defTabSz="857124"/>
            <a:r>
              <a:rPr lang="en-US" sz="2250" b="1" kern="0">
                <a:latin typeface="Segoe UI Light" panose="020B0502040204020203" pitchFamily="34" charset="0"/>
                <a:cs typeface="Segoe UI Light" panose="020B0502040204020203" pitchFamily="34" charset="0"/>
              </a:rPr>
              <a:t>Designed for high availability</a:t>
            </a:r>
          </a:p>
          <a:p>
            <a:pPr marL="494030" lvl="1" indent="-267335" defTabSz="857124"/>
            <a:r>
              <a:rPr lang="en-US" sz="1700" b="1" kern="0">
                <a:latin typeface="Segoe UI Light" panose="020B0502040204020203" pitchFamily="34" charset="0"/>
                <a:cs typeface="Segoe UI Light" panose="020B0502040204020203" pitchFamily="34" charset="0"/>
              </a:rPr>
              <a:t>Allows for dynamically setting </a:t>
            </a:r>
            <a:r>
              <a:rPr lang="en-US" sz="1700" b="1" i="1" kern="0">
                <a:latin typeface="Segoe UI Light" panose="020B0502040204020203" pitchFamily="34" charset="0"/>
                <a:cs typeface="Segoe UI Light" panose="020B0502040204020203" pitchFamily="34" charset="0"/>
              </a:rPr>
              <a:t>priorities</a:t>
            </a:r>
            <a:r>
              <a:rPr lang="en-US" sz="1700" b="1" kern="0">
                <a:latin typeface="Segoe UI Light" panose="020B0502040204020203" pitchFamily="34" charset="0"/>
                <a:cs typeface="Segoe UI Light" panose="020B0502040204020203" pitchFamily="34" charset="0"/>
              </a:rPr>
              <a:t> to regions</a:t>
            </a:r>
          </a:p>
          <a:p>
            <a:pPr marL="494030" lvl="1" indent="-267335" defTabSz="857124"/>
            <a:r>
              <a:rPr lang="en-US" sz="1700" b="1" i="1" kern="0">
                <a:latin typeface="Segoe UI Light" panose="020B0502040204020203" pitchFamily="34" charset="0"/>
                <a:cs typeface="Segoe UI Light" panose="020B0502040204020203" pitchFamily="34" charset="0"/>
              </a:rPr>
              <a:t>Simulate</a:t>
            </a:r>
            <a:r>
              <a:rPr lang="en-US" sz="1700" b="1" kern="0">
                <a:latin typeface="Segoe UI Light" panose="020B0502040204020203" pitchFamily="34" charset="0"/>
                <a:cs typeface="Segoe UI Light" panose="020B0502040204020203" pitchFamily="34" charset="0"/>
              </a:rPr>
              <a:t> regional disasters via API</a:t>
            </a:r>
          </a:p>
          <a:p>
            <a:pPr marL="494030" lvl="1" indent="-267335" defTabSz="857124"/>
            <a:r>
              <a:rPr lang="en-US" sz="1700" b="1" kern="0">
                <a:latin typeface="Segoe UI Light" panose="020B0502040204020203" pitchFamily="34" charset="0"/>
                <a:cs typeface="Segoe UI Light" panose="020B0502040204020203" pitchFamily="34" charset="0"/>
              </a:rPr>
              <a:t>Test the </a:t>
            </a:r>
            <a:r>
              <a:rPr lang="en-US" sz="1700" b="1" i="1" kern="0">
                <a:latin typeface="Segoe UI Light" panose="020B0502040204020203" pitchFamily="34" charset="0"/>
                <a:cs typeface="Segoe UI Light" panose="020B0502040204020203" pitchFamily="34" charset="0"/>
              </a:rPr>
              <a:t>end-to-end availability </a:t>
            </a:r>
            <a:r>
              <a:rPr lang="en-US" sz="1700" b="1" kern="0">
                <a:latin typeface="Segoe UI Light" panose="020B0502040204020203" pitchFamily="34" charset="0"/>
                <a:cs typeface="Segoe UI Light" panose="020B0502040204020203" pitchFamily="34" charset="0"/>
              </a:rPr>
              <a:t>for the entire app (beyond just the database)</a:t>
            </a:r>
          </a:p>
          <a:p>
            <a:pPr marL="267335" indent="-267335" defTabSz="857124"/>
            <a:endParaRPr lang="en-US" sz="2250" b="1" kern="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6458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67852" indent="-267852" defTabSz="857124"/>
            <a:r>
              <a:rPr lang="en-US" sz="2295" kern="0">
                <a:solidFill>
                  <a:srgbClr val="00B0F0"/>
                </a:solidFill>
                <a:latin typeface="Segoe UI Light" panose="020B0502040204020203" pitchFamily="34" charset="0"/>
                <a:cs typeface="Segoe UI Light" panose="020B0502040204020203" pitchFamily="34" charset="0"/>
              </a:rPr>
              <a:t>Cosmos DB is a Foundational (Ring 0) Azure service</a:t>
            </a:r>
          </a:p>
          <a:p>
            <a:pPr marL="494037" lvl="1" indent="-267852" defTabSz="857124"/>
            <a:r>
              <a:rPr lang="en-US" sz="1721" kern="0">
                <a:solidFill>
                  <a:schemeClr val="bg1"/>
                </a:solidFill>
                <a:latin typeface="Segoe UI Light" panose="020B0502040204020203" pitchFamily="34" charset="0"/>
                <a:cs typeface="Segoe UI Light" panose="020B0502040204020203" pitchFamily="34" charset="0"/>
              </a:rPr>
              <a:t>Available in </a:t>
            </a:r>
            <a:r>
              <a:rPr lang="en-US" sz="1721" b="1" i="1" u="sng" kern="0">
                <a:solidFill>
                  <a:srgbClr val="92D050"/>
                </a:solidFill>
                <a:latin typeface="Segoe UI Light" panose="020B0502040204020203" pitchFamily="34" charset="0"/>
                <a:cs typeface="Segoe UI Light" panose="020B0502040204020203" pitchFamily="34" charset="0"/>
              </a:rPr>
              <a:t>all</a:t>
            </a:r>
            <a:r>
              <a:rPr lang="en-US" sz="1721" kern="0">
                <a:solidFill>
                  <a:schemeClr val="bg1"/>
                </a:solidFill>
                <a:latin typeface="Segoe UI Light" panose="020B0502040204020203" pitchFamily="34" charset="0"/>
                <a:cs typeface="Segoe UI Light" panose="020B0502040204020203" pitchFamily="34" charset="0"/>
              </a:rPr>
              <a:t> Azure regions by default, including sovereign/government clouds</a:t>
            </a:r>
          </a:p>
          <a:p>
            <a:pPr marL="267852" indent="-267852" defTabSz="857124"/>
            <a:endParaRPr lang="en-US" sz="2295" kern="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a:solidFill>
                  <a:srgbClr val="00B0F0"/>
                </a:solidFill>
                <a:latin typeface="Segoe UI Light" panose="020B0502040204020203" pitchFamily="34" charset="0"/>
                <a:cs typeface="Segoe UI Light" panose="020B0502040204020203" pitchFamily="34" charset="0"/>
              </a:rPr>
              <a:t>Transparent and automatic multi-region replication</a:t>
            </a:r>
          </a:p>
          <a:p>
            <a:pPr marL="705026" lvl="1" indent="-267852" defTabSz="857124"/>
            <a:r>
              <a:rPr lang="en-US" sz="1721" kern="0">
                <a:solidFill>
                  <a:schemeClr val="bg1"/>
                </a:solidFill>
                <a:latin typeface="Segoe UI Light" panose="020B0502040204020203" pitchFamily="34" charset="0"/>
                <a:cs typeface="Segoe UI Light" panose="020B0502040204020203" pitchFamily="34" charset="0"/>
              </a:rPr>
              <a:t>Associate </a:t>
            </a:r>
            <a:r>
              <a:rPr lang="en-US" sz="1721" b="1" i="1" u="sng" kern="0">
                <a:solidFill>
                  <a:srgbClr val="92D050"/>
                </a:solidFill>
                <a:latin typeface="Segoe UI Light" panose="020B0502040204020203" pitchFamily="34" charset="0"/>
                <a:cs typeface="Segoe UI Light" panose="020B0502040204020203" pitchFamily="34" charset="0"/>
              </a:rPr>
              <a:t>any</a:t>
            </a:r>
            <a:r>
              <a:rPr lang="en-US" sz="1721" b="1" kern="0">
                <a:solidFill>
                  <a:schemeClr val="bg1"/>
                </a:solidFill>
                <a:latin typeface="Segoe UI Light" panose="020B0502040204020203" pitchFamily="34" charset="0"/>
                <a:cs typeface="Segoe UI Light" panose="020B0502040204020203" pitchFamily="34" charset="0"/>
              </a:rPr>
              <a:t> </a:t>
            </a:r>
            <a:r>
              <a:rPr lang="en-US" sz="1721" kern="0">
                <a:solidFill>
                  <a:schemeClr val="bg1"/>
                </a:solidFill>
                <a:latin typeface="Segoe UI Light" panose="020B0502040204020203" pitchFamily="34" charset="0"/>
                <a:cs typeface="Segoe UI Light" panose="020B0502040204020203" pitchFamily="34" charset="0"/>
              </a:rPr>
              <a:t>number of regions with your database account, </a:t>
            </a:r>
            <a:r>
              <a:rPr lang="en-US" sz="1721" b="1" i="1" u="sng" kern="0">
                <a:solidFill>
                  <a:srgbClr val="92D050"/>
                </a:solidFill>
                <a:latin typeface="Segoe UI Light" panose="020B0502040204020203" pitchFamily="34" charset="0"/>
                <a:cs typeface="Segoe UI Light" panose="020B0502040204020203" pitchFamily="34" charset="0"/>
              </a:rPr>
              <a:t>at any time</a:t>
            </a:r>
          </a:p>
          <a:p>
            <a:pPr marL="705026" lvl="1" indent="-267852" defTabSz="857124"/>
            <a:r>
              <a:rPr lang="en-US" sz="1721" kern="0">
                <a:solidFill>
                  <a:schemeClr val="bg1"/>
                </a:solidFill>
                <a:latin typeface="Segoe UI Light" panose="020B0502040204020203" pitchFamily="34" charset="0"/>
                <a:cs typeface="Segoe UI Light" panose="020B0502040204020203" pitchFamily="34" charset="0"/>
              </a:rPr>
              <a:t>Policy based geo-fencing</a:t>
            </a:r>
          </a:p>
          <a:p>
            <a:pPr marL="267852" indent="-267852" defTabSz="857124"/>
            <a:endParaRPr lang="en-US" sz="2295" kern="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a:solidFill>
                  <a:srgbClr val="00B0F0"/>
                </a:solidFill>
                <a:latin typeface="Segoe UI Light" panose="020B0502040204020203" pitchFamily="34" charset="0"/>
                <a:cs typeface="Segoe UI Light" panose="020B0502040204020203" pitchFamily="34" charset="0"/>
              </a:rPr>
              <a:t>Multi-homing APIs</a:t>
            </a:r>
          </a:p>
          <a:p>
            <a:pPr marL="705026" lvl="1" indent="-267852" defTabSz="857124"/>
            <a:r>
              <a:rPr lang="en-US" sz="1721" kern="0">
                <a:solidFill>
                  <a:schemeClr val="bg1"/>
                </a:solidFill>
                <a:latin typeface="Segoe UI Light" panose="020B0502040204020203" pitchFamily="34" charset="0"/>
                <a:cs typeface="Segoe UI Light" panose="020B0502040204020203" pitchFamily="34" charset="0"/>
              </a:rPr>
              <a:t>All endpoints are logical, by default</a:t>
            </a:r>
          </a:p>
          <a:p>
            <a:pPr marL="705026" lvl="1" indent="-267852" defTabSz="857124"/>
            <a:r>
              <a:rPr lang="en-US" sz="1721" kern="0">
                <a:solidFill>
                  <a:schemeClr val="bg1"/>
                </a:solidFill>
                <a:latin typeface="Segoe UI Light" panose="020B0502040204020203" pitchFamily="34" charset="0"/>
                <a:cs typeface="Segoe UI Light" panose="020B0502040204020203" pitchFamily="34" charset="0"/>
              </a:rPr>
              <a:t>Apps don’t need to be redeployed during regional failover</a:t>
            </a:r>
          </a:p>
          <a:p>
            <a:pPr marL="705026" lvl="1" indent="-267852" defTabSz="857124"/>
            <a:r>
              <a:rPr lang="en-US" sz="1721" kern="0">
                <a:solidFill>
                  <a:schemeClr val="bg1"/>
                </a:solidFill>
                <a:latin typeface="Segoe UI Light" panose="020B0502040204020203" pitchFamily="34" charset="0"/>
                <a:cs typeface="Segoe UI Light" panose="020B0502040204020203" pitchFamily="34" charset="0"/>
              </a:rPr>
              <a:t>Apps can also access physical endpoints if needed</a:t>
            </a:r>
          </a:p>
          <a:p>
            <a:pPr marL="267852" indent="-267852" defTabSz="857124"/>
            <a:endParaRPr lang="en-US" sz="2295" kern="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a:solidFill>
                  <a:srgbClr val="00B0F0"/>
                </a:solidFill>
                <a:latin typeface="Segoe UI Light" panose="020B0502040204020203" pitchFamily="34" charset="0"/>
                <a:cs typeface="Segoe UI Light" panose="020B0502040204020203" pitchFamily="34" charset="0"/>
              </a:rPr>
              <a:t>Support for both manual and automatic failover</a:t>
            </a:r>
          </a:p>
          <a:p>
            <a:pPr marL="267852" indent="-267852" defTabSz="857124"/>
            <a:endParaRPr lang="en-US" sz="2295" kern="0">
              <a:solidFill>
                <a:srgbClr val="00B0F0"/>
              </a:solidFill>
              <a:latin typeface="Segoe UI Light" panose="020B0502040204020203" pitchFamily="34" charset="0"/>
              <a:cs typeface="Segoe UI Light" panose="020B0502040204020203" pitchFamily="34" charset="0"/>
            </a:endParaRPr>
          </a:p>
          <a:p>
            <a:pPr marL="267852" indent="-267852" defTabSz="857124"/>
            <a:r>
              <a:rPr lang="en-US" sz="2295" kern="0">
                <a:solidFill>
                  <a:srgbClr val="00B0F0"/>
                </a:solidFill>
                <a:latin typeface="Segoe UI Light" panose="020B0502040204020203" pitchFamily="34" charset="0"/>
                <a:cs typeface="Segoe UI Light" panose="020B0502040204020203" pitchFamily="34" charset="0"/>
              </a:rPr>
              <a:t>Designed for high availability</a:t>
            </a:r>
          </a:p>
          <a:p>
            <a:pPr marL="494037" lvl="1" indent="-267852" defTabSz="857124"/>
            <a:r>
              <a:rPr lang="en-US" sz="1721" kern="0">
                <a:solidFill>
                  <a:schemeClr val="bg1"/>
                </a:solidFill>
                <a:latin typeface="Segoe UI Light" panose="020B0502040204020203" pitchFamily="34" charset="0"/>
                <a:cs typeface="Segoe UI Light" panose="020B0502040204020203" pitchFamily="34" charset="0"/>
              </a:rPr>
              <a:t>Allows for dynamically setting </a:t>
            </a:r>
            <a:r>
              <a:rPr lang="en-US" sz="1721" i="1" kern="0">
                <a:solidFill>
                  <a:srgbClr val="92D050"/>
                </a:solidFill>
                <a:latin typeface="Segoe UI Light" panose="020B0502040204020203" pitchFamily="34" charset="0"/>
                <a:cs typeface="Segoe UI Light" panose="020B0502040204020203" pitchFamily="34" charset="0"/>
              </a:rPr>
              <a:t>priorities</a:t>
            </a:r>
            <a:r>
              <a:rPr lang="en-US" sz="1721" kern="0">
                <a:solidFill>
                  <a:schemeClr val="bg1"/>
                </a:solidFill>
                <a:latin typeface="Segoe UI Light" panose="020B0502040204020203" pitchFamily="34" charset="0"/>
                <a:cs typeface="Segoe UI Light" panose="020B0502040204020203" pitchFamily="34" charset="0"/>
              </a:rPr>
              <a:t> to regions</a:t>
            </a:r>
          </a:p>
          <a:p>
            <a:pPr marL="494037" lvl="1" indent="-267852" defTabSz="857124"/>
            <a:r>
              <a:rPr lang="en-US" sz="1721" i="1" kern="0">
                <a:solidFill>
                  <a:srgbClr val="92D050"/>
                </a:solidFill>
                <a:latin typeface="Segoe UI Light" panose="020B0502040204020203" pitchFamily="34" charset="0"/>
                <a:cs typeface="Segoe UI Light" panose="020B0502040204020203" pitchFamily="34" charset="0"/>
              </a:rPr>
              <a:t>Simulate</a:t>
            </a:r>
            <a:r>
              <a:rPr lang="en-US" sz="1721" kern="0">
                <a:solidFill>
                  <a:schemeClr val="bg1"/>
                </a:solidFill>
                <a:latin typeface="Segoe UI Light" panose="020B0502040204020203" pitchFamily="34" charset="0"/>
                <a:cs typeface="Segoe UI Light" panose="020B0502040204020203" pitchFamily="34" charset="0"/>
              </a:rPr>
              <a:t> regional disasters via API</a:t>
            </a:r>
          </a:p>
          <a:p>
            <a:pPr marL="494037" lvl="1" indent="-267852" defTabSz="857124"/>
            <a:r>
              <a:rPr lang="en-US" sz="1721" kern="0">
                <a:solidFill>
                  <a:schemeClr val="bg1"/>
                </a:solidFill>
                <a:latin typeface="Segoe UI Light" panose="020B0502040204020203" pitchFamily="34" charset="0"/>
                <a:cs typeface="Segoe UI Light" panose="020B0502040204020203" pitchFamily="34" charset="0"/>
              </a:rPr>
              <a:t>Test the </a:t>
            </a:r>
            <a:r>
              <a:rPr lang="en-US" sz="1721" i="1" kern="0">
                <a:solidFill>
                  <a:srgbClr val="92D050"/>
                </a:solidFill>
                <a:latin typeface="Segoe UI Light" panose="020B0502040204020203" pitchFamily="34" charset="0"/>
                <a:cs typeface="Segoe UI Light" panose="020B0502040204020203" pitchFamily="34" charset="0"/>
              </a:rPr>
              <a:t>end-to-end availability </a:t>
            </a:r>
            <a:r>
              <a:rPr lang="en-US" sz="1721" kern="0">
                <a:solidFill>
                  <a:schemeClr val="bg1"/>
                </a:solidFill>
                <a:latin typeface="Segoe UI Light" panose="020B0502040204020203" pitchFamily="34" charset="0"/>
                <a:cs typeface="Segoe UI Light" panose="020B0502040204020203" pitchFamily="34" charset="0"/>
              </a:rPr>
              <a:t>for the entire app (beyond just the database)</a:t>
            </a:r>
          </a:p>
          <a:p>
            <a:pPr marL="267852" indent="-267852" defTabSz="857124"/>
            <a:endParaRPr lang="en-US" sz="2295" kern="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6720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B2AA0-09D6-44C6-95EB-9F2E851BAA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D25C54-8871-4A36-9466-35C0455F04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B700D7-9099-486F-A448-E081085DBA01}"/>
              </a:ext>
            </a:extLst>
          </p:cNvPr>
          <p:cNvSpPr>
            <a:spLocks noGrp="1"/>
          </p:cNvSpPr>
          <p:nvPr>
            <p:ph type="dt" sz="half" idx="10"/>
          </p:nvPr>
        </p:nvSpPr>
        <p:spPr/>
        <p:txBody>
          <a:bodyPr/>
          <a:lstStyle/>
          <a:p>
            <a:fld id="{52A3FACA-BB20-4A33-B529-0C1F6FDE8271}" type="datetimeFigureOut">
              <a:rPr lang="en-US" smtClean="0"/>
              <a:t>11/1/2018</a:t>
            </a:fld>
            <a:endParaRPr lang="en-US"/>
          </a:p>
        </p:txBody>
      </p:sp>
      <p:sp>
        <p:nvSpPr>
          <p:cNvPr id="5" name="Footer Placeholder 4">
            <a:extLst>
              <a:ext uri="{FF2B5EF4-FFF2-40B4-BE49-F238E27FC236}">
                <a16:creationId xmlns:a16="http://schemas.microsoft.com/office/drawing/2014/main" id="{C5F5C2A9-AE76-4531-8E02-34AF28DF25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E09675-882E-4596-8C29-BA8FCD88DDCA}"/>
              </a:ext>
            </a:extLst>
          </p:cNvPr>
          <p:cNvSpPr>
            <a:spLocks noGrp="1"/>
          </p:cNvSpPr>
          <p:nvPr>
            <p:ph type="sldNum" sz="quarter" idx="12"/>
          </p:nvPr>
        </p:nvSpPr>
        <p:spPr/>
        <p:txBody>
          <a:bodyPr/>
          <a:lstStyle/>
          <a:p>
            <a:fld id="{6BE575B9-E6C1-4658-A80D-8E5E5C026D6A}" type="slidenum">
              <a:rPr lang="en-US" smtClean="0"/>
              <a:t>‹#›</a:t>
            </a:fld>
            <a:endParaRPr lang="en-US"/>
          </a:p>
        </p:txBody>
      </p:sp>
    </p:spTree>
    <p:extLst>
      <p:ext uri="{BB962C8B-B14F-4D97-AF65-F5344CB8AC3E}">
        <p14:creationId xmlns:p14="http://schemas.microsoft.com/office/powerpoint/2010/main" val="2077256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01566-1AE3-4B3E-A074-821709659F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03EEE4-0680-4CB7-B12A-036DA93DD88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207869-18CB-400B-B25B-6077F9662C67}"/>
              </a:ext>
            </a:extLst>
          </p:cNvPr>
          <p:cNvSpPr>
            <a:spLocks noGrp="1"/>
          </p:cNvSpPr>
          <p:nvPr>
            <p:ph type="dt" sz="half" idx="10"/>
          </p:nvPr>
        </p:nvSpPr>
        <p:spPr/>
        <p:txBody>
          <a:bodyPr/>
          <a:lstStyle/>
          <a:p>
            <a:fld id="{52A3FACA-BB20-4A33-B529-0C1F6FDE8271}" type="datetimeFigureOut">
              <a:rPr lang="en-US" smtClean="0"/>
              <a:t>11/1/2018</a:t>
            </a:fld>
            <a:endParaRPr lang="en-US"/>
          </a:p>
        </p:txBody>
      </p:sp>
      <p:sp>
        <p:nvSpPr>
          <p:cNvPr id="5" name="Footer Placeholder 4">
            <a:extLst>
              <a:ext uri="{FF2B5EF4-FFF2-40B4-BE49-F238E27FC236}">
                <a16:creationId xmlns:a16="http://schemas.microsoft.com/office/drawing/2014/main" id="{6F928A5B-320B-4188-8B19-03F824384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12373-1B8E-4DE3-B1B7-B35B3646BD0B}"/>
              </a:ext>
            </a:extLst>
          </p:cNvPr>
          <p:cNvSpPr>
            <a:spLocks noGrp="1"/>
          </p:cNvSpPr>
          <p:nvPr>
            <p:ph type="sldNum" sz="quarter" idx="12"/>
          </p:nvPr>
        </p:nvSpPr>
        <p:spPr/>
        <p:txBody>
          <a:bodyPr/>
          <a:lstStyle/>
          <a:p>
            <a:fld id="{6BE575B9-E6C1-4658-A80D-8E5E5C026D6A}" type="slidenum">
              <a:rPr lang="en-US" smtClean="0"/>
              <a:t>‹#›</a:t>
            </a:fld>
            <a:endParaRPr lang="en-US"/>
          </a:p>
        </p:txBody>
      </p:sp>
    </p:spTree>
    <p:extLst>
      <p:ext uri="{BB962C8B-B14F-4D97-AF65-F5344CB8AC3E}">
        <p14:creationId xmlns:p14="http://schemas.microsoft.com/office/powerpoint/2010/main" val="3552697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182786-CDE4-4E48-8B96-525A0030DD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B37B42-754D-4E9B-8A95-6F4978879AA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FA795D-890A-41A8-A5CE-B4742FAA6309}"/>
              </a:ext>
            </a:extLst>
          </p:cNvPr>
          <p:cNvSpPr>
            <a:spLocks noGrp="1"/>
          </p:cNvSpPr>
          <p:nvPr>
            <p:ph type="dt" sz="half" idx="10"/>
          </p:nvPr>
        </p:nvSpPr>
        <p:spPr/>
        <p:txBody>
          <a:bodyPr/>
          <a:lstStyle/>
          <a:p>
            <a:fld id="{52A3FACA-BB20-4A33-B529-0C1F6FDE8271}" type="datetimeFigureOut">
              <a:rPr lang="en-US" smtClean="0"/>
              <a:t>11/1/2018</a:t>
            </a:fld>
            <a:endParaRPr lang="en-US"/>
          </a:p>
        </p:txBody>
      </p:sp>
      <p:sp>
        <p:nvSpPr>
          <p:cNvPr id="5" name="Footer Placeholder 4">
            <a:extLst>
              <a:ext uri="{FF2B5EF4-FFF2-40B4-BE49-F238E27FC236}">
                <a16:creationId xmlns:a16="http://schemas.microsoft.com/office/drawing/2014/main" id="{102A04A9-9DC7-40B4-8BA0-2CF97FF778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4BCE4-8B81-4773-B8A8-205A67190931}"/>
              </a:ext>
            </a:extLst>
          </p:cNvPr>
          <p:cNvSpPr>
            <a:spLocks noGrp="1"/>
          </p:cNvSpPr>
          <p:nvPr>
            <p:ph type="sldNum" sz="quarter" idx="12"/>
          </p:nvPr>
        </p:nvSpPr>
        <p:spPr/>
        <p:txBody>
          <a:bodyPr/>
          <a:lstStyle/>
          <a:p>
            <a:fld id="{6BE575B9-E6C1-4658-A80D-8E5E5C026D6A}" type="slidenum">
              <a:rPr lang="en-US" smtClean="0"/>
              <a:t>‹#›</a:t>
            </a:fld>
            <a:endParaRPr lang="en-US"/>
          </a:p>
        </p:txBody>
      </p:sp>
    </p:spTree>
    <p:extLst>
      <p:ext uri="{BB962C8B-B14F-4D97-AF65-F5344CB8AC3E}">
        <p14:creationId xmlns:p14="http://schemas.microsoft.com/office/powerpoint/2010/main" val="938658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solidFill>
                  <a:schemeClr val="tx1"/>
                </a:solidFill>
                <a:latin typeface="+mj-lt"/>
              </a:defRPr>
            </a:lvl1pPr>
          </a:lstStyle>
          <a:p>
            <a:pPr lvl="0"/>
            <a:r>
              <a:rPr lang="en-US"/>
              <a:t>Speaker Name</a:t>
            </a:r>
          </a:p>
        </p:txBody>
      </p:sp>
      <p:pic>
        <p:nvPicPr>
          <p:cNvPr id="7" name="Picture 6">
            <a:extLst>
              <a:ext uri="{FF2B5EF4-FFF2-40B4-BE49-F238E27FC236}">
                <a16:creationId xmlns:a16="http://schemas.microsoft.com/office/drawing/2014/main" id="{150AB176-51D8-4F62-99AE-0733A8959B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950182"/>
            <a:ext cx="2025444" cy="907818"/>
          </a:xfrm>
          <a:prstGeom prst="rect">
            <a:avLst/>
          </a:prstGeom>
        </p:spPr>
      </p:pic>
    </p:spTree>
    <p:extLst>
      <p:ext uri="{BB962C8B-B14F-4D97-AF65-F5344CB8AC3E}">
        <p14:creationId xmlns:p14="http://schemas.microsoft.com/office/powerpoint/2010/main" val="1541084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675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3_Blank">
    <p:bg>
      <p:bgPr>
        <a:solidFill>
          <a:srgbClr val="FFFFFF"/>
        </a:solidFill>
        <a:effectLst/>
      </p:bgPr>
    </p:bg>
    <p:spTree>
      <p:nvGrpSpPr>
        <p:cNvPr id="1" name=""/>
        <p:cNvGrpSpPr/>
        <p:nvPr/>
      </p:nvGrpSpPr>
      <p:grpSpPr>
        <a:xfrm>
          <a:off x="0" y="0"/>
          <a:ext cx="0" cy="0"/>
          <a:chOff x="0" y="0"/>
          <a:chExt cx="0" cy="0"/>
        </a:xfrm>
      </p:grpSpPr>
      <p:sp>
        <p:nvSpPr>
          <p:cNvPr id="413" name="Slide Number"/>
          <p:cNvSpPr>
            <a:spLocks noGrp="1"/>
          </p:cNvSpPr>
          <p:nvPr>
            <p:ph type="sldNum" sz="quarter" idx="2"/>
          </p:nvPr>
        </p:nvSpPr>
        <p:spPr>
          <a:xfrm>
            <a:off x="11105193" y="6412611"/>
            <a:ext cx="248609" cy="252604"/>
          </a:xfrm>
          <a:prstGeom prst="rect">
            <a:avLst/>
          </a:prstGeom>
        </p:spPr>
        <p:txBody>
          <a:bodyPr lIns="34289" tIns="34289" rIns="34289" bIns="34289"/>
          <a:lstStyle>
            <a:lvl1pPr defTabSz="914246">
              <a:defRPr sz="1200">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16177582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71441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37209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70245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4111799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700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E94FA-FDCC-4D2E-A2A7-EEFCF7B0F7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D72597-BB0A-4FEC-A2F8-F9D2B0AD5F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E078D8-D502-424B-823E-2115E80CB050}"/>
              </a:ext>
            </a:extLst>
          </p:cNvPr>
          <p:cNvSpPr>
            <a:spLocks noGrp="1"/>
          </p:cNvSpPr>
          <p:nvPr>
            <p:ph type="dt" sz="half" idx="10"/>
          </p:nvPr>
        </p:nvSpPr>
        <p:spPr/>
        <p:txBody>
          <a:bodyPr/>
          <a:lstStyle/>
          <a:p>
            <a:fld id="{52A3FACA-BB20-4A33-B529-0C1F6FDE8271}" type="datetimeFigureOut">
              <a:rPr lang="en-US" smtClean="0"/>
              <a:t>11/1/2018</a:t>
            </a:fld>
            <a:endParaRPr lang="en-US"/>
          </a:p>
        </p:txBody>
      </p:sp>
      <p:sp>
        <p:nvSpPr>
          <p:cNvPr id="5" name="Footer Placeholder 4">
            <a:extLst>
              <a:ext uri="{FF2B5EF4-FFF2-40B4-BE49-F238E27FC236}">
                <a16:creationId xmlns:a16="http://schemas.microsoft.com/office/drawing/2014/main" id="{48939BD6-DD9F-49AD-BC5C-DBAA9A1BED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75550D-E8DF-4A5B-9313-C11961D9C49A}"/>
              </a:ext>
            </a:extLst>
          </p:cNvPr>
          <p:cNvSpPr>
            <a:spLocks noGrp="1"/>
          </p:cNvSpPr>
          <p:nvPr>
            <p:ph type="sldNum" sz="quarter" idx="12"/>
          </p:nvPr>
        </p:nvSpPr>
        <p:spPr/>
        <p:txBody>
          <a:bodyPr/>
          <a:lstStyle/>
          <a:p>
            <a:fld id="{6BE575B9-E6C1-4658-A80D-8E5E5C026D6A}" type="slidenum">
              <a:rPr lang="en-US" smtClean="0"/>
              <a:t>‹#›</a:t>
            </a:fld>
            <a:endParaRPr lang="en-US"/>
          </a:p>
        </p:txBody>
      </p:sp>
    </p:spTree>
    <p:extLst>
      <p:ext uri="{BB962C8B-B14F-4D97-AF65-F5344CB8AC3E}">
        <p14:creationId xmlns:p14="http://schemas.microsoft.com/office/powerpoint/2010/main" val="20856105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70837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244715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40113885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15082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768681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198471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967278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903547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209226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56843257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198C6-C1AB-4966-8364-C42110A0B2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FD8F80-799B-41EE-B6B2-51816A1673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69D2451-2F28-4196-82C0-FEC4F36C7339}"/>
              </a:ext>
            </a:extLst>
          </p:cNvPr>
          <p:cNvSpPr>
            <a:spLocks noGrp="1"/>
          </p:cNvSpPr>
          <p:nvPr>
            <p:ph type="dt" sz="half" idx="10"/>
          </p:nvPr>
        </p:nvSpPr>
        <p:spPr/>
        <p:txBody>
          <a:bodyPr/>
          <a:lstStyle/>
          <a:p>
            <a:fld id="{52A3FACA-BB20-4A33-B529-0C1F6FDE8271}" type="datetimeFigureOut">
              <a:rPr lang="en-US" smtClean="0"/>
              <a:t>11/1/2018</a:t>
            </a:fld>
            <a:endParaRPr lang="en-US"/>
          </a:p>
        </p:txBody>
      </p:sp>
      <p:sp>
        <p:nvSpPr>
          <p:cNvPr id="5" name="Footer Placeholder 4">
            <a:extLst>
              <a:ext uri="{FF2B5EF4-FFF2-40B4-BE49-F238E27FC236}">
                <a16:creationId xmlns:a16="http://schemas.microsoft.com/office/drawing/2014/main" id="{5C2710C8-7A53-495B-894D-C5EF219BB3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196B84-4243-449F-8299-4419A4123F9E}"/>
              </a:ext>
            </a:extLst>
          </p:cNvPr>
          <p:cNvSpPr>
            <a:spLocks noGrp="1"/>
          </p:cNvSpPr>
          <p:nvPr>
            <p:ph type="sldNum" sz="quarter" idx="12"/>
          </p:nvPr>
        </p:nvSpPr>
        <p:spPr/>
        <p:txBody>
          <a:bodyPr/>
          <a:lstStyle/>
          <a:p>
            <a:fld id="{6BE575B9-E6C1-4658-A80D-8E5E5C026D6A}" type="slidenum">
              <a:rPr lang="en-US" smtClean="0"/>
              <a:t>‹#›</a:t>
            </a:fld>
            <a:endParaRPr lang="en-US"/>
          </a:p>
        </p:txBody>
      </p:sp>
    </p:spTree>
    <p:extLst>
      <p:ext uri="{BB962C8B-B14F-4D97-AF65-F5344CB8AC3E}">
        <p14:creationId xmlns:p14="http://schemas.microsoft.com/office/powerpoint/2010/main" val="10137687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63793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944191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2095562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8062578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1683387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6913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50025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34905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7850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86015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3568E-BD00-4C89-A6A3-4FA6BC864B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9D5E8C-B2D9-4D64-9288-FCBB114B65D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23E776-CA53-4454-9D47-C50061CA31D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CFCFA3-4CDD-4842-BE78-1DF186C0CA18}"/>
              </a:ext>
            </a:extLst>
          </p:cNvPr>
          <p:cNvSpPr>
            <a:spLocks noGrp="1"/>
          </p:cNvSpPr>
          <p:nvPr>
            <p:ph type="dt" sz="half" idx="10"/>
          </p:nvPr>
        </p:nvSpPr>
        <p:spPr/>
        <p:txBody>
          <a:bodyPr/>
          <a:lstStyle/>
          <a:p>
            <a:fld id="{52A3FACA-BB20-4A33-B529-0C1F6FDE8271}" type="datetimeFigureOut">
              <a:rPr lang="en-US" smtClean="0"/>
              <a:t>11/1/2018</a:t>
            </a:fld>
            <a:endParaRPr lang="en-US"/>
          </a:p>
        </p:txBody>
      </p:sp>
      <p:sp>
        <p:nvSpPr>
          <p:cNvPr id="6" name="Footer Placeholder 5">
            <a:extLst>
              <a:ext uri="{FF2B5EF4-FFF2-40B4-BE49-F238E27FC236}">
                <a16:creationId xmlns:a16="http://schemas.microsoft.com/office/drawing/2014/main" id="{3FB3EC31-4F54-4D82-AD97-A2A1B1E009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E1AF6D-BBF2-4B0D-AF31-4940E135A54D}"/>
              </a:ext>
            </a:extLst>
          </p:cNvPr>
          <p:cNvSpPr>
            <a:spLocks noGrp="1"/>
          </p:cNvSpPr>
          <p:nvPr>
            <p:ph type="sldNum" sz="quarter" idx="12"/>
          </p:nvPr>
        </p:nvSpPr>
        <p:spPr/>
        <p:txBody>
          <a:bodyPr/>
          <a:lstStyle/>
          <a:p>
            <a:fld id="{6BE575B9-E6C1-4658-A80D-8E5E5C026D6A}" type="slidenum">
              <a:rPr lang="en-US" smtClean="0"/>
              <a:t>‹#›</a:t>
            </a:fld>
            <a:endParaRPr lang="en-US"/>
          </a:p>
        </p:txBody>
      </p:sp>
    </p:spTree>
    <p:extLst>
      <p:ext uri="{BB962C8B-B14F-4D97-AF65-F5344CB8AC3E}">
        <p14:creationId xmlns:p14="http://schemas.microsoft.com/office/powerpoint/2010/main" val="28136261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801477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081992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14188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736866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322442"/>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85374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4" y="2626221"/>
            <a:ext cx="5334465" cy="958922"/>
          </a:xfrm>
          <a:prstGeom prst="rect">
            <a:avLst/>
          </a:prstGeom>
          <a:noFill/>
        </p:spPr>
        <p:txBody>
          <a:bodyPr wrap="none" lIns="168080" tIns="134464" rIns="168080" bIns="134464" rtlCol="0">
            <a:spAutoFit/>
          </a:bodyPr>
          <a:lstStyle/>
          <a:p>
            <a:pPr>
              <a:lnSpc>
                <a:spcPct val="90000"/>
              </a:lnSpc>
              <a:spcAft>
                <a:spcPts val="551"/>
              </a:spcAft>
            </a:pPr>
            <a:r>
              <a:rPr lang="en-US" sz="4963">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7"/>
            <a:ext cx="6274974" cy="982833"/>
          </a:xfrm>
        </p:spPr>
        <p:txBody>
          <a:bodyPr lIns="182880" tIns="146304" rIns="182880" bIns="146304"/>
          <a:lstStyle>
            <a:lvl1pPr marL="0" indent="0">
              <a:buNone/>
              <a:defRPr sz="4963"/>
            </a:lvl1pPr>
          </a:lstStyle>
          <a:p>
            <a:pPr lvl="0"/>
            <a:r>
              <a:rPr lang="en-US"/>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982833"/>
          </a:xfrm>
        </p:spPr>
        <p:txBody>
          <a:bodyPr lIns="182880" tIns="146304" rIns="182880" bIns="146304"/>
          <a:lstStyle>
            <a:lvl1pPr marL="0" indent="0">
              <a:buNone/>
              <a:defRPr sz="4963"/>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6" y="3412173"/>
            <a:ext cx="5661415" cy="958922"/>
          </a:xfrm>
          <a:prstGeom prst="rect">
            <a:avLst/>
          </a:prstGeom>
          <a:noFill/>
        </p:spPr>
        <p:txBody>
          <a:bodyPr wrap="square" lIns="168080" tIns="134464" rIns="168080" bIns="134464" rtlCol="0">
            <a:spAutoFit/>
          </a:bodyPr>
          <a:lstStyle/>
          <a:p>
            <a:pPr algn="r">
              <a:lnSpc>
                <a:spcPct val="90000"/>
              </a:lnSpc>
              <a:spcAft>
                <a:spcPts val="551"/>
              </a:spcAft>
            </a:pPr>
            <a:r>
              <a:rPr lang="en-US" sz="4963">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982833"/>
          </a:xfrm>
        </p:spPr>
        <p:txBody>
          <a:bodyPr lIns="182880" tIns="146304" rIns="182880" bIns="146304"/>
          <a:lstStyle>
            <a:lvl1pPr marL="0" indent="0">
              <a:buNone/>
              <a:defRPr sz="4963"/>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183461" cy="958922"/>
          </a:xfrm>
          <a:prstGeom prst="rect">
            <a:avLst/>
          </a:prstGeom>
          <a:noFill/>
        </p:spPr>
        <p:txBody>
          <a:bodyPr wrap="none" lIns="168080" tIns="134464" rIns="168080" bIns="134464" rtlCol="0">
            <a:spAutoFit/>
          </a:bodyPr>
          <a:lstStyle/>
          <a:p>
            <a:pPr>
              <a:lnSpc>
                <a:spcPct val="90000"/>
              </a:lnSpc>
              <a:spcAft>
                <a:spcPts val="551"/>
              </a:spcAft>
            </a:pPr>
            <a:r>
              <a:rPr lang="en-US" sz="4963">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6" y="1055247"/>
            <a:ext cx="5661415" cy="958922"/>
          </a:xfrm>
          <a:prstGeom prst="rect">
            <a:avLst/>
          </a:prstGeom>
          <a:noFill/>
        </p:spPr>
        <p:txBody>
          <a:bodyPr wrap="square" lIns="168080" tIns="134464" rIns="168080" bIns="134464" rtlCol="0">
            <a:spAutoFit/>
          </a:bodyPr>
          <a:lstStyle/>
          <a:p>
            <a:pPr algn="r">
              <a:lnSpc>
                <a:spcPct val="90000"/>
              </a:lnSpc>
              <a:spcAft>
                <a:spcPts val="551"/>
              </a:spcAft>
            </a:pPr>
            <a:r>
              <a:rPr lang="en-US" sz="4963">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982833"/>
          </a:xfrm>
        </p:spPr>
        <p:txBody>
          <a:bodyPr lIns="182880" tIns="146304" rIns="182880" bIns="146304"/>
          <a:lstStyle>
            <a:lvl1pPr marL="0" indent="0">
              <a:buNone/>
              <a:defRPr sz="4963"/>
            </a:lvl1pPr>
          </a:lstStyle>
          <a:p>
            <a:pPr lvl="0"/>
            <a:r>
              <a:rPr lang="en-US"/>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6" y="1840270"/>
            <a:ext cx="5661415" cy="958922"/>
          </a:xfrm>
          <a:prstGeom prst="rect">
            <a:avLst/>
          </a:prstGeom>
          <a:noFill/>
        </p:spPr>
        <p:txBody>
          <a:bodyPr wrap="square" lIns="168080" tIns="134464" rIns="168080" bIns="134464" rtlCol="0">
            <a:spAutoFit/>
          </a:bodyPr>
          <a:lstStyle/>
          <a:p>
            <a:pPr algn="r">
              <a:lnSpc>
                <a:spcPct val="90000"/>
              </a:lnSpc>
              <a:spcAft>
                <a:spcPts val="551"/>
              </a:spcAft>
            </a:pPr>
            <a:r>
              <a:rPr lang="en-US" sz="4963">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6" y="4198126"/>
            <a:ext cx="5661415" cy="958922"/>
          </a:xfrm>
          <a:prstGeom prst="rect">
            <a:avLst/>
          </a:prstGeom>
          <a:noFill/>
        </p:spPr>
        <p:txBody>
          <a:bodyPr wrap="square" lIns="168080" tIns="134464" rIns="168080" bIns="134464" rtlCol="0">
            <a:spAutoFit/>
          </a:bodyPr>
          <a:lstStyle/>
          <a:p>
            <a:pPr algn="r">
              <a:lnSpc>
                <a:spcPct val="90000"/>
              </a:lnSpc>
              <a:spcAft>
                <a:spcPts val="551"/>
              </a:spcAft>
            </a:pPr>
            <a:r>
              <a:rPr lang="en-US" sz="4963">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60"/>
            <a:ext cx="4482124" cy="600998"/>
            <a:chOff x="274638" y="4554931"/>
            <a:chExt cx="4572000" cy="612962"/>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572000" cy="612962"/>
            </a:xfrm>
            <a:prstGeom prst="rect">
              <a:avLst/>
            </a:prstGeom>
            <a:noFill/>
          </p:spPr>
          <p:txBody>
            <a:bodyPr wrap="none" lIns="182880" tIns="146304" rIns="182880" bIns="146304" rtlCol="0">
              <a:spAutoFit/>
            </a:bodyPr>
            <a:lstStyle/>
            <a:p>
              <a:pPr>
                <a:lnSpc>
                  <a:spcPct val="90000"/>
                </a:lnSpc>
                <a:spcAft>
                  <a:spcPts val="551"/>
                </a:spcAft>
              </a:pPr>
              <a:r>
                <a:rPr lang="en-US" sz="2206">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3992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grpSp>
        <p:nvGrpSpPr>
          <p:cNvPr id="12" name="Group 11"/>
          <p:cNvGrpSpPr/>
          <p:nvPr userDrawn="1"/>
        </p:nvGrpSpPr>
        <p:grpSpPr>
          <a:xfrm>
            <a:off x="7342825" y="5999460"/>
            <a:ext cx="4482124" cy="600998"/>
            <a:chOff x="274638" y="4554931"/>
            <a:chExt cx="4572000" cy="612962"/>
          </a:xfrm>
        </p:grpSpPr>
        <p:sp>
          <p:nvSpPr>
            <p:cNvPr id="7" name="TextBox 6"/>
            <p:cNvSpPr txBox="1"/>
            <p:nvPr userDrawn="1"/>
          </p:nvSpPr>
          <p:spPr>
            <a:xfrm>
              <a:off x="274638" y="4554931"/>
              <a:ext cx="4572000" cy="612962"/>
            </a:xfrm>
            <a:prstGeom prst="rect">
              <a:avLst/>
            </a:prstGeom>
            <a:noFill/>
          </p:spPr>
          <p:txBody>
            <a:bodyPr wrap="none" lIns="182880" tIns="146304" rIns="182880" bIns="146304" rtlCol="0">
              <a:spAutoFit/>
            </a:bodyPr>
            <a:lstStyle/>
            <a:p>
              <a:pPr>
                <a:lnSpc>
                  <a:spcPct val="90000"/>
                </a:lnSpc>
                <a:spcAft>
                  <a:spcPts val="551"/>
                </a:spcAft>
              </a:pPr>
              <a:r>
                <a:rPr lang="en-US" sz="2206">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4" y="2626221"/>
            <a:ext cx="10353210" cy="958922"/>
          </a:xfrm>
          <a:prstGeom prst="rect">
            <a:avLst/>
          </a:prstGeom>
          <a:noFill/>
        </p:spPr>
        <p:txBody>
          <a:bodyPr wrap="none" lIns="168080" tIns="134464" rIns="168080" bIns="134464" rtlCol="0">
            <a:spAutoFit/>
          </a:bodyPr>
          <a:lstStyle/>
          <a:p>
            <a:pPr>
              <a:lnSpc>
                <a:spcPct val="90000"/>
              </a:lnSpc>
              <a:spcAft>
                <a:spcPts val="551"/>
              </a:spcAft>
            </a:pPr>
            <a:r>
              <a:rPr lang="en-US" sz="4963">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8" y="3412173"/>
            <a:ext cx="5661415" cy="958922"/>
          </a:xfrm>
          <a:prstGeom prst="rect">
            <a:avLst/>
          </a:prstGeom>
          <a:noFill/>
        </p:spPr>
        <p:txBody>
          <a:bodyPr wrap="square" lIns="168080" tIns="134464" rIns="168080" bIns="134464" rtlCol="0">
            <a:spAutoFit/>
          </a:bodyPr>
          <a:lstStyle/>
          <a:p>
            <a:pPr algn="l">
              <a:lnSpc>
                <a:spcPct val="90000"/>
              </a:lnSpc>
              <a:spcAft>
                <a:spcPts val="551"/>
              </a:spcAft>
            </a:pPr>
            <a:r>
              <a:rPr lang="en-US" sz="4963">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8" y="4198126"/>
            <a:ext cx="5661415" cy="958922"/>
          </a:xfrm>
          <a:prstGeom prst="rect">
            <a:avLst/>
          </a:prstGeom>
          <a:noFill/>
        </p:spPr>
        <p:txBody>
          <a:bodyPr wrap="square" lIns="168080" tIns="134464" rIns="168080" bIns="134464" rtlCol="0">
            <a:spAutoFit/>
          </a:bodyPr>
          <a:lstStyle/>
          <a:p>
            <a:pPr algn="l">
              <a:lnSpc>
                <a:spcPct val="90000"/>
              </a:lnSpc>
              <a:spcAft>
                <a:spcPts val="551"/>
              </a:spcAft>
            </a:pPr>
            <a:r>
              <a:rPr lang="en-US" sz="4963">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70"/>
            <a:ext cx="2373398" cy="958922"/>
          </a:xfrm>
          <a:prstGeom prst="rect">
            <a:avLst/>
          </a:prstGeom>
          <a:noFill/>
        </p:spPr>
        <p:txBody>
          <a:bodyPr wrap="none" lIns="168080" tIns="134464" rIns="168080" bIns="134464" rtlCol="0">
            <a:spAutoFit/>
          </a:bodyPr>
          <a:lstStyle/>
          <a:p>
            <a:pPr>
              <a:lnSpc>
                <a:spcPct val="90000"/>
              </a:lnSpc>
              <a:spcAft>
                <a:spcPts val="551"/>
              </a:spcAft>
            </a:pPr>
            <a:r>
              <a:rPr lang="en-US" sz="4963">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8" y="1055247"/>
            <a:ext cx="2771262" cy="958922"/>
          </a:xfrm>
          <a:prstGeom prst="rect">
            <a:avLst/>
          </a:prstGeom>
          <a:noFill/>
        </p:spPr>
        <p:txBody>
          <a:bodyPr wrap="none" lIns="168080" tIns="134464" rIns="168080" bIns="134464" rtlCol="0">
            <a:spAutoFit/>
          </a:bodyPr>
          <a:lstStyle/>
          <a:p>
            <a:pPr>
              <a:lnSpc>
                <a:spcPct val="90000"/>
              </a:lnSpc>
              <a:spcAft>
                <a:spcPts val="551"/>
              </a:spcAft>
            </a:pPr>
            <a:r>
              <a:rPr lang="en-US" sz="4963">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2778336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1"/>
          </a:xfrm>
          <a:noFill/>
        </p:spPr>
        <p:txBody>
          <a:bodyPr lIns="146304" tIns="91440" rIns="146304" bIns="91440" anchor="t" anchorCtr="0"/>
          <a:lstStyle>
            <a:lvl1pPr>
              <a:defRPr sz="4963" spc="-92"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2941"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8" y="288560"/>
            <a:ext cx="3585699" cy="550022"/>
          </a:xfrm>
        </p:spPr>
        <p:txBody>
          <a:bodyPr lIns="182880" tIns="146304" rIns="182880" bIns="146304"/>
          <a:lstStyle>
            <a:lvl1pPr marL="0" indent="0" algn="r">
              <a:buNone/>
              <a:defRPr sz="1838">
                <a:latin typeface="+mn-lt"/>
              </a:defRPr>
            </a:lvl1pPr>
            <a:lvl2pPr marL="315136" indent="0">
              <a:buNone/>
              <a:defRPr sz="1838"/>
            </a:lvl2pPr>
            <a:lvl3pPr marL="525226" indent="0">
              <a:buNone/>
              <a:defRPr sz="1838"/>
            </a:lvl3pPr>
            <a:lvl4pPr marL="735317" indent="0">
              <a:buNone/>
              <a:defRPr sz="1838"/>
            </a:lvl4pPr>
            <a:lvl5pPr marL="945408" indent="0">
              <a:buNone/>
              <a:defRPr sz="1838"/>
            </a:lvl5pPr>
          </a:lstStyle>
          <a:p>
            <a:pPr lvl="0"/>
            <a:r>
              <a:rPr lang="en-US"/>
              <a:t>Session Code</a:t>
            </a:r>
          </a:p>
        </p:txBody>
      </p:sp>
      <p:sp>
        <p:nvSpPr>
          <p:cNvPr id="8" name="Text Placeholder 16"/>
          <p:cNvSpPr>
            <a:spLocks noGrp="1"/>
          </p:cNvSpPr>
          <p:nvPr>
            <p:ph type="body" sz="quarter" idx="14" hasCustomPrompt="1"/>
          </p:nvPr>
        </p:nvSpPr>
        <p:spPr>
          <a:xfrm>
            <a:off x="269304" y="6014073"/>
            <a:ext cx="3585699" cy="550022"/>
          </a:xfrm>
        </p:spPr>
        <p:txBody>
          <a:bodyPr lIns="182880" tIns="146304" rIns="182880" bIns="146304" anchor="b"/>
          <a:lstStyle>
            <a:lvl1pPr marL="0" indent="0" algn="l">
              <a:buNone/>
              <a:defRPr sz="1838">
                <a:latin typeface="+mn-lt"/>
              </a:defRPr>
            </a:lvl1pPr>
            <a:lvl2pPr marL="315136" indent="0">
              <a:buNone/>
              <a:defRPr sz="1838"/>
            </a:lvl2pPr>
            <a:lvl3pPr marL="525226" indent="0">
              <a:buNone/>
              <a:defRPr sz="1838"/>
            </a:lvl3pPr>
            <a:lvl4pPr marL="735317" indent="0">
              <a:buNone/>
              <a:defRPr sz="1838"/>
            </a:lvl4pPr>
            <a:lvl5pPr marL="945408" indent="0">
              <a:buNone/>
              <a:defRPr sz="1838"/>
            </a:lvl5pPr>
          </a:lstStyle>
          <a:p>
            <a:pPr lvl="0"/>
            <a:r>
              <a:rPr lang="en-US"/>
              <a:t>Yammer hashtag</a:t>
            </a:r>
          </a:p>
        </p:txBody>
      </p:sp>
    </p:spTree>
    <p:extLst>
      <p:ext uri="{BB962C8B-B14F-4D97-AF65-F5344CB8AC3E}">
        <p14:creationId xmlns:p14="http://schemas.microsoft.com/office/powerpoint/2010/main" val="4187176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124922"/>
          </a:xfrm>
        </p:spPr>
        <p:txBody>
          <a:bodyPr>
            <a:spAutoFit/>
          </a:bodyPr>
          <a:lstStyle>
            <a:lvl1pPr marL="0" indent="0">
              <a:buNone/>
              <a:defRPr/>
            </a:lvl1pPr>
            <a:lvl2pPr marL="210091" indent="0">
              <a:buNone/>
              <a:defRPr/>
            </a:lvl2pPr>
            <a:lvl3pPr marL="420181" indent="0">
              <a:buNone/>
              <a:defRPr/>
            </a:lvl3pPr>
            <a:lvl4pPr marL="630272" indent="0">
              <a:buNone/>
              <a:defRPr/>
            </a:lvl4pPr>
            <a:lvl5pPr marL="84036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black">
          <a:xfrm>
            <a:off x="4472543" y="6571861"/>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5780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979B7-3B24-43DB-A4AA-C5F4F3BA56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9D0B95-8CA7-4246-98E0-2FAFB7D948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8DA83A-03F3-47AA-BE4A-9BFFEEE62EA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E4362A-CDE0-4DA9-938B-006DAFD8F0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D704FD8-15CB-448F-B09C-7AA4C422E37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C9D724-7915-4A96-B6E8-A37D8FE228C1}"/>
              </a:ext>
            </a:extLst>
          </p:cNvPr>
          <p:cNvSpPr>
            <a:spLocks noGrp="1"/>
          </p:cNvSpPr>
          <p:nvPr>
            <p:ph type="dt" sz="half" idx="10"/>
          </p:nvPr>
        </p:nvSpPr>
        <p:spPr/>
        <p:txBody>
          <a:bodyPr/>
          <a:lstStyle/>
          <a:p>
            <a:fld id="{52A3FACA-BB20-4A33-B529-0C1F6FDE8271}" type="datetimeFigureOut">
              <a:rPr lang="en-US" smtClean="0"/>
              <a:t>11/1/2018</a:t>
            </a:fld>
            <a:endParaRPr lang="en-US"/>
          </a:p>
        </p:txBody>
      </p:sp>
      <p:sp>
        <p:nvSpPr>
          <p:cNvPr id="8" name="Footer Placeholder 7">
            <a:extLst>
              <a:ext uri="{FF2B5EF4-FFF2-40B4-BE49-F238E27FC236}">
                <a16:creationId xmlns:a16="http://schemas.microsoft.com/office/drawing/2014/main" id="{4B8FF238-B1CA-497D-B909-1B98E47F09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CBD7B3-09AC-4990-89B9-CE7C58586EC6}"/>
              </a:ext>
            </a:extLst>
          </p:cNvPr>
          <p:cNvSpPr>
            <a:spLocks noGrp="1"/>
          </p:cNvSpPr>
          <p:nvPr>
            <p:ph type="sldNum" sz="quarter" idx="12"/>
          </p:nvPr>
        </p:nvSpPr>
        <p:spPr/>
        <p:txBody>
          <a:bodyPr/>
          <a:lstStyle/>
          <a:p>
            <a:fld id="{6BE575B9-E6C1-4658-A80D-8E5E5C026D6A}" type="slidenum">
              <a:rPr lang="en-US" smtClean="0"/>
              <a:t>‹#›</a:t>
            </a:fld>
            <a:endParaRPr lang="en-US"/>
          </a:p>
        </p:txBody>
      </p:sp>
    </p:spTree>
    <p:extLst>
      <p:ext uri="{BB962C8B-B14F-4D97-AF65-F5344CB8AC3E}">
        <p14:creationId xmlns:p14="http://schemas.microsoft.com/office/powerpoint/2010/main" val="35893069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8" cy="21249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black">
          <a:xfrm>
            <a:off x="4472543" y="6571861"/>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3472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1955163"/>
          </a:xfrm>
        </p:spPr>
        <p:txBody>
          <a:bodyPr wrap="square">
            <a:spAutoFit/>
          </a:bodyPr>
          <a:lstStyle>
            <a:lvl1pPr marL="0" indent="0">
              <a:spcBef>
                <a:spcPts val="1125"/>
              </a:spcBef>
              <a:buClr>
                <a:schemeClr val="tx1"/>
              </a:buClr>
              <a:buFont typeface="Wingdings" panose="05000000000000000000" pitchFamily="2" charset="2"/>
              <a:buNone/>
              <a:defRPr sz="2757" b="0">
                <a:latin typeface="+mn-lt"/>
              </a:defRPr>
            </a:lvl1pPr>
            <a:lvl2pPr marL="234893" indent="0">
              <a:buFont typeface="Wingdings" panose="05000000000000000000" pitchFamily="2" charset="2"/>
              <a:buNone/>
              <a:defRPr sz="2206" b="0"/>
            </a:lvl2pPr>
            <a:lvl3pPr marL="414345" indent="0">
              <a:buFont typeface="Wingdings" panose="05000000000000000000" pitchFamily="2" charset="2"/>
              <a:buNone/>
              <a:tabLst/>
              <a:defRPr sz="2022" b="0"/>
            </a:lvl3pPr>
            <a:lvl4pPr marL="599633" indent="0">
              <a:buFont typeface="Wingdings" panose="05000000000000000000" pitchFamily="2" charset="2"/>
              <a:buNone/>
              <a:defRPr sz="2022" b="0"/>
            </a:lvl4pPr>
            <a:lvl5pPr marL="784922" indent="0">
              <a:buFont typeface="Wingdings" panose="05000000000000000000" pitchFamily="2" charset="2"/>
              <a:buNone/>
              <a:tabLst/>
              <a:defRPr sz="202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276521"/>
          </a:xfrm>
        </p:spPr>
        <p:txBody>
          <a:bodyPr wrap="square">
            <a:spAutoFit/>
          </a:bodyPr>
          <a:lstStyle>
            <a:lvl1pPr marL="0" indent="0">
              <a:spcBef>
                <a:spcPts val="1125"/>
              </a:spcBef>
              <a:buClr>
                <a:schemeClr val="tx1"/>
              </a:buClr>
              <a:buFont typeface="Arial" panose="020B0604020202020204" pitchFamily="34" charset="0"/>
              <a:buNone/>
              <a:defRPr lang="en-US" sz="2757" b="0" kern="1200" spc="0" baseline="0" dirty="0">
                <a:gradFill>
                  <a:gsLst>
                    <a:gs pos="1250">
                      <a:schemeClr val="tx1"/>
                    </a:gs>
                    <a:gs pos="100000">
                      <a:schemeClr val="tx1"/>
                    </a:gs>
                  </a:gsLst>
                  <a:lin ang="5400000" scaled="0"/>
                </a:gradFill>
                <a:latin typeface="+mn-lt"/>
                <a:ea typeface="+mn-ea"/>
                <a:cs typeface="+mn-cs"/>
              </a:defRPr>
            </a:lvl1pPr>
            <a:lvl2pPr marL="234893" indent="0">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2pPr>
            <a:lvl3pPr marL="414345" indent="0">
              <a:buFont typeface="Arial" panose="020B0604020202020204" pitchFamily="34" charset="0"/>
              <a:buNone/>
              <a:tabLst/>
              <a:defRPr lang="en-US" sz="2022" b="0" kern="1200" spc="0" baseline="0" dirty="0">
                <a:gradFill>
                  <a:gsLst>
                    <a:gs pos="1250">
                      <a:schemeClr val="tx1"/>
                    </a:gs>
                    <a:gs pos="100000">
                      <a:schemeClr val="tx1"/>
                    </a:gs>
                  </a:gsLst>
                  <a:lin ang="5400000" scaled="0"/>
                </a:gradFill>
                <a:latin typeface="+mn-lt"/>
                <a:ea typeface="+mn-ea"/>
                <a:cs typeface="+mn-cs"/>
              </a:defRPr>
            </a:lvl3pPr>
            <a:lvl4pPr marL="599633" indent="0">
              <a:buFont typeface="Arial" panose="020B0604020202020204" pitchFamily="34" charset="0"/>
              <a:buNone/>
              <a:defRPr lang="en-US" sz="2022" b="0" kern="1200" spc="0" baseline="0" dirty="0">
                <a:gradFill>
                  <a:gsLst>
                    <a:gs pos="1250">
                      <a:schemeClr val="tx1"/>
                    </a:gs>
                    <a:gs pos="100000">
                      <a:schemeClr val="tx1"/>
                    </a:gs>
                  </a:gsLst>
                  <a:lin ang="5400000" scaled="0"/>
                </a:gradFill>
                <a:latin typeface="+mn-lt"/>
                <a:ea typeface="+mn-ea"/>
                <a:cs typeface="+mn-cs"/>
              </a:defRPr>
            </a:lvl4pPr>
            <a:lvl5pPr marL="784922" indent="0">
              <a:buFont typeface="Arial" panose="020B0604020202020204" pitchFamily="34" charset="0"/>
              <a:buNone/>
              <a:tabLst/>
              <a:defRPr lang="en-US" sz="2022" b="0" kern="1200" spc="0" baseline="0" dirty="0">
                <a:gradFill>
                  <a:gsLst>
                    <a:gs pos="1250">
                      <a:schemeClr val="tx1"/>
                    </a:gs>
                    <a:gs pos="100000">
                      <a:schemeClr val="tx1"/>
                    </a:gs>
                  </a:gsLst>
                  <a:lin ang="5400000" scaled="0"/>
                </a:gradFill>
                <a:latin typeface="+mn-lt"/>
                <a:ea typeface="+mn-ea"/>
                <a:cs typeface="+mn-cs"/>
              </a:defRPr>
            </a:lvl5pPr>
          </a:lstStyle>
          <a:p>
            <a:pPr marL="472703" marR="0" lvl="0" indent="-472703" algn="l" defTabSz="857219" rtl="0" eaLnBrk="1" fontAlgn="auto" latinLnBrk="0" hangingPunct="1">
              <a:lnSpc>
                <a:spcPct val="90000"/>
              </a:lnSpc>
              <a:spcBef>
                <a:spcPts val="1125"/>
              </a:spcBef>
              <a:spcAft>
                <a:spcPts val="0"/>
              </a:spcAft>
              <a:buClr>
                <a:schemeClr val="tx1"/>
              </a:buClr>
              <a:buSzPct val="90000"/>
              <a:tabLst/>
            </a:pPr>
            <a:r>
              <a:rPr lang="en-US"/>
              <a:t>Edit Master text styles</a:t>
            </a:r>
          </a:p>
          <a:p>
            <a:pPr marL="472703" marR="0" lvl="1" indent="-472703" algn="l" defTabSz="857219" rtl="0" eaLnBrk="1" fontAlgn="auto" latinLnBrk="0" hangingPunct="1">
              <a:lnSpc>
                <a:spcPct val="90000"/>
              </a:lnSpc>
              <a:spcBef>
                <a:spcPts val="1125"/>
              </a:spcBef>
              <a:spcAft>
                <a:spcPts val="0"/>
              </a:spcAft>
              <a:buClr>
                <a:schemeClr val="tx1"/>
              </a:buClr>
              <a:buSzPct val="90000"/>
              <a:tabLst/>
            </a:pPr>
            <a:r>
              <a:rPr lang="en-US"/>
              <a:t>Second level</a:t>
            </a:r>
          </a:p>
          <a:p>
            <a:pPr marL="472703" marR="0" lvl="2" indent="-472703" algn="l" defTabSz="857219" rtl="0" eaLnBrk="1" fontAlgn="auto" latinLnBrk="0" hangingPunct="1">
              <a:lnSpc>
                <a:spcPct val="90000"/>
              </a:lnSpc>
              <a:spcBef>
                <a:spcPts val="1125"/>
              </a:spcBef>
              <a:spcAft>
                <a:spcPts val="0"/>
              </a:spcAft>
              <a:buClr>
                <a:schemeClr val="tx1"/>
              </a:buClr>
              <a:buSzPct val="90000"/>
              <a:tabLst/>
            </a:pPr>
            <a:r>
              <a:rPr lang="en-US"/>
              <a:t>Third level</a:t>
            </a:r>
          </a:p>
          <a:p>
            <a:pPr marL="472703" marR="0" lvl="3" indent="-472703" algn="l" defTabSz="857219" rtl="0" eaLnBrk="1" fontAlgn="auto" latinLnBrk="0" hangingPunct="1">
              <a:lnSpc>
                <a:spcPct val="90000"/>
              </a:lnSpc>
              <a:spcBef>
                <a:spcPts val="1125"/>
              </a:spcBef>
              <a:spcAft>
                <a:spcPts val="0"/>
              </a:spcAft>
              <a:buClr>
                <a:schemeClr val="tx1"/>
              </a:buClr>
              <a:buSzPct val="90000"/>
              <a:tabLst/>
            </a:pPr>
            <a:r>
              <a:rPr lang="en-US"/>
              <a:t>Fourth level</a:t>
            </a:r>
          </a:p>
          <a:p>
            <a:pPr marL="472703" marR="0" lvl="4" indent="-472703" algn="l" defTabSz="857219" rtl="0" eaLnBrk="1" fontAlgn="auto" latinLnBrk="0" hangingPunct="1">
              <a:lnSpc>
                <a:spcPct val="90000"/>
              </a:lnSpc>
              <a:spcBef>
                <a:spcPts val="1125"/>
              </a:spcBef>
              <a:spcAft>
                <a:spcPts val="0"/>
              </a:spcAft>
              <a:buClr>
                <a:schemeClr val="tx1"/>
              </a:buClr>
              <a:buSzPct val="90000"/>
              <a:tabLst/>
            </a:pPr>
            <a:r>
              <a:rPr lang="en-US"/>
              <a:t>Fifth level</a:t>
            </a:r>
          </a:p>
        </p:txBody>
      </p:sp>
      <p:sp>
        <p:nvSpPr>
          <p:cNvPr id="6" name="TextBox 7"/>
          <p:cNvSpPr txBox="1"/>
          <p:nvPr userDrawn="1"/>
        </p:nvSpPr>
        <p:spPr bwMode="black">
          <a:xfrm>
            <a:off x="4472543" y="6571861"/>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172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1955163"/>
          </a:xfrm>
        </p:spPr>
        <p:txBody>
          <a:bodyPr wrap="square">
            <a:spAutoFit/>
          </a:bodyPr>
          <a:lstStyle>
            <a:lvl1pPr marL="213008" indent="-213008">
              <a:spcBef>
                <a:spcPts val="1125"/>
              </a:spcBef>
              <a:buClr>
                <a:schemeClr val="tx1"/>
              </a:buClr>
              <a:buFont typeface="Wingdings" panose="05000000000000000000" pitchFamily="2" charset="2"/>
              <a:buChar char=""/>
              <a:defRPr sz="2757" b="0">
                <a:latin typeface="+mn-lt"/>
              </a:defRPr>
            </a:lvl1pPr>
            <a:lvl2pPr marL="392461" indent="-157568">
              <a:buFont typeface="Wingdings" panose="05000000000000000000" pitchFamily="2" charset="2"/>
              <a:buChar char=""/>
              <a:defRPr sz="2206" b="0"/>
            </a:lvl2pPr>
            <a:lvl3pPr marL="587963" indent="-173617">
              <a:buFont typeface="Wingdings" panose="05000000000000000000" pitchFamily="2" charset="2"/>
              <a:buChar char=""/>
              <a:tabLst/>
              <a:defRPr sz="2022" b="0"/>
            </a:lvl3pPr>
            <a:lvl4pPr marL="761578" indent="-161946">
              <a:buFont typeface="Wingdings" panose="05000000000000000000" pitchFamily="2" charset="2"/>
              <a:buChar char=""/>
              <a:defRPr sz="2022" b="0"/>
            </a:lvl4pPr>
            <a:lvl5pPr marL="941031" indent="-156110">
              <a:buFont typeface="Wingdings" panose="05000000000000000000" pitchFamily="2" charset="2"/>
              <a:buChar char=""/>
              <a:tabLst/>
              <a:defRPr sz="202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276521"/>
          </a:xfrm>
        </p:spPr>
        <p:txBody>
          <a:bodyPr wrap="square">
            <a:spAutoFit/>
          </a:bodyPr>
          <a:lstStyle>
            <a:lvl1pPr marL="264072" indent="-264072">
              <a:spcBef>
                <a:spcPts val="1125"/>
              </a:spcBef>
              <a:buClr>
                <a:schemeClr val="tx1"/>
              </a:buClr>
              <a:buFont typeface="Arial" pitchFamily="34" charset="0"/>
              <a:buChar char="•"/>
              <a:defRPr lang="en-US" sz="2757" b="0" kern="1200" spc="0" baseline="0" dirty="0">
                <a:gradFill>
                  <a:gsLst>
                    <a:gs pos="1250">
                      <a:schemeClr val="tx1"/>
                    </a:gs>
                    <a:gs pos="100000">
                      <a:schemeClr val="tx1"/>
                    </a:gs>
                  </a:gsLst>
                  <a:lin ang="5400000" scaled="0"/>
                </a:gradFill>
                <a:latin typeface="+mn-lt"/>
                <a:ea typeface="+mn-ea"/>
                <a:cs typeface="+mn-cs"/>
              </a:defRPr>
            </a:lvl1pPr>
            <a:lvl2pPr marL="550029" indent="-315136">
              <a:defRPr lang="en-US" sz="2206" b="0" kern="1200" spc="0" baseline="0" dirty="0">
                <a:gradFill>
                  <a:gsLst>
                    <a:gs pos="1250">
                      <a:schemeClr val="tx1"/>
                    </a:gs>
                    <a:gs pos="100000">
                      <a:schemeClr val="tx1"/>
                    </a:gs>
                  </a:gsLst>
                  <a:lin ang="5400000" scaled="0"/>
                </a:gradFill>
                <a:latin typeface="+mn-lt"/>
                <a:ea typeface="+mn-ea"/>
                <a:cs typeface="+mn-cs"/>
              </a:defRPr>
            </a:lvl2pPr>
            <a:lvl3pPr marL="729481" indent="-315136">
              <a:tabLst/>
              <a:defRPr lang="en-US" sz="2022" b="0" kern="1200" spc="0" baseline="0" dirty="0">
                <a:gradFill>
                  <a:gsLst>
                    <a:gs pos="1250">
                      <a:schemeClr val="tx1"/>
                    </a:gs>
                    <a:gs pos="100000">
                      <a:schemeClr val="tx1"/>
                    </a:gs>
                  </a:gsLst>
                  <a:lin ang="5400000" scaled="0"/>
                </a:gradFill>
                <a:latin typeface="+mn-lt"/>
                <a:ea typeface="+mn-ea"/>
                <a:cs typeface="+mn-cs"/>
              </a:defRPr>
            </a:lvl3pPr>
            <a:lvl4pPr marL="914768" indent="-315136">
              <a:defRPr lang="en-US" sz="2022" b="0" kern="1200" spc="0" baseline="0" dirty="0">
                <a:gradFill>
                  <a:gsLst>
                    <a:gs pos="1250">
                      <a:schemeClr val="tx1"/>
                    </a:gs>
                    <a:gs pos="100000">
                      <a:schemeClr val="tx1"/>
                    </a:gs>
                  </a:gsLst>
                  <a:lin ang="5400000" scaled="0"/>
                </a:gradFill>
                <a:latin typeface="+mn-lt"/>
                <a:ea typeface="+mn-ea"/>
                <a:cs typeface="+mn-cs"/>
              </a:defRPr>
            </a:lvl4pPr>
            <a:lvl5pPr marL="1100058" indent="-315136">
              <a:tabLst/>
              <a:defRPr lang="en-US" sz="2022" b="0" kern="1200" spc="0" baseline="0" dirty="0">
                <a:gradFill>
                  <a:gsLst>
                    <a:gs pos="1250">
                      <a:schemeClr val="tx1"/>
                    </a:gs>
                    <a:gs pos="100000">
                      <a:schemeClr val="tx1"/>
                    </a:gs>
                  </a:gsLst>
                  <a:lin ang="5400000" scaled="0"/>
                </a:gradFill>
                <a:latin typeface="+mn-lt"/>
                <a:ea typeface="+mn-ea"/>
                <a:cs typeface="+mn-cs"/>
              </a:defRPr>
            </a:lvl5pPr>
          </a:lstStyle>
          <a:p>
            <a:pPr marL="213008" marR="0" lvl="0" indent="-213008" algn="l" defTabSz="857219" rtl="0" eaLnBrk="1" fontAlgn="auto" latinLnBrk="0" hangingPunct="1">
              <a:lnSpc>
                <a:spcPct val="90000"/>
              </a:lnSpc>
              <a:spcBef>
                <a:spcPts val="1125"/>
              </a:spcBef>
              <a:spcAft>
                <a:spcPts val="0"/>
              </a:spcAft>
              <a:buClr>
                <a:schemeClr val="tx1"/>
              </a:buClr>
              <a:buSzPct val="90000"/>
              <a:buFont typeface="Wingdings" panose="05000000000000000000" pitchFamily="2" charset="2"/>
              <a:buChar char=""/>
              <a:tabLst/>
            </a:pPr>
            <a:r>
              <a:rPr lang="en-US"/>
              <a:t>Edit Master text styles</a:t>
            </a:r>
          </a:p>
          <a:p>
            <a:pPr marL="213008" marR="0" lvl="1" indent="-213008" algn="l" defTabSz="857219" rtl="0" eaLnBrk="1" fontAlgn="auto" latinLnBrk="0" hangingPunct="1">
              <a:lnSpc>
                <a:spcPct val="90000"/>
              </a:lnSpc>
              <a:spcBef>
                <a:spcPts val="1125"/>
              </a:spcBef>
              <a:spcAft>
                <a:spcPts val="0"/>
              </a:spcAft>
              <a:buClr>
                <a:schemeClr val="tx1"/>
              </a:buClr>
              <a:buSzPct val="90000"/>
              <a:buFont typeface="Wingdings" panose="05000000000000000000" pitchFamily="2" charset="2"/>
              <a:buChar char=""/>
              <a:tabLst/>
            </a:pPr>
            <a:r>
              <a:rPr lang="en-US"/>
              <a:t>Second level</a:t>
            </a:r>
          </a:p>
          <a:p>
            <a:pPr marL="213008" marR="0" lvl="2" indent="-213008" algn="l" defTabSz="857219" rtl="0" eaLnBrk="1" fontAlgn="auto" latinLnBrk="0" hangingPunct="1">
              <a:lnSpc>
                <a:spcPct val="90000"/>
              </a:lnSpc>
              <a:spcBef>
                <a:spcPts val="1125"/>
              </a:spcBef>
              <a:spcAft>
                <a:spcPts val="0"/>
              </a:spcAft>
              <a:buClr>
                <a:schemeClr val="tx1"/>
              </a:buClr>
              <a:buSzPct val="90000"/>
              <a:buFont typeface="Wingdings" panose="05000000000000000000" pitchFamily="2" charset="2"/>
              <a:buChar char=""/>
              <a:tabLst/>
            </a:pPr>
            <a:r>
              <a:rPr lang="en-US"/>
              <a:t>Third level</a:t>
            </a:r>
          </a:p>
          <a:p>
            <a:pPr marL="213008" marR="0" lvl="3" indent="-213008" algn="l" defTabSz="857219" rtl="0" eaLnBrk="1" fontAlgn="auto" latinLnBrk="0" hangingPunct="1">
              <a:lnSpc>
                <a:spcPct val="90000"/>
              </a:lnSpc>
              <a:spcBef>
                <a:spcPts val="1125"/>
              </a:spcBef>
              <a:spcAft>
                <a:spcPts val="0"/>
              </a:spcAft>
              <a:buClr>
                <a:schemeClr val="tx1"/>
              </a:buClr>
              <a:buSzPct val="90000"/>
              <a:buFont typeface="Wingdings" panose="05000000000000000000" pitchFamily="2" charset="2"/>
              <a:buChar char=""/>
              <a:tabLst/>
            </a:pPr>
            <a:r>
              <a:rPr lang="en-US"/>
              <a:t>Fourth level</a:t>
            </a:r>
          </a:p>
          <a:p>
            <a:pPr marL="213008" marR="0" lvl="4" indent="-213008" algn="l" defTabSz="857219" rtl="0" eaLnBrk="1" fontAlgn="auto" latinLnBrk="0" hangingPunct="1">
              <a:lnSpc>
                <a:spcPct val="90000"/>
              </a:lnSpc>
              <a:spcBef>
                <a:spcPts val="1125"/>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black">
          <a:xfrm>
            <a:off x="4472543" y="6571861"/>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7449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348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275160-05B4-411D-9826-B4B67D5B8F10}"/>
              </a:ext>
            </a:extLst>
          </p:cNvPr>
          <p:cNvPicPr>
            <a:picLocks noChangeAspect="1"/>
          </p:cNvPicPr>
          <p:nvPr userDrawn="1"/>
        </p:nvPicPr>
        <p:blipFill rotWithShape="1">
          <a:blip r:embed="rId2" cstate="screen">
            <a:grayscl/>
            <a:extLst>
              <a:ext uri="{28A0092B-C50C-407E-A947-70E740481C1C}">
                <a14:useLocalDpi xmlns:a14="http://schemas.microsoft.com/office/drawing/2010/main"/>
              </a:ext>
            </a:extLst>
          </a:blip>
          <a:srcRect/>
          <a:stretch/>
        </p:blipFill>
        <p:spPr>
          <a:xfrm>
            <a:off x="1" y="6445334"/>
            <a:ext cx="12191999" cy="412663"/>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72543" y="6571861"/>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6" name="Group 5">
            <a:extLst>
              <a:ext uri="{FF2B5EF4-FFF2-40B4-BE49-F238E27FC236}">
                <a16:creationId xmlns:a16="http://schemas.microsoft.com/office/drawing/2014/main" id="{80B01348-DD19-484F-B62E-92CC275348A8}"/>
              </a:ext>
            </a:extLst>
          </p:cNvPr>
          <p:cNvGrpSpPr/>
          <p:nvPr/>
        </p:nvGrpSpPr>
        <p:grpSpPr>
          <a:xfrm>
            <a:off x="0" y="6446633"/>
            <a:ext cx="12192000" cy="411365"/>
            <a:chOff x="0" y="6574971"/>
            <a:chExt cx="12436475" cy="419554"/>
          </a:xfrm>
        </p:grpSpPr>
        <p:sp>
          <p:nvSpPr>
            <p:cNvPr id="8" name="TextBox 7">
              <a:extLst>
                <a:ext uri="{FF2B5EF4-FFF2-40B4-BE49-F238E27FC236}">
                  <a16:creationId xmlns:a16="http://schemas.microsoft.com/office/drawing/2014/main" id="{87524DF3-887B-43C7-A14A-42718EC88E5D}"/>
                </a:ext>
              </a:extLst>
            </p:cNvPr>
            <p:cNvSpPr txBox="1"/>
            <p:nvPr/>
          </p:nvSpPr>
          <p:spPr>
            <a:xfrm>
              <a:off x="0" y="6574971"/>
              <a:ext cx="12436475" cy="419554"/>
            </a:xfrm>
            <a:prstGeom prst="rect">
              <a:avLst/>
            </a:prstGeom>
            <a:solidFill>
              <a:srgbClr val="002050">
                <a:alpha val="70000"/>
              </a:srgbClr>
            </a:solidFill>
          </p:spPr>
          <p:txBody>
            <a:bodyPr wrap="square" lIns="182880" tIns="146304" rIns="274320" bIns="14630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9" name="TextBox 7">
              <a:extLst>
                <a:ext uri="{FF2B5EF4-FFF2-40B4-BE49-F238E27FC236}">
                  <a16:creationId xmlns:a16="http://schemas.microsoft.com/office/drawing/2014/main" id="{010A3816-B306-4728-8C5D-DDE017F6E854}"/>
                </a:ext>
              </a:extLst>
            </p:cNvPr>
            <p:cNvSpPr txBox="1"/>
            <p:nvPr/>
          </p:nvSpPr>
          <p:spPr bwMode="black">
            <a:xfrm>
              <a:off x="4562226" y="6702689"/>
              <a:ext cx="3312021" cy="15145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spc="138">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grpSp>
    </p:spTree>
    <p:extLst>
      <p:ext uri="{BB962C8B-B14F-4D97-AF65-F5344CB8AC3E}">
        <p14:creationId xmlns:p14="http://schemas.microsoft.com/office/powerpoint/2010/main" val="85799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B7E2FD-5C4A-4D50-912A-6BA9C0B6DF41}"/>
              </a:ext>
            </a:extLst>
          </p:cNvPr>
          <p:cNvPicPr>
            <a:picLocks noChangeAspect="1"/>
          </p:cNvPicPr>
          <p:nvPr userDrawn="1"/>
        </p:nvPicPr>
        <p:blipFill rotWithShape="1">
          <a:blip r:embed="rId2" cstate="screen">
            <a:grayscl/>
            <a:extLst>
              <a:ext uri="{28A0092B-C50C-407E-A947-70E740481C1C}">
                <a14:useLocalDpi xmlns:a14="http://schemas.microsoft.com/office/drawing/2010/main"/>
              </a:ext>
            </a:extLst>
          </a:blip>
          <a:srcRect/>
          <a:stretch/>
        </p:blipFill>
        <p:spPr>
          <a:xfrm flipH="1">
            <a:off x="0" y="1"/>
            <a:ext cx="12192001" cy="6858000"/>
          </a:xfrm>
          <a:prstGeom prst="rect">
            <a:avLst/>
          </a:prstGeom>
        </p:spPr>
      </p:pic>
      <p:sp>
        <p:nvSpPr>
          <p:cNvPr id="7" name="TextBox 6">
            <a:extLst>
              <a:ext uri="{FF2B5EF4-FFF2-40B4-BE49-F238E27FC236}">
                <a16:creationId xmlns:a16="http://schemas.microsoft.com/office/drawing/2014/main" id="{FB028A17-DBC2-4B20-934F-99DDD0013C8D}"/>
              </a:ext>
            </a:extLst>
          </p:cNvPr>
          <p:cNvSpPr txBox="1"/>
          <p:nvPr userDrawn="1"/>
        </p:nvSpPr>
        <p:spPr>
          <a:xfrm>
            <a:off x="0" y="0"/>
            <a:ext cx="12192000" cy="6857999"/>
          </a:xfrm>
          <a:prstGeom prst="rect">
            <a:avLst/>
          </a:prstGeom>
          <a:solidFill>
            <a:schemeClr val="bg1">
              <a:alpha val="70000"/>
            </a:scheme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2" name="Title 1"/>
          <p:cNvSpPr>
            <a:spLocks noGrp="1"/>
          </p:cNvSpPr>
          <p:nvPr>
            <p:ph type="title" hasCustomPrompt="1"/>
          </p:nvPr>
        </p:nvSpPr>
        <p:spPr>
          <a:xfrm>
            <a:off x="269239" y="2084186"/>
            <a:ext cx="9859116" cy="1101135"/>
          </a:xfrm>
          <a:noFill/>
        </p:spPr>
        <p:txBody>
          <a:bodyPr tIns="91440" bIns="91440" anchor="t" anchorCtr="0">
            <a:spAutoFit/>
          </a:bodyPr>
          <a:lstStyle>
            <a:lvl1pPr>
              <a:defRPr sz="6617" spc="-92"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02756"/>
          </a:xfrm>
          <a:noFill/>
        </p:spPr>
        <p:txBody>
          <a:bodyPr lIns="182880" tIns="146304" rIns="182880" bIns="146304">
            <a:sp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black">
          <a:xfrm>
            <a:off x="4472543" y="6571861"/>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648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01135"/>
          </a:xfrm>
          <a:noFill/>
        </p:spPr>
        <p:txBody>
          <a:bodyPr tIns="91440" bIns="91440" anchor="t" anchorCtr="0">
            <a:spAutoFit/>
          </a:bodyPr>
          <a:lstStyle>
            <a:lvl1pPr>
              <a:defRPr lang="en-US" sz="6617" b="0" kern="1200" cap="none" spc="-92"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black">
          <a:xfrm>
            <a:off x="4472543" y="6571861"/>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11278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1"/>
            <a:ext cx="11653523" cy="1101135"/>
          </a:xfrm>
          <a:noFill/>
        </p:spPr>
        <p:txBody>
          <a:bodyPr tIns="91440" bIns="91440" anchor="t" anchorCtr="0">
            <a:spAutoFit/>
          </a:bodyPr>
          <a:lstStyle>
            <a:lvl1pPr>
              <a:defRPr sz="6617" spc="-92"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72543" y="6571861"/>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9555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A1A135C-DA47-44E7-A3DE-6DDB9A75D425}"/>
              </a:ext>
            </a:extLst>
          </p:cNvPr>
          <p:cNvPicPr>
            <a:picLocks noChangeAspect="1"/>
          </p:cNvPicPr>
          <p:nvPr userDrawn="1"/>
        </p:nvPicPr>
        <p:blipFill rotWithShape="1">
          <a:blip r:embed="rId2" cstate="screen">
            <a:grayscl/>
            <a:extLst>
              <a:ext uri="{28A0092B-C50C-407E-A947-70E740481C1C}">
                <a14:useLocalDpi xmlns:a14="http://schemas.microsoft.com/office/drawing/2010/main"/>
              </a:ext>
            </a:extLst>
          </a:blip>
          <a:srcRect/>
          <a:stretch/>
        </p:blipFill>
        <p:spPr>
          <a:xfrm>
            <a:off x="1" y="1"/>
            <a:ext cx="12191999" cy="6857997"/>
          </a:xfrm>
          <a:prstGeom prst="rect">
            <a:avLst/>
          </a:prstGeom>
        </p:spPr>
      </p:pic>
      <p:sp>
        <p:nvSpPr>
          <p:cNvPr id="5" name="TextBox 4">
            <a:extLst>
              <a:ext uri="{FF2B5EF4-FFF2-40B4-BE49-F238E27FC236}">
                <a16:creationId xmlns:a16="http://schemas.microsoft.com/office/drawing/2014/main" id="{BF657ABC-72DB-47DF-8812-CF0BA3D6D92C}"/>
              </a:ext>
            </a:extLst>
          </p:cNvPr>
          <p:cNvSpPr txBox="1"/>
          <p:nvPr userDrawn="1"/>
        </p:nvSpPr>
        <p:spPr>
          <a:xfrm>
            <a:off x="1" y="1"/>
            <a:ext cx="9315694"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0" name="TextBox 9">
            <a:extLst>
              <a:ext uri="{FF2B5EF4-FFF2-40B4-BE49-F238E27FC236}">
                <a16:creationId xmlns:a16="http://schemas.microsoft.com/office/drawing/2014/main" id="{60E5C1B4-0A9F-4C8D-BD32-1E7A772383CB}"/>
              </a:ext>
            </a:extLst>
          </p:cNvPr>
          <p:cNvSpPr txBox="1"/>
          <p:nvPr userDrawn="1"/>
        </p:nvSpPr>
        <p:spPr>
          <a:xfrm>
            <a:off x="8945574" y="1"/>
            <a:ext cx="821823"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1" name="TextBox 10">
            <a:extLst>
              <a:ext uri="{FF2B5EF4-FFF2-40B4-BE49-F238E27FC236}">
                <a16:creationId xmlns:a16="http://schemas.microsoft.com/office/drawing/2014/main" id="{08AE6F62-1F03-4198-BF2B-C5F6669F443C}"/>
              </a:ext>
            </a:extLst>
          </p:cNvPr>
          <p:cNvSpPr txBox="1"/>
          <p:nvPr userDrawn="1"/>
        </p:nvSpPr>
        <p:spPr>
          <a:xfrm>
            <a:off x="11410589" y="1"/>
            <a:ext cx="190096"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3" name="TextBox 12">
            <a:extLst>
              <a:ext uri="{FF2B5EF4-FFF2-40B4-BE49-F238E27FC236}">
                <a16:creationId xmlns:a16="http://schemas.microsoft.com/office/drawing/2014/main" id="{8F1A0E23-E11B-4D3E-AE24-FE6FC596CD35}"/>
              </a:ext>
            </a:extLst>
          </p:cNvPr>
          <p:cNvSpPr txBox="1"/>
          <p:nvPr userDrawn="1"/>
        </p:nvSpPr>
        <p:spPr>
          <a:xfrm>
            <a:off x="10054640" y="1"/>
            <a:ext cx="422130"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4" name="TextBox 13">
            <a:extLst>
              <a:ext uri="{FF2B5EF4-FFF2-40B4-BE49-F238E27FC236}">
                <a16:creationId xmlns:a16="http://schemas.microsoft.com/office/drawing/2014/main" id="{41E9FC35-75F1-4489-8D90-B025217016C8}"/>
              </a:ext>
            </a:extLst>
          </p:cNvPr>
          <p:cNvSpPr txBox="1"/>
          <p:nvPr userDrawn="1"/>
        </p:nvSpPr>
        <p:spPr>
          <a:xfrm>
            <a:off x="10334869" y="1"/>
            <a:ext cx="659419"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6" name="TextBox 7">
            <a:extLst>
              <a:ext uri="{FF2B5EF4-FFF2-40B4-BE49-F238E27FC236}">
                <a16:creationId xmlns:a16="http://schemas.microsoft.com/office/drawing/2014/main" id="{261787D0-DB36-4685-93EE-6C728FDE1673}"/>
              </a:ext>
            </a:extLst>
          </p:cNvPr>
          <p:cNvSpPr txBox="1"/>
          <p:nvPr userDrawn="1"/>
        </p:nvSpPr>
        <p:spPr bwMode="black">
          <a:xfrm>
            <a:off x="4472543" y="6571862"/>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69239" y="2084171"/>
            <a:ext cx="11653523" cy="1101135"/>
          </a:xfrm>
          <a:noFill/>
        </p:spPr>
        <p:txBody>
          <a:bodyPr tIns="91440" bIns="91440" anchor="t" anchorCtr="0">
            <a:spAutoFit/>
          </a:bodyPr>
          <a:lstStyle>
            <a:lvl1pPr>
              <a:defRPr sz="6617" spc="-92"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72543" y="6571861"/>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cxnSp>
        <p:nvCxnSpPr>
          <p:cNvPr id="7" name="Straight Connector 6">
            <a:extLst>
              <a:ext uri="{FF2B5EF4-FFF2-40B4-BE49-F238E27FC236}">
                <a16:creationId xmlns:a16="http://schemas.microsoft.com/office/drawing/2014/main" id="{4B0C30F8-CBB8-491E-9645-65AB0A2C1EC9}"/>
              </a:ext>
            </a:extLst>
          </p:cNvPr>
          <p:cNvCxnSpPr>
            <a:cxnSpLocks/>
          </p:cNvCxnSpPr>
          <p:nvPr userDrawn="1"/>
        </p:nvCxnSpPr>
        <p:spPr>
          <a:xfrm>
            <a:off x="0" y="3413068"/>
            <a:ext cx="10769548"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859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ppt_x"/>
                                          </p:val>
                                        </p:tav>
                                        <p:tav tm="100000">
                                          <p:val>
                                            <p:strVal val="#ppt_x"/>
                                          </p:val>
                                        </p:tav>
                                      </p:tavLst>
                                    </p:anim>
                                    <p:anim calcmode="lin" valueType="num">
                                      <p:cBhvr additive="base">
                                        <p:cTn id="11" dur="500" fill="hold"/>
                                        <p:tgtEl>
                                          <p:spTgt spid="10"/>
                                        </p:tgtEl>
                                        <p:attrNameLst>
                                          <p:attrName>ppt_y</p:attrName>
                                        </p:attrNameLst>
                                      </p:cBhvr>
                                      <p:tavLst>
                                        <p:tav tm="0">
                                          <p:val>
                                            <p:strVal val="0-#ppt_h/2"/>
                                          </p:val>
                                        </p:tav>
                                        <p:tav tm="100000">
                                          <p:val>
                                            <p:strVal val="#ppt_y"/>
                                          </p:val>
                                        </p:tav>
                                      </p:tavLst>
                                    </p:anim>
                                  </p:childTnLst>
                                </p:cTn>
                              </p:par>
                              <p:par>
                                <p:cTn id="12" presetID="2" presetClass="entr" presetSubtype="4" decel="100000" fill="hold" grpId="0" nodeType="withEffect">
                                  <p:stCondLst>
                                    <p:cond delay="25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50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75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3BC494E-9CBA-4343-8515-75CEA9E43BAA}"/>
              </a:ext>
            </a:extLst>
          </p:cNvPr>
          <p:cNvPicPr>
            <a:picLocks noChangeAspect="1"/>
          </p:cNvPicPr>
          <p:nvPr userDrawn="1"/>
        </p:nvPicPr>
        <p:blipFill rotWithShape="1">
          <a:blip r:embed="rId2" cstate="screen">
            <a:grayscl/>
            <a:extLst>
              <a:ext uri="{28A0092B-C50C-407E-A947-70E740481C1C}">
                <a14:useLocalDpi xmlns:a14="http://schemas.microsoft.com/office/drawing/2010/main"/>
              </a:ext>
            </a:extLst>
          </a:blip>
          <a:srcRect/>
          <a:stretch/>
        </p:blipFill>
        <p:spPr>
          <a:xfrm>
            <a:off x="1" y="1"/>
            <a:ext cx="12191999" cy="6855400"/>
          </a:xfrm>
          <a:prstGeom prst="rect">
            <a:avLst/>
          </a:prstGeom>
        </p:spPr>
      </p:pic>
      <p:sp>
        <p:nvSpPr>
          <p:cNvPr id="15" name="TextBox 14">
            <a:extLst>
              <a:ext uri="{FF2B5EF4-FFF2-40B4-BE49-F238E27FC236}">
                <a16:creationId xmlns:a16="http://schemas.microsoft.com/office/drawing/2014/main" id="{3173E7DB-641D-4104-B814-6F89F882A5D1}"/>
              </a:ext>
            </a:extLst>
          </p:cNvPr>
          <p:cNvSpPr txBox="1"/>
          <p:nvPr userDrawn="1"/>
        </p:nvSpPr>
        <p:spPr>
          <a:xfrm>
            <a:off x="1" y="1"/>
            <a:ext cx="9315694"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6" name="TextBox 15">
            <a:extLst>
              <a:ext uri="{FF2B5EF4-FFF2-40B4-BE49-F238E27FC236}">
                <a16:creationId xmlns:a16="http://schemas.microsoft.com/office/drawing/2014/main" id="{13AAA822-1F18-469A-A506-21D7702FC48B}"/>
              </a:ext>
            </a:extLst>
          </p:cNvPr>
          <p:cNvSpPr txBox="1"/>
          <p:nvPr userDrawn="1"/>
        </p:nvSpPr>
        <p:spPr>
          <a:xfrm>
            <a:off x="8945574" y="1"/>
            <a:ext cx="821823"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7" name="TextBox 16">
            <a:extLst>
              <a:ext uri="{FF2B5EF4-FFF2-40B4-BE49-F238E27FC236}">
                <a16:creationId xmlns:a16="http://schemas.microsoft.com/office/drawing/2014/main" id="{F5A7B030-FA75-4B3C-A9CC-9EEE7B31E571}"/>
              </a:ext>
            </a:extLst>
          </p:cNvPr>
          <p:cNvSpPr txBox="1"/>
          <p:nvPr userDrawn="1"/>
        </p:nvSpPr>
        <p:spPr>
          <a:xfrm>
            <a:off x="11410589" y="1"/>
            <a:ext cx="190096"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8" name="TextBox 17">
            <a:extLst>
              <a:ext uri="{FF2B5EF4-FFF2-40B4-BE49-F238E27FC236}">
                <a16:creationId xmlns:a16="http://schemas.microsoft.com/office/drawing/2014/main" id="{141115B3-9785-42EA-9921-0228D1296714}"/>
              </a:ext>
            </a:extLst>
          </p:cNvPr>
          <p:cNvSpPr txBox="1"/>
          <p:nvPr userDrawn="1"/>
        </p:nvSpPr>
        <p:spPr>
          <a:xfrm>
            <a:off x="10054640" y="1"/>
            <a:ext cx="422130"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9" name="TextBox 18">
            <a:extLst>
              <a:ext uri="{FF2B5EF4-FFF2-40B4-BE49-F238E27FC236}">
                <a16:creationId xmlns:a16="http://schemas.microsoft.com/office/drawing/2014/main" id="{BB967C0F-7165-4C99-AA15-EBA1065BF5D7}"/>
              </a:ext>
            </a:extLst>
          </p:cNvPr>
          <p:cNvSpPr txBox="1"/>
          <p:nvPr userDrawn="1"/>
        </p:nvSpPr>
        <p:spPr>
          <a:xfrm>
            <a:off x="10334869" y="1"/>
            <a:ext cx="659419"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cxnSp>
        <p:nvCxnSpPr>
          <p:cNvPr id="20" name="Straight Connector 19">
            <a:extLst>
              <a:ext uri="{FF2B5EF4-FFF2-40B4-BE49-F238E27FC236}">
                <a16:creationId xmlns:a16="http://schemas.microsoft.com/office/drawing/2014/main" id="{359E2195-018A-4040-BF3C-59E216FB0BC7}"/>
              </a:ext>
            </a:extLst>
          </p:cNvPr>
          <p:cNvCxnSpPr>
            <a:cxnSpLocks/>
          </p:cNvCxnSpPr>
          <p:nvPr userDrawn="1"/>
        </p:nvCxnSpPr>
        <p:spPr>
          <a:xfrm>
            <a:off x="0" y="3413068"/>
            <a:ext cx="10769548"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7">
            <a:extLst>
              <a:ext uri="{FF2B5EF4-FFF2-40B4-BE49-F238E27FC236}">
                <a16:creationId xmlns:a16="http://schemas.microsoft.com/office/drawing/2014/main" id="{261787D0-DB36-4685-93EE-6C728FDE1673}"/>
              </a:ext>
            </a:extLst>
          </p:cNvPr>
          <p:cNvSpPr txBox="1"/>
          <p:nvPr userDrawn="1"/>
        </p:nvSpPr>
        <p:spPr bwMode="black">
          <a:xfrm>
            <a:off x="4472543" y="6571862"/>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69239" y="2084171"/>
            <a:ext cx="11653523" cy="1101135"/>
          </a:xfrm>
          <a:noFill/>
        </p:spPr>
        <p:txBody>
          <a:bodyPr tIns="91440" bIns="91440" anchor="t" anchorCtr="0">
            <a:spAutoFit/>
          </a:bodyPr>
          <a:lstStyle>
            <a:lvl1pPr>
              <a:defRPr sz="6617" spc="-92"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72543" y="6571861"/>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3713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0"/>
                                        <p:tgtEl>
                                          <p:spTgt spid="20"/>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500" fill="hold"/>
                                        <p:tgtEl>
                                          <p:spTgt spid="16"/>
                                        </p:tgtEl>
                                        <p:attrNameLst>
                                          <p:attrName>ppt_x</p:attrName>
                                        </p:attrNameLst>
                                      </p:cBhvr>
                                      <p:tavLst>
                                        <p:tav tm="0">
                                          <p:val>
                                            <p:strVal val="#ppt_x"/>
                                          </p:val>
                                        </p:tav>
                                        <p:tav tm="100000">
                                          <p:val>
                                            <p:strVal val="#ppt_x"/>
                                          </p:val>
                                        </p:tav>
                                      </p:tavLst>
                                    </p:anim>
                                    <p:anim calcmode="lin" valueType="num">
                                      <p:cBhvr additive="base">
                                        <p:cTn id="11" dur="500" fill="hold"/>
                                        <p:tgtEl>
                                          <p:spTgt spid="16"/>
                                        </p:tgtEl>
                                        <p:attrNameLst>
                                          <p:attrName>ppt_y</p:attrName>
                                        </p:attrNameLst>
                                      </p:cBhvr>
                                      <p:tavLst>
                                        <p:tav tm="0">
                                          <p:val>
                                            <p:strVal val="0-#ppt_h/2"/>
                                          </p:val>
                                        </p:tav>
                                        <p:tav tm="100000">
                                          <p:val>
                                            <p:strVal val="#ppt_y"/>
                                          </p:val>
                                        </p:tav>
                                      </p:tavLst>
                                    </p:anim>
                                  </p:childTnLst>
                                </p:cTn>
                              </p:par>
                              <p:par>
                                <p:cTn id="12" presetID="2" presetClass="entr" presetSubtype="4" decel="100000" fill="hold" grpId="0" nodeType="withEffect">
                                  <p:stCondLst>
                                    <p:cond delay="25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50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75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ppt_x"/>
                                          </p:val>
                                        </p:tav>
                                        <p:tav tm="100000">
                                          <p:val>
                                            <p:strVal val="#ppt_x"/>
                                          </p:val>
                                        </p:tav>
                                      </p:tavLst>
                                    </p:anim>
                                    <p:anim calcmode="lin" valueType="num">
                                      <p:cBhvr additive="base">
                                        <p:cTn id="23"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E6BE2-D039-4E86-A699-9FE9778010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9E6F4A-27C9-48FC-A359-4F65FC1C7D3E}"/>
              </a:ext>
            </a:extLst>
          </p:cNvPr>
          <p:cNvSpPr>
            <a:spLocks noGrp="1"/>
          </p:cNvSpPr>
          <p:nvPr>
            <p:ph type="dt" sz="half" idx="10"/>
          </p:nvPr>
        </p:nvSpPr>
        <p:spPr/>
        <p:txBody>
          <a:bodyPr/>
          <a:lstStyle/>
          <a:p>
            <a:fld id="{52A3FACA-BB20-4A33-B529-0C1F6FDE8271}" type="datetimeFigureOut">
              <a:rPr lang="en-US" smtClean="0"/>
              <a:t>11/1/2018</a:t>
            </a:fld>
            <a:endParaRPr lang="en-US"/>
          </a:p>
        </p:txBody>
      </p:sp>
      <p:sp>
        <p:nvSpPr>
          <p:cNvPr id="4" name="Footer Placeholder 3">
            <a:extLst>
              <a:ext uri="{FF2B5EF4-FFF2-40B4-BE49-F238E27FC236}">
                <a16:creationId xmlns:a16="http://schemas.microsoft.com/office/drawing/2014/main" id="{09F7E954-5A25-4914-8093-7391F7F126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806E8A-B0A7-47F0-AF33-9E13EEBCB346}"/>
              </a:ext>
            </a:extLst>
          </p:cNvPr>
          <p:cNvSpPr>
            <a:spLocks noGrp="1"/>
          </p:cNvSpPr>
          <p:nvPr>
            <p:ph type="sldNum" sz="quarter" idx="12"/>
          </p:nvPr>
        </p:nvSpPr>
        <p:spPr/>
        <p:txBody>
          <a:bodyPr/>
          <a:lstStyle/>
          <a:p>
            <a:fld id="{6BE575B9-E6C1-4658-A80D-8E5E5C026D6A}" type="slidenum">
              <a:rPr lang="en-US" smtClean="0"/>
              <a:t>‹#›</a:t>
            </a:fld>
            <a:endParaRPr lang="en-US"/>
          </a:p>
        </p:txBody>
      </p:sp>
    </p:spTree>
    <p:extLst>
      <p:ext uri="{BB962C8B-B14F-4D97-AF65-F5344CB8AC3E}">
        <p14:creationId xmlns:p14="http://schemas.microsoft.com/office/powerpoint/2010/main" val="31112001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5633B1-6F43-42CC-8C02-6043C779A5F3}"/>
              </a:ext>
            </a:extLst>
          </p:cNvPr>
          <p:cNvPicPr>
            <a:picLocks noChangeAspect="1"/>
          </p:cNvPicPr>
          <p:nvPr userDrawn="1"/>
        </p:nvPicPr>
        <p:blipFill rotWithShape="1">
          <a:blip r:embed="rId2" cstate="screen">
            <a:grayscl/>
            <a:extLst>
              <a:ext uri="{28A0092B-C50C-407E-A947-70E740481C1C}">
                <a14:useLocalDpi xmlns:a14="http://schemas.microsoft.com/office/drawing/2010/main"/>
              </a:ext>
            </a:extLst>
          </a:blip>
          <a:srcRect/>
          <a:stretch/>
        </p:blipFill>
        <p:spPr>
          <a:xfrm flipH="1">
            <a:off x="1" y="0"/>
            <a:ext cx="12191999" cy="6857996"/>
          </a:xfrm>
          <a:prstGeom prst="rect">
            <a:avLst/>
          </a:prstGeom>
        </p:spPr>
      </p:pic>
      <p:sp>
        <p:nvSpPr>
          <p:cNvPr id="10" name="TextBox 9">
            <a:extLst>
              <a:ext uri="{FF2B5EF4-FFF2-40B4-BE49-F238E27FC236}">
                <a16:creationId xmlns:a16="http://schemas.microsoft.com/office/drawing/2014/main" id="{23A92A59-0249-42EA-8763-D7387756D507}"/>
              </a:ext>
            </a:extLst>
          </p:cNvPr>
          <p:cNvSpPr txBox="1"/>
          <p:nvPr userDrawn="1"/>
        </p:nvSpPr>
        <p:spPr>
          <a:xfrm>
            <a:off x="1" y="1"/>
            <a:ext cx="9315694"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1" name="TextBox 10">
            <a:extLst>
              <a:ext uri="{FF2B5EF4-FFF2-40B4-BE49-F238E27FC236}">
                <a16:creationId xmlns:a16="http://schemas.microsoft.com/office/drawing/2014/main" id="{6547F100-7E24-4993-9B40-2FCD819E1218}"/>
              </a:ext>
            </a:extLst>
          </p:cNvPr>
          <p:cNvSpPr txBox="1"/>
          <p:nvPr userDrawn="1"/>
        </p:nvSpPr>
        <p:spPr>
          <a:xfrm>
            <a:off x="8945574" y="1"/>
            <a:ext cx="821823"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2" name="TextBox 11">
            <a:extLst>
              <a:ext uri="{FF2B5EF4-FFF2-40B4-BE49-F238E27FC236}">
                <a16:creationId xmlns:a16="http://schemas.microsoft.com/office/drawing/2014/main" id="{9C6E48A7-164D-4A28-8F5A-8F70EC65CB79}"/>
              </a:ext>
            </a:extLst>
          </p:cNvPr>
          <p:cNvSpPr txBox="1"/>
          <p:nvPr userDrawn="1"/>
        </p:nvSpPr>
        <p:spPr>
          <a:xfrm>
            <a:off x="11410589" y="1"/>
            <a:ext cx="190096"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3" name="TextBox 12">
            <a:extLst>
              <a:ext uri="{FF2B5EF4-FFF2-40B4-BE49-F238E27FC236}">
                <a16:creationId xmlns:a16="http://schemas.microsoft.com/office/drawing/2014/main" id="{C69D800A-D071-4B3F-8EBF-E746A69758F1}"/>
              </a:ext>
            </a:extLst>
          </p:cNvPr>
          <p:cNvSpPr txBox="1"/>
          <p:nvPr userDrawn="1"/>
        </p:nvSpPr>
        <p:spPr>
          <a:xfrm>
            <a:off x="10054640" y="1"/>
            <a:ext cx="422130"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4" name="TextBox 13">
            <a:extLst>
              <a:ext uri="{FF2B5EF4-FFF2-40B4-BE49-F238E27FC236}">
                <a16:creationId xmlns:a16="http://schemas.microsoft.com/office/drawing/2014/main" id="{20A65661-D96F-4398-B5F4-6B53FBB403D5}"/>
              </a:ext>
            </a:extLst>
          </p:cNvPr>
          <p:cNvSpPr txBox="1"/>
          <p:nvPr userDrawn="1"/>
        </p:nvSpPr>
        <p:spPr>
          <a:xfrm>
            <a:off x="10334869" y="1"/>
            <a:ext cx="659419"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cxnSp>
        <p:nvCxnSpPr>
          <p:cNvPr id="15" name="Straight Connector 14">
            <a:extLst>
              <a:ext uri="{FF2B5EF4-FFF2-40B4-BE49-F238E27FC236}">
                <a16:creationId xmlns:a16="http://schemas.microsoft.com/office/drawing/2014/main" id="{854C5AFB-09AC-4AA6-8253-080FECEC5C79}"/>
              </a:ext>
            </a:extLst>
          </p:cNvPr>
          <p:cNvCxnSpPr>
            <a:cxnSpLocks/>
          </p:cNvCxnSpPr>
          <p:nvPr userDrawn="1"/>
        </p:nvCxnSpPr>
        <p:spPr>
          <a:xfrm>
            <a:off x="0" y="3413068"/>
            <a:ext cx="10769548"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7">
            <a:extLst>
              <a:ext uri="{FF2B5EF4-FFF2-40B4-BE49-F238E27FC236}">
                <a16:creationId xmlns:a16="http://schemas.microsoft.com/office/drawing/2014/main" id="{261787D0-DB36-4685-93EE-6C728FDE1673}"/>
              </a:ext>
            </a:extLst>
          </p:cNvPr>
          <p:cNvSpPr txBox="1"/>
          <p:nvPr userDrawn="1"/>
        </p:nvSpPr>
        <p:spPr bwMode="black">
          <a:xfrm>
            <a:off x="4472543" y="6571862"/>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69239" y="2084171"/>
            <a:ext cx="11653523" cy="1101135"/>
          </a:xfrm>
          <a:noFill/>
        </p:spPr>
        <p:txBody>
          <a:bodyPr tIns="91440" bIns="91440" anchor="t" anchorCtr="0">
            <a:spAutoFit/>
          </a:bodyPr>
          <a:lstStyle>
            <a:lvl1pPr>
              <a:defRPr sz="6617" spc="-92"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72543" y="6571861"/>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cxnSp>
        <p:nvCxnSpPr>
          <p:cNvPr id="7" name="Straight Connector 6">
            <a:extLst>
              <a:ext uri="{FF2B5EF4-FFF2-40B4-BE49-F238E27FC236}">
                <a16:creationId xmlns:a16="http://schemas.microsoft.com/office/drawing/2014/main" id="{4B0C30F8-CBB8-491E-9645-65AB0A2C1EC9}"/>
              </a:ext>
            </a:extLst>
          </p:cNvPr>
          <p:cNvCxnSpPr>
            <a:cxnSpLocks/>
          </p:cNvCxnSpPr>
          <p:nvPr userDrawn="1"/>
        </p:nvCxnSpPr>
        <p:spPr>
          <a:xfrm>
            <a:off x="1" y="3413068"/>
            <a:ext cx="10145253"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390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1000"/>
                                        <p:tgtEl>
                                          <p:spTgt spid="15"/>
                                        </p:tgtEl>
                                      </p:cBhvr>
                                    </p:animEffect>
                                  </p:childTnLst>
                                </p:cTn>
                              </p:par>
                              <p:par>
                                <p:cTn id="11" presetID="2" presetClass="entr" presetSubtype="1" decel="10000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0-#ppt_h/2"/>
                                          </p:val>
                                        </p:tav>
                                        <p:tav tm="100000">
                                          <p:val>
                                            <p:strVal val="#ppt_y"/>
                                          </p:val>
                                        </p:tav>
                                      </p:tavLst>
                                    </p:anim>
                                  </p:childTnLst>
                                </p:cTn>
                              </p:par>
                              <p:par>
                                <p:cTn id="15" presetID="2" presetClass="entr" presetSubtype="4" decel="100000" fill="hold" grpId="0" nodeType="withEffect">
                                  <p:stCondLst>
                                    <p:cond delay="25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50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1" decel="100000" fill="hold" grpId="0" nodeType="withEffect">
                                  <p:stCondLst>
                                    <p:cond delay="75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F7F315-7BBE-4B28-A1C0-B477F33B6A04}"/>
              </a:ext>
            </a:extLst>
          </p:cNvPr>
          <p:cNvPicPr>
            <a:picLocks noChangeAspect="1"/>
          </p:cNvPicPr>
          <p:nvPr userDrawn="1"/>
        </p:nvPicPr>
        <p:blipFill rotWithShape="1">
          <a:blip r:embed="rId2" cstate="screen">
            <a:grayscl/>
            <a:extLst>
              <a:ext uri="{28A0092B-C50C-407E-A947-70E740481C1C}">
                <a14:useLocalDpi xmlns:a14="http://schemas.microsoft.com/office/drawing/2010/main"/>
              </a:ext>
            </a:extLst>
          </a:blip>
          <a:srcRect/>
          <a:stretch/>
        </p:blipFill>
        <p:spPr>
          <a:xfrm>
            <a:off x="1" y="1"/>
            <a:ext cx="12191999" cy="6858000"/>
          </a:xfrm>
          <a:prstGeom prst="rect">
            <a:avLst/>
          </a:prstGeom>
        </p:spPr>
      </p:pic>
      <p:sp>
        <p:nvSpPr>
          <p:cNvPr id="16" name="TextBox 15">
            <a:extLst>
              <a:ext uri="{FF2B5EF4-FFF2-40B4-BE49-F238E27FC236}">
                <a16:creationId xmlns:a16="http://schemas.microsoft.com/office/drawing/2014/main" id="{F00639A9-0E51-481D-B714-9E206207E979}"/>
              </a:ext>
            </a:extLst>
          </p:cNvPr>
          <p:cNvSpPr txBox="1"/>
          <p:nvPr userDrawn="1"/>
        </p:nvSpPr>
        <p:spPr>
          <a:xfrm>
            <a:off x="1" y="1"/>
            <a:ext cx="9315694"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7" name="TextBox 16">
            <a:extLst>
              <a:ext uri="{FF2B5EF4-FFF2-40B4-BE49-F238E27FC236}">
                <a16:creationId xmlns:a16="http://schemas.microsoft.com/office/drawing/2014/main" id="{B78B4856-B8F0-485C-B9E6-C118B3FB24FD}"/>
              </a:ext>
            </a:extLst>
          </p:cNvPr>
          <p:cNvSpPr txBox="1"/>
          <p:nvPr userDrawn="1"/>
        </p:nvSpPr>
        <p:spPr>
          <a:xfrm>
            <a:off x="8945574" y="1"/>
            <a:ext cx="821823"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8" name="TextBox 17">
            <a:extLst>
              <a:ext uri="{FF2B5EF4-FFF2-40B4-BE49-F238E27FC236}">
                <a16:creationId xmlns:a16="http://schemas.microsoft.com/office/drawing/2014/main" id="{DBD053D7-2AEA-4E17-B44A-91772B8AAFCB}"/>
              </a:ext>
            </a:extLst>
          </p:cNvPr>
          <p:cNvSpPr txBox="1"/>
          <p:nvPr userDrawn="1"/>
        </p:nvSpPr>
        <p:spPr>
          <a:xfrm>
            <a:off x="11410589" y="1"/>
            <a:ext cx="190096"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9" name="TextBox 18">
            <a:extLst>
              <a:ext uri="{FF2B5EF4-FFF2-40B4-BE49-F238E27FC236}">
                <a16:creationId xmlns:a16="http://schemas.microsoft.com/office/drawing/2014/main" id="{7724FCF4-2E47-4B74-9351-70ADA6FB1649}"/>
              </a:ext>
            </a:extLst>
          </p:cNvPr>
          <p:cNvSpPr txBox="1"/>
          <p:nvPr userDrawn="1"/>
        </p:nvSpPr>
        <p:spPr>
          <a:xfrm>
            <a:off x="10054640" y="1"/>
            <a:ext cx="422130"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20" name="TextBox 19">
            <a:extLst>
              <a:ext uri="{FF2B5EF4-FFF2-40B4-BE49-F238E27FC236}">
                <a16:creationId xmlns:a16="http://schemas.microsoft.com/office/drawing/2014/main" id="{52B4E45F-64D5-4314-BDD9-99EAB0153AD3}"/>
              </a:ext>
            </a:extLst>
          </p:cNvPr>
          <p:cNvSpPr txBox="1"/>
          <p:nvPr userDrawn="1"/>
        </p:nvSpPr>
        <p:spPr>
          <a:xfrm>
            <a:off x="10334869" y="1"/>
            <a:ext cx="659419"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cxnSp>
        <p:nvCxnSpPr>
          <p:cNvPr id="21" name="Straight Connector 20">
            <a:extLst>
              <a:ext uri="{FF2B5EF4-FFF2-40B4-BE49-F238E27FC236}">
                <a16:creationId xmlns:a16="http://schemas.microsoft.com/office/drawing/2014/main" id="{8BBF30D1-947F-47AF-A22A-F793BB1BECFA}"/>
              </a:ext>
            </a:extLst>
          </p:cNvPr>
          <p:cNvCxnSpPr>
            <a:cxnSpLocks/>
          </p:cNvCxnSpPr>
          <p:nvPr userDrawn="1"/>
        </p:nvCxnSpPr>
        <p:spPr>
          <a:xfrm>
            <a:off x="0" y="3413068"/>
            <a:ext cx="10769548"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7">
            <a:extLst>
              <a:ext uri="{FF2B5EF4-FFF2-40B4-BE49-F238E27FC236}">
                <a16:creationId xmlns:a16="http://schemas.microsoft.com/office/drawing/2014/main" id="{261787D0-DB36-4685-93EE-6C728FDE1673}"/>
              </a:ext>
            </a:extLst>
          </p:cNvPr>
          <p:cNvSpPr txBox="1"/>
          <p:nvPr userDrawn="1"/>
        </p:nvSpPr>
        <p:spPr bwMode="black">
          <a:xfrm>
            <a:off x="4472543" y="6571862"/>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69239" y="2084171"/>
            <a:ext cx="11653523" cy="1101135"/>
          </a:xfrm>
          <a:noFill/>
        </p:spPr>
        <p:txBody>
          <a:bodyPr tIns="91440" bIns="91440" anchor="t" anchorCtr="0">
            <a:spAutoFit/>
          </a:bodyPr>
          <a:lstStyle>
            <a:lvl1pPr>
              <a:defRPr sz="6617" spc="-92"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72543" y="6571861"/>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cxnSp>
        <p:nvCxnSpPr>
          <p:cNvPr id="7" name="Straight Connector 6">
            <a:extLst>
              <a:ext uri="{FF2B5EF4-FFF2-40B4-BE49-F238E27FC236}">
                <a16:creationId xmlns:a16="http://schemas.microsoft.com/office/drawing/2014/main" id="{4B0C30F8-CBB8-491E-9645-65AB0A2C1EC9}"/>
              </a:ext>
            </a:extLst>
          </p:cNvPr>
          <p:cNvCxnSpPr>
            <a:cxnSpLocks/>
          </p:cNvCxnSpPr>
          <p:nvPr userDrawn="1"/>
        </p:nvCxnSpPr>
        <p:spPr>
          <a:xfrm>
            <a:off x="1" y="3413068"/>
            <a:ext cx="10145253"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443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1000"/>
                                        <p:tgtEl>
                                          <p:spTgt spid="21"/>
                                        </p:tgtEl>
                                      </p:cBhvr>
                                    </p:animEffect>
                                  </p:childTnLst>
                                </p:cTn>
                              </p:par>
                              <p:par>
                                <p:cTn id="11" presetID="2" presetClass="entr" presetSubtype="1" decel="10000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0-#ppt_h/2"/>
                                          </p:val>
                                        </p:tav>
                                        <p:tav tm="100000">
                                          <p:val>
                                            <p:strVal val="#ppt_y"/>
                                          </p:val>
                                        </p:tav>
                                      </p:tavLst>
                                    </p:anim>
                                  </p:childTnLst>
                                </p:cTn>
                              </p:par>
                              <p:par>
                                <p:cTn id="15" presetID="2" presetClass="entr" presetSubtype="4" decel="100000" fill="hold" grpId="0" nodeType="withEffect">
                                  <p:stCondLst>
                                    <p:cond delay="25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50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1" decel="100000" fill="hold" grpId="0" nodeType="withEffect">
                                  <p:stCondLst>
                                    <p:cond delay="75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E4CB2A-8ECA-4D7B-9E97-434F62E7DDFA}"/>
              </a:ext>
            </a:extLst>
          </p:cNvPr>
          <p:cNvPicPr>
            <a:picLocks noChangeAspect="1"/>
          </p:cNvPicPr>
          <p:nvPr userDrawn="1"/>
        </p:nvPicPr>
        <p:blipFill rotWithShape="1">
          <a:blip r:embed="rId2" cstate="screen">
            <a:grayscl/>
            <a:extLst>
              <a:ext uri="{28A0092B-C50C-407E-A947-70E740481C1C}">
                <a14:useLocalDpi xmlns:a14="http://schemas.microsoft.com/office/drawing/2010/main"/>
              </a:ext>
            </a:extLst>
          </a:blip>
          <a:srcRect/>
          <a:stretch/>
        </p:blipFill>
        <p:spPr>
          <a:xfrm flipH="1">
            <a:off x="1" y="1"/>
            <a:ext cx="12191999" cy="6858000"/>
          </a:xfrm>
          <a:prstGeom prst="rect">
            <a:avLst/>
          </a:prstGeom>
        </p:spPr>
      </p:pic>
      <p:sp>
        <p:nvSpPr>
          <p:cNvPr id="10" name="TextBox 9">
            <a:extLst>
              <a:ext uri="{FF2B5EF4-FFF2-40B4-BE49-F238E27FC236}">
                <a16:creationId xmlns:a16="http://schemas.microsoft.com/office/drawing/2014/main" id="{20DA043A-DF4E-4A58-BC7D-6ED6F90AA877}"/>
              </a:ext>
            </a:extLst>
          </p:cNvPr>
          <p:cNvSpPr txBox="1"/>
          <p:nvPr userDrawn="1"/>
        </p:nvSpPr>
        <p:spPr>
          <a:xfrm>
            <a:off x="1" y="1"/>
            <a:ext cx="9315694"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1" name="TextBox 10">
            <a:extLst>
              <a:ext uri="{FF2B5EF4-FFF2-40B4-BE49-F238E27FC236}">
                <a16:creationId xmlns:a16="http://schemas.microsoft.com/office/drawing/2014/main" id="{3AB83DB0-8769-40F6-9953-DAD2CB2EDB3B}"/>
              </a:ext>
            </a:extLst>
          </p:cNvPr>
          <p:cNvSpPr txBox="1"/>
          <p:nvPr userDrawn="1"/>
        </p:nvSpPr>
        <p:spPr>
          <a:xfrm>
            <a:off x="8945574" y="1"/>
            <a:ext cx="821823"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2" name="TextBox 11">
            <a:extLst>
              <a:ext uri="{FF2B5EF4-FFF2-40B4-BE49-F238E27FC236}">
                <a16:creationId xmlns:a16="http://schemas.microsoft.com/office/drawing/2014/main" id="{DF30493D-43E7-4E53-94C0-FB1999424D06}"/>
              </a:ext>
            </a:extLst>
          </p:cNvPr>
          <p:cNvSpPr txBox="1"/>
          <p:nvPr userDrawn="1"/>
        </p:nvSpPr>
        <p:spPr>
          <a:xfrm>
            <a:off x="11410589" y="1"/>
            <a:ext cx="190096"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3" name="TextBox 12">
            <a:extLst>
              <a:ext uri="{FF2B5EF4-FFF2-40B4-BE49-F238E27FC236}">
                <a16:creationId xmlns:a16="http://schemas.microsoft.com/office/drawing/2014/main" id="{0AAE469B-6842-4E68-8659-90F9E170E137}"/>
              </a:ext>
            </a:extLst>
          </p:cNvPr>
          <p:cNvSpPr txBox="1"/>
          <p:nvPr userDrawn="1"/>
        </p:nvSpPr>
        <p:spPr>
          <a:xfrm>
            <a:off x="10054640" y="1"/>
            <a:ext cx="422130"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4" name="TextBox 13">
            <a:extLst>
              <a:ext uri="{FF2B5EF4-FFF2-40B4-BE49-F238E27FC236}">
                <a16:creationId xmlns:a16="http://schemas.microsoft.com/office/drawing/2014/main" id="{146C615B-24D2-47C3-8037-FD00C486BAEA}"/>
              </a:ext>
            </a:extLst>
          </p:cNvPr>
          <p:cNvSpPr txBox="1"/>
          <p:nvPr userDrawn="1"/>
        </p:nvSpPr>
        <p:spPr>
          <a:xfrm>
            <a:off x="10334869" y="1"/>
            <a:ext cx="659419"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cxnSp>
        <p:nvCxnSpPr>
          <p:cNvPr id="15" name="Straight Connector 14">
            <a:extLst>
              <a:ext uri="{FF2B5EF4-FFF2-40B4-BE49-F238E27FC236}">
                <a16:creationId xmlns:a16="http://schemas.microsoft.com/office/drawing/2014/main" id="{BAC16C34-A64C-49A0-A394-7B08954E00E2}"/>
              </a:ext>
            </a:extLst>
          </p:cNvPr>
          <p:cNvCxnSpPr>
            <a:cxnSpLocks/>
          </p:cNvCxnSpPr>
          <p:nvPr userDrawn="1"/>
        </p:nvCxnSpPr>
        <p:spPr>
          <a:xfrm>
            <a:off x="0" y="3413068"/>
            <a:ext cx="10769548"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7">
            <a:extLst>
              <a:ext uri="{FF2B5EF4-FFF2-40B4-BE49-F238E27FC236}">
                <a16:creationId xmlns:a16="http://schemas.microsoft.com/office/drawing/2014/main" id="{261787D0-DB36-4685-93EE-6C728FDE1673}"/>
              </a:ext>
            </a:extLst>
          </p:cNvPr>
          <p:cNvSpPr txBox="1"/>
          <p:nvPr userDrawn="1"/>
        </p:nvSpPr>
        <p:spPr bwMode="black">
          <a:xfrm>
            <a:off x="4472543" y="6571862"/>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69239" y="2084171"/>
            <a:ext cx="11653523" cy="1101135"/>
          </a:xfrm>
          <a:noFill/>
        </p:spPr>
        <p:txBody>
          <a:bodyPr tIns="91440" bIns="91440" anchor="t" anchorCtr="0">
            <a:spAutoFit/>
          </a:bodyPr>
          <a:lstStyle>
            <a:lvl1pPr>
              <a:defRPr sz="6617" spc="-92"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72543" y="6571861"/>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cxnSp>
        <p:nvCxnSpPr>
          <p:cNvPr id="7" name="Straight Connector 6">
            <a:extLst>
              <a:ext uri="{FF2B5EF4-FFF2-40B4-BE49-F238E27FC236}">
                <a16:creationId xmlns:a16="http://schemas.microsoft.com/office/drawing/2014/main" id="{4B0C30F8-CBB8-491E-9645-65AB0A2C1EC9}"/>
              </a:ext>
            </a:extLst>
          </p:cNvPr>
          <p:cNvCxnSpPr>
            <a:cxnSpLocks/>
          </p:cNvCxnSpPr>
          <p:nvPr userDrawn="1"/>
        </p:nvCxnSpPr>
        <p:spPr>
          <a:xfrm>
            <a:off x="1" y="3413068"/>
            <a:ext cx="10145253"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169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1000"/>
                                        <p:tgtEl>
                                          <p:spTgt spid="15"/>
                                        </p:tgtEl>
                                      </p:cBhvr>
                                    </p:animEffect>
                                  </p:childTnLst>
                                </p:cTn>
                              </p:par>
                              <p:par>
                                <p:cTn id="11" presetID="2" presetClass="entr" presetSubtype="1" decel="10000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0-#ppt_h/2"/>
                                          </p:val>
                                        </p:tav>
                                        <p:tav tm="100000">
                                          <p:val>
                                            <p:strVal val="#ppt_y"/>
                                          </p:val>
                                        </p:tav>
                                      </p:tavLst>
                                    </p:anim>
                                  </p:childTnLst>
                                </p:cTn>
                              </p:par>
                              <p:par>
                                <p:cTn id="15" presetID="2" presetClass="entr" presetSubtype="4" decel="100000" fill="hold" grpId="0" nodeType="withEffect">
                                  <p:stCondLst>
                                    <p:cond delay="25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50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1" decel="100000" fill="hold" grpId="0" nodeType="withEffect">
                                  <p:stCondLst>
                                    <p:cond delay="75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DC279B-601C-448B-9679-13D14678B42A}"/>
              </a:ext>
            </a:extLst>
          </p:cNvPr>
          <p:cNvPicPr>
            <a:picLocks noChangeAspect="1"/>
          </p:cNvPicPr>
          <p:nvPr userDrawn="1"/>
        </p:nvPicPr>
        <p:blipFill rotWithShape="1">
          <a:blip r:embed="rId2" cstate="screen">
            <a:grayscl/>
            <a:extLst>
              <a:ext uri="{28A0092B-C50C-407E-A947-70E740481C1C}">
                <a14:useLocalDpi xmlns:a14="http://schemas.microsoft.com/office/drawing/2010/main"/>
              </a:ext>
            </a:extLst>
          </a:blip>
          <a:srcRect/>
          <a:stretch/>
        </p:blipFill>
        <p:spPr>
          <a:xfrm flipH="1">
            <a:off x="13511" y="1"/>
            <a:ext cx="12164979" cy="6858000"/>
          </a:xfrm>
          <a:prstGeom prst="rect">
            <a:avLst/>
          </a:prstGeom>
        </p:spPr>
      </p:pic>
      <p:sp>
        <p:nvSpPr>
          <p:cNvPr id="10" name="TextBox 9">
            <a:extLst>
              <a:ext uri="{FF2B5EF4-FFF2-40B4-BE49-F238E27FC236}">
                <a16:creationId xmlns:a16="http://schemas.microsoft.com/office/drawing/2014/main" id="{B7BB633D-C120-49F0-909F-84E9A3C9BBAA}"/>
              </a:ext>
            </a:extLst>
          </p:cNvPr>
          <p:cNvSpPr txBox="1"/>
          <p:nvPr userDrawn="1"/>
        </p:nvSpPr>
        <p:spPr>
          <a:xfrm>
            <a:off x="1" y="1"/>
            <a:ext cx="9315694"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1" name="TextBox 10">
            <a:extLst>
              <a:ext uri="{FF2B5EF4-FFF2-40B4-BE49-F238E27FC236}">
                <a16:creationId xmlns:a16="http://schemas.microsoft.com/office/drawing/2014/main" id="{92ACF23B-72DA-4BB5-872B-7CCD4E29FBE1}"/>
              </a:ext>
            </a:extLst>
          </p:cNvPr>
          <p:cNvSpPr txBox="1"/>
          <p:nvPr userDrawn="1"/>
        </p:nvSpPr>
        <p:spPr>
          <a:xfrm>
            <a:off x="8945574" y="1"/>
            <a:ext cx="821823"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2" name="TextBox 11">
            <a:extLst>
              <a:ext uri="{FF2B5EF4-FFF2-40B4-BE49-F238E27FC236}">
                <a16:creationId xmlns:a16="http://schemas.microsoft.com/office/drawing/2014/main" id="{3012E3A1-DDF1-45E2-AB2C-9447D36E7DAB}"/>
              </a:ext>
            </a:extLst>
          </p:cNvPr>
          <p:cNvSpPr txBox="1"/>
          <p:nvPr userDrawn="1"/>
        </p:nvSpPr>
        <p:spPr>
          <a:xfrm>
            <a:off x="11410589" y="1"/>
            <a:ext cx="190096"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3" name="TextBox 12">
            <a:extLst>
              <a:ext uri="{FF2B5EF4-FFF2-40B4-BE49-F238E27FC236}">
                <a16:creationId xmlns:a16="http://schemas.microsoft.com/office/drawing/2014/main" id="{CEF571EA-9077-4C54-BC3B-B64D898D6F14}"/>
              </a:ext>
            </a:extLst>
          </p:cNvPr>
          <p:cNvSpPr txBox="1"/>
          <p:nvPr userDrawn="1"/>
        </p:nvSpPr>
        <p:spPr>
          <a:xfrm>
            <a:off x="10054640" y="1"/>
            <a:ext cx="422130"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4" name="TextBox 13">
            <a:extLst>
              <a:ext uri="{FF2B5EF4-FFF2-40B4-BE49-F238E27FC236}">
                <a16:creationId xmlns:a16="http://schemas.microsoft.com/office/drawing/2014/main" id="{BAB573FF-99E2-4FE3-B5FA-93ADB5E7E086}"/>
              </a:ext>
            </a:extLst>
          </p:cNvPr>
          <p:cNvSpPr txBox="1"/>
          <p:nvPr userDrawn="1"/>
        </p:nvSpPr>
        <p:spPr>
          <a:xfrm>
            <a:off x="10334869" y="1"/>
            <a:ext cx="659419"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cxnSp>
        <p:nvCxnSpPr>
          <p:cNvPr id="15" name="Straight Connector 14">
            <a:extLst>
              <a:ext uri="{FF2B5EF4-FFF2-40B4-BE49-F238E27FC236}">
                <a16:creationId xmlns:a16="http://schemas.microsoft.com/office/drawing/2014/main" id="{301E5785-C39F-487A-9D78-E1AB361BA0C9}"/>
              </a:ext>
            </a:extLst>
          </p:cNvPr>
          <p:cNvCxnSpPr>
            <a:cxnSpLocks/>
          </p:cNvCxnSpPr>
          <p:nvPr userDrawn="1"/>
        </p:nvCxnSpPr>
        <p:spPr>
          <a:xfrm>
            <a:off x="0" y="3413068"/>
            <a:ext cx="10769548"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7">
            <a:extLst>
              <a:ext uri="{FF2B5EF4-FFF2-40B4-BE49-F238E27FC236}">
                <a16:creationId xmlns:a16="http://schemas.microsoft.com/office/drawing/2014/main" id="{261787D0-DB36-4685-93EE-6C728FDE1673}"/>
              </a:ext>
            </a:extLst>
          </p:cNvPr>
          <p:cNvSpPr txBox="1"/>
          <p:nvPr userDrawn="1"/>
        </p:nvSpPr>
        <p:spPr bwMode="black">
          <a:xfrm>
            <a:off x="4472543" y="6571862"/>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69239" y="2084171"/>
            <a:ext cx="11653523" cy="1101135"/>
          </a:xfrm>
          <a:noFill/>
        </p:spPr>
        <p:txBody>
          <a:bodyPr tIns="91440" bIns="91440" anchor="t" anchorCtr="0">
            <a:spAutoFit/>
          </a:bodyPr>
          <a:lstStyle>
            <a:lvl1pPr>
              <a:defRPr sz="6617" spc="-92"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72543" y="6571861"/>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cxnSp>
        <p:nvCxnSpPr>
          <p:cNvPr id="7" name="Straight Connector 6">
            <a:extLst>
              <a:ext uri="{FF2B5EF4-FFF2-40B4-BE49-F238E27FC236}">
                <a16:creationId xmlns:a16="http://schemas.microsoft.com/office/drawing/2014/main" id="{4B0C30F8-CBB8-491E-9645-65AB0A2C1EC9}"/>
              </a:ext>
            </a:extLst>
          </p:cNvPr>
          <p:cNvCxnSpPr>
            <a:cxnSpLocks/>
          </p:cNvCxnSpPr>
          <p:nvPr userDrawn="1"/>
        </p:nvCxnSpPr>
        <p:spPr>
          <a:xfrm>
            <a:off x="1" y="3413068"/>
            <a:ext cx="10145253"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375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1000"/>
                                        <p:tgtEl>
                                          <p:spTgt spid="15"/>
                                        </p:tgtEl>
                                      </p:cBhvr>
                                    </p:animEffect>
                                  </p:childTnLst>
                                </p:cTn>
                              </p:par>
                              <p:par>
                                <p:cTn id="11" presetID="2" presetClass="entr" presetSubtype="1" decel="10000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0-#ppt_h/2"/>
                                          </p:val>
                                        </p:tav>
                                        <p:tav tm="100000">
                                          <p:val>
                                            <p:strVal val="#ppt_y"/>
                                          </p:val>
                                        </p:tav>
                                      </p:tavLst>
                                    </p:anim>
                                  </p:childTnLst>
                                </p:cTn>
                              </p:par>
                              <p:par>
                                <p:cTn id="15" presetID="2" presetClass="entr" presetSubtype="4" decel="100000" fill="hold" grpId="0" nodeType="withEffect">
                                  <p:stCondLst>
                                    <p:cond delay="25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50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1" decel="100000" fill="hold" grpId="0" nodeType="withEffect">
                                  <p:stCondLst>
                                    <p:cond delay="75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7">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8DE87D-69B9-438F-9F84-616D1EE99AA4}"/>
              </a:ext>
            </a:extLst>
          </p:cNvPr>
          <p:cNvPicPr>
            <a:picLocks noChangeAspect="1"/>
          </p:cNvPicPr>
          <p:nvPr userDrawn="1"/>
        </p:nvPicPr>
        <p:blipFill rotWithShape="1">
          <a:blip r:embed="rId2" cstate="screen">
            <a:grayscl/>
            <a:extLst>
              <a:ext uri="{28A0092B-C50C-407E-A947-70E740481C1C}">
                <a14:useLocalDpi xmlns:a14="http://schemas.microsoft.com/office/drawing/2010/main"/>
              </a:ext>
            </a:extLst>
          </a:blip>
          <a:srcRect/>
          <a:stretch/>
        </p:blipFill>
        <p:spPr>
          <a:xfrm flipH="1">
            <a:off x="1" y="1"/>
            <a:ext cx="12191999" cy="6858000"/>
          </a:xfrm>
          <a:prstGeom prst="rect">
            <a:avLst/>
          </a:prstGeom>
        </p:spPr>
      </p:pic>
      <p:sp>
        <p:nvSpPr>
          <p:cNvPr id="10" name="TextBox 9">
            <a:extLst>
              <a:ext uri="{FF2B5EF4-FFF2-40B4-BE49-F238E27FC236}">
                <a16:creationId xmlns:a16="http://schemas.microsoft.com/office/drawing/2014/main" id="{CD2BCA24-A629-42BE-943E-91435CF0AA2D}"/>
              </a:ext>
            </a:extLst>
          </p:cNvPr>
          <p:cNvSpPr txBox="1"/>
          <p:nvPr userDrawn="1"/>
        </p:nvSpPr>
        <p:spPr>
          <a:xfrm>
            <a:off x="1" y="1"/>
            <a:ext cx="9315694"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1" name="TextBox 10">
            <a:extLst>
              <a:ext uri="{FF2B5EF4-FFF2-40B4-BE49-F238E27FC236}">
                <a16:creationId xmlns:a16="http://schemas.microsoft.com/office/drawing/2014/main" id="{FD65505C-ADD0-4ABF-9E33-704C0F959967}"/>
              </a:ext>
            </a:extLst>
          </p:cNvPr>
          <p:cNvSpPr txBox="1"/>
          <p:nvPr userDrawn="1"/>
        </p:nvSpPr>
        <p:spPr>
          <a:xfrm>
            <a:off x="8945574" y="1"/>
            <a:ext cx="821823"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2" name="TextBox 11">
            <a:extLst>
              <a:ext uri="{FF2B5EF4-FFF2-40B4-BE49-F238E27FC236}">
                <a16:creationId xmlns:a16="http://schemas.microsoft.com/office/drawing/2014/main" id="{71EC0781-FE3C-4B93-AF2C-8FD436E6EC0A}"/>
              </a:ext>
            </a:extLst>
          </p:cNvPr>
          <p:cNvSpPr txBox="1"/>
          <p:nvPr userDrawn="1"/>
        </p:nvSpPr>
        <p:spPr>
          <a:xfrm>
            <a:off x="11410589" y="1"/>
            <a:ext cx="190096"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3" name="TextBox 12">
            <a:extLst>
              <a:ext uri="{FF2B5EF4-FFF2-40B4-BE49-F238E27FC236}">
                <a16:creationId xmlns:a16="http://schemas.microsoft.com/office/drawing/2014/main" id="{07CCEE93-B20F-4F72-B077-D35E7B9F237D}"/>
              </a:ext>
            </a:extLst>
          </p:cNvPr>
          <p:cNvSpPr txBox="1"/>
          <p:nvPr userDrawn="1"/>
        </p:nvSpPr>
        <p:spPr>
          <a:xfrm>
            <a:off x="10054640" y="1"/>
            <a:ext cx="422130"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4" name="TextBox 13">
            <a:extLst>
              <a:ext uri="{FF2B5EF4-FFF2-40B4-BE49-F238E27FC236}">
                <a16:creationId xmlns:a16="http://schemas.microsoft.com/office/drawing/2014/main" id="{E20AF453-D599-43C8-8315-DFEDB92F401E}"/>
              </a:ext>
            </a:extLst>
          </p:cNvPr>
          <p:cNvSpPr txBox="1"/>
          <p:nvPr userDrawn="1"/>
        </p:nvSpPr>
        <p:spPr>
          <a:xfrm>
            <a:off x="10334869" y="1"/>
            <a:ext cx="659419"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cxnSp>
        <p:nvCxnSpPr>
          <p:cNvPr id="15" name="Straight Connector 14">
            <a:extLst>
              <a:ext uri="{FF2B5EF4-FFF2-40B4-BE49-F238E27FC236}">
                <a16:creationId xmlns:a16="http://schemas.microsoft.com/office/drawing/2014/main" id="{BB8F8EB8-9C0C-48D7-979A-741AC308538A}"/>
              </a:ext>
            </a:extLst>
          </p:cNvPr>
          <p:cNvCxnSpPr>
            <a:cxnSpLocks/>
          </p:cNvCxnSpPr>
          <p:nvPr userDrawn="1"/>
        </p:nvCxnSpPr>
        <p:spPr>
          <a:xfrm>
            <a:off x="0" y="3413068"/>
            <a:ext cx="10769548"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7">
            <a:extLst>
              <a:ext uri="{FF2B5EF4-FFF2-40B4-BE49-F238E27FC236}">
                <a16:creationId xmlns:a16="http://schemas.microsoft.com/office/drawing/2014/main" id="{261787D0-DB36-4685-93EE-6C728FDE1673}"/>
              </a:ext>
            </a:extLst>
          </p:cNvPr>
          <p:cNvSpPr txBox="1"/>
          <p:nvPr userDrawn="1"/>
        </p:nvSpPr>
        <p:spPr bwMode="black">
          <a:xfrm>
            <a:off x="4472543" y="6571862"/>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69239" y="2084171"/>
            <a:ext cx="11653523" cy="1101135"/>
          </a:xfrm>
          <a:noFill/>
        </p:spPr>
        <p:txBody>
          <a:bodyPr tIns="91440" bIns="91440" anchor="t" anchorCtr="0">
            <a:spAutoFit/>
          </a:bodyPr>
          <a:lstStyle>
            <a:lvl1pPr>
              <a:defRPr sz="6617" spc="-92"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72543" y="6571861"/>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cxnSp>
        <p:nvCxnSpPr>
          <p:cNvPr id="7" name="Straight Connector 6">
            <a:extLst>
              <a:ext uri="{FF2B5EF4-FFF2-40B4-BE49-F238E27FC236}">
                <a16:creationId xmlns:a16="http://schemas.microsoft.com/office/drawing/2014/main" id="{4B0C30F8-CBB8-491E-9645-65AB0A2C1EC9}"/>
              </a:ext>
            </a:extLst>
          </p:cNvPr>
          <p:cNvCxnSpPr>
            <a:cxnSpLocks/>
          </p:cNvCxnSpPr>
          <p:nvPr userDrawn="1"/>
        </p:nvCxnSpPr>
        <p:spPr>
          <a:xfrm>
            <a:off x="1" y="3413068"/>
            <a:ext cx="10145253"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326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1000"/>
                                        <p:tgtEl>
                                          <p:spTgt spid="15"/>
                                        </p:tgtEl>
                                      </p:cBhvr>
                                    </p:animEffect>
                                  </p:childTnLst>
                                </p:cTn>
                              </p:par>
                              <p:par>
                                <p:cTn id="11" presetID="2" presetClass="entr" presetSubtype="1" decel="10000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0-#ppt_h/2"/>
                                          </p:val>
                                        </p:tav>
                                        <p:tav tm="100000">
                                          <p:val>
                                            <p:strVal val="#ppt_y"/>
                                          </p:val>
                                        </p:tav>
                                      </p:tavLst>
                                    </p:anim>
                                  </p:childTnLst>
                                </p:cTn>
                              </p:par>
                              <p:par>
                                <p:cTn id="15" presetID="2" presetClass="entr" presetSubtype="4" decel="100000" fill="hold" grpId="0" nodeType="withEffect">
                                  <p:stCondLst>
                                    <p:cond delay="25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50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1" decel="100000" fill="hold" grpId="0" nodeType="withEffect">
                                  <p:stCondLst>
                                    <p:cond delay="75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8">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16C701-0971-4123-AB8C-9015E62BAA32}"/>
              </a:ext>
            </a:extLst>
          </p:cNvPr>
          <p:cNvPicPr>
            <a:picLocks noChangeAspect="1"/>
          </p:cNvPicPr>
          <p:nvPr userDrawn="1"/>
        </p:nvPicPr>
        <p:blipFill rotWithShape="1">
          <a:blip r:embed="rId2" cstate="screen">
            <a:grayscl/>
            <a:extLst>
              <a:ext uri="{28A0092B-C50C-407E-A947-70E740481C1C}">
                <a14:useLocalDpi xmlns:a14="http://schemas.microsoft.com/office/drawing/2010/main"/>
              </a:ext>
            </a:extLst>
          </a:blip>
          <a:srcRect/>
          <a:stretch/>
        </p:blipFill>
        <p:spPr>
          <a:xfrm>
            <a:off x="0" y="1"/>
            <a:ext cx="12192001" cy="6858000"/>
          </a:xfrm>
          <a:prstGeom prst="rect">
            <a:avLst/>
          </a:prstGeom>
        </p:spPr>
      </p:pic>
      <p:sp>
        <p:nvSpPr>
          <p:cNvPr id="10" name="TextBox 9">
            <a:extLst>
              <a:ext uri="{FF2B5EF4-FFF2-40B4-BE49-F238E27FC236}">
                <a16:creationId xmlns:a16="http://schemas.microsoft.com/office/drawing/2014/main" id="{AA3B8A36-049D-4565-930A-2A9E7B4FD377}"/>
              </a:ext>
            </a:extLst>
          </p:cNvPr>
          <p:cNvSpPr txBox="1"/>
          <p:nvPr userDrawn="1"/>
        </p:nvSpPr>
        <p:spPr>
          <a:xfrm>
            <a:off x="1" y="1"/>
            <a:ext cx="9315694"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1" name="TextBox 10">
            <a:extLst>
              <a:ext uri="{FF2B5EF4-FFF2-40B4-BE49-F238E27FC236}">
                <a16:creationId xmlns:a16="http://schemas.microsoft.com/office/drawing/2014/main" id="{2FE3C020-93E2-4E9B-AC3D-D835FA5E3AE6}"/>
              </a:ext>
            </a:extLst>
          </p:cNvPr>
          <p:cNvSpPr txBox="1"/>
          <p:nvPr userDrawn="1"/>
        </p:nvSpPr>
        <p:spPr>
          <a:xfrm>
            <a:off x="8945574" y="1"/>
            <a:ext cx="821823"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2" name="TextBox 11">
            <a:extLst>
              <a:ext uri="{FF2B5EF4-FFF2-40B4-BE49-F238E27FC236}">
                <a16:creationId xmlns:a16="http://schemas.microsoft.com/office/drawing/2014/main" id="{BEACE0DF-3B23-43AA-9D4F-2158F3E54F5C}"/>
              </a:ext>
            </a:extLst>
          </p:cNvPr>
          <p:cNvSpPr txBox="1"/>
          <p:nvPr userDrawn="1"/>
        </p:nvSpPr>
        <p:spPr>
          <a:xfrm>
            <a:off x="11410589" y="1"/>
            <a:ext cx="190096"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3" name="TextBox 12">
            <a:extLst>
              <a:ext uri="{FF2B5EF4-FFF2-40B4-BE49-F238E27FC236}">
                <a16:creationId xmlns:a16="http://schemas.microsoft.com/office/drawing/2014/main" id="{A78F1C5A-3E8C-4A42-AC47-F5BE090520EA}"/>
              </a:ext>
            </a:extLst>
          </p:cNvPr>
          <p:cNvSpPr txBox="1"/>
          <p:nvPr userDrawn="1"/>
        </p:nvSpPr>
        <p:spPr>
          <a:xfrm>
            <a:off x="10054640" y="1"/>
            <a:ext cx="422130"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4" name="TextBox 13">
            <a:extLst>
              <a:ext uri="{FF2B5EF4-FFF2-40B4-BE49-F238E27FC236}">
                <a16:creationId xmlns:a16="http://schemas.microsoft.com/office/drawing/2014/main" id="{9794AB20-41AE-4D4D-869D-A9F359AE2048}"/>
              </a:ext>
            </a:extLst>
          </p:cNvPr>
          <p:cNvSpPr txBox="1"/>
          <p:nvPr userDrawn="1"/>
        </p:nvSpPr>
        <p:spPr>
          <a:xfrm>
            <a:off x="10334869" y="1"/>
            <a:ext cx="659419"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cxnSp>
        <p:nvCxnSpPr>
          <p:cNvPr id="15" name="Straight Connector 14">
            <a:extLst>
              <a:ext uri="{FF2B5EF4-FFF2-40B4-BE49-F238E27FC236}">
                <a16:creationId xmlns:a16="http://schemas.microsoft.com/office/drawing/2014/main" id="{3D12142A-53E4-4AEF-A9C8-9B008F3D4469}"/>
              </a:ext>
            </a:extLst>
          </p:cNvPr>
          <p:cNvCxnSpPr>
            <a:cxnSpLocks/>
          </p:cNvCxnSpPr>
          <p:nvPr userDrawn="1"/>
        </p:nvCxnSpPr>
        <p:spPr>
          <a:xfrm>
            <a:off x="0" y="3413068"/>
            <a:ext cx="10769548"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7">
            <a:extLst>
              <a:ext uri="{FF2B5EF4-FFF2-40B4-BE49-F238E27FC236}">
                <a16:creationId xmlns:a16="http://schemas.microsoft.com/office/drawing/2014/main" id="{261787D0-DB36-4685-93EE-6C728FDE1673}"/>
              </a:ext>
            </a:extLst>
          </p:cNvPr>
          <p:cNvSpPr txBox="1"/>
          <p:nvPr userDrawn="1"/>
        </p:nvSpPr>
        <p:spPr bwMode="black">
          <a:xfrm>
            <a:off x="4472543" y="6571862"/>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69239" y="2084171"/>
            <a:ext cx="11653523" cy="1101135"/>
          </a:xfrm>
          <a:noFill/>
        </p:spPr>
        <p:txBody>
          <a:bodyPr tIns="91440" bIns="91440" anchor="t" anchorCtr="0">
            <a:spAutoFit/>
          </a:bodyPr>
          <a:lstStyle>
            <a:lvl1pPr>
              <a:defRPr sz="6617" spc="-92"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72543" y="6571861"/>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cxnSp>
        <p:nvCxnSpPr>
          <p:cNvPr id="7" name="Straight Connector 6">
            <a:extLst>
              <a:ext uri="{FF2B5EF4-FFF2-40B4-BE49-F238E27FC236}">
                <a16:creationId xmlns:a16="http://schemas.microsoft.com/office/drawing/2014/main" id="{4B0C30F8-CBB8-491E-9645-65AB0A2C1EC9}"/>
              </a:ext>
            </a:extLst>
          </p:cNvPr>
          <p:cNvCxnSpPr>
            <a:cxnSpLocks/>
          </p:cNvCxnSpPr>
          <p:nvPr userDrawn="1"/>
        </p:nvCxnSpPr>
        <p:spPr>
          <a:xfrm>
            <a:off x="1" y="3413068"/>
            <a:ext cx="10145253"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637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1000"/>
                                        <p:tgtEl>
                                          <p:spTgt spid="15"/>
                                        </p:tgtEl>
                                      </p:cBhvr>
                                    </p:animEffect>
                                  </p:childTnLst>
                                </p:cTn>
                              </p:par>
                              <p:par>
                                <p:cTn id="11" presetID="2" presetClass="entr" presetSubtype="1" decel="10000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0-#ppt_h/2"/>
                                          </p:val>
                                        </p:tav>
                                        <p:tav tm="100000">
                                          <p:val>
                                            <p:strVal val="#ppt_y"/>
                                          </p:val>
                                        </p:tav>
                                      </p:tavLst>
                                    </p:anim>
                                  </p:childTnLst>
                                </p:cTn>
                              </p:par>
                              <p:par>
                                <p:cTn id="15" presetID="2" presetClass="entr" presetSubtype="4" decel="100000" fill="hold" grpId="0" nodeType="withEffect">
                                  <p:stCondLst>
                                    <p:cond delay="25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50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1" decel="100000" fill="hold" grpId="0" nodeType="withEffect">
                                  <p:stCondLst>
                                    <p:cond delay="75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9">
    <p:bg>
      <p:bgPr>
        <a:solidFill>
          <a:schemeClr val="accent1"/>
        </a:solidFill>
        <a:effectLst/>
      </p:bgPr>
    </p:bg>
    <p:spTree>
      <p:nvGrpSpPr>
        <p:cNvPr id="1" name=""/>
        <p:cNvGrpSpPr/>
        <p:nvPr/>
      </p:nvGrpSpPr>
      <p:grpSpPr>
        <a:xfrm>
          <a:off x="0" y="0"/>
          <a:ext cx="0" cy="0"/>
          <a:chOff x="0" y="0"/>
          <a:chExt cx="0" cy="0"/>
        </a:xfrm>
      </p:grpSpPr>
      <p:pic>
        <p:nvPicPr>
          <p:cNvPr id="5" name="Picture 4" descr="A close up of a logo&#10;&#10;Description generated with very high confidence">
            <a:extLst>
              <a:ext uri="{FF2B5EF4-FFF2-40B4-BE49-F238E27FC236}">
                <a16:creationId xmlns:a16="http://schemas.microsoft.com/office/drawing/2014/main" id="{4B85008B-BB51-4777-9E46-D0939D74553F}"/>
              </a:ext>
            </a:extLst>
          </p:cNvPr>
          <p:cNvPicPr>
            <a:picLocks noChangeAspect="1"/>
          </p:cNvPicPr>
          <p:nvPr userDrawn="1"/>
        </p:nvPicPr>
        <p:blipFill rotWithShape="1">
          <a:blip r:embed="rId2">
            <a:grayscl/>
          </a:blip>
          <a:srcRect r="47548"/>
          <a:stretch/>
        </p:blipFill>
        <p:spPr>
          <a:xfrm>
            <a:off x="1" y="1"/>
            <a:ext cx="12191999" cy="6857999"/>
          </a:xfrm>
          <a:prstGeom prst="rect">
            <a:avLst/>
          </a:prstGeom>
        </p:spPr>
      </p:pic>
      <p:sp>
        <p:nvSpPr>
          <p:cNvPr id="10" name="TextBox 9">
            <a:extLst>
              <a:ext uri="{FF2B5EF4-FFF2-40B4-BE49-F238E27FC236}">
                <a16:creationId xmlns:a16="http://schemas.microsoft.com/office/drawing/2014/main" id="{B4C6165D-FAC3-4336-93E2-9C9C52049AA6}"/>
              </a:ext>
            </a:extLst>
          </p:cNvPr>
          <p:cNvSpPr txBox="1"/>
          <p:nvPr userDrawn="1"/>
        </p:nvSpPr>
        <p:spPr>
          <a:xfrm>
            <a:off x="1" y="1"/>
            <a:ext cx="9315694"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1" name="TextBox 10">
            <a:extLst>
              <a:ext uri="{FF2B5EF4-FFF2-40B4-BE49-F238E27FC236}">
                <a16:creationId xmlns:a16="http://schemas.microsoft.com/office/drawing/2014/main" id="{DBE2201B-2D63-4ABF-97B6-4DC621DA1509}"/>
              </a:ext>
            </a:extLst>
          </p:cNvPr>
          <p:cNvSpPr txBox="1"/>
          <p:nvPr userDrawn="1"/>
        </p:nvSpPr>
        <p:spPr>
          <a:xfrm>
            <a:off x="8945574" y="1"/>
            <a:ext cx="821823"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2" name="TextBox 11">
            <a:extLst>
              <a:ext uri="{FF2B5EF4-FFF2-40B4-BE49-F238E27FC236}">
                <a16:creationId xmlns:a16="http://schemas.microsoft.com/office/drawing/2014/main" id="{F6CE52D3-D858-4663-BAC9-18FD2B58D4FB}"/>
              </a:ext>
            </a:extLst>
          </p:cNvPr>
          <p:cNvSpPr txBox="1"/>
          <p:nvPr userDrawn="1"/>
        </p:nvSpPr>
        <p:spPr>
          <a:xfrm>
            <a:off x="11410589" y="1"/>
            <a:ext cx="190096"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3" name="TextBox 12">
            <a:extLst>
              <a:ext uri="{FF2B5EF4-FFF2-40B4-BE49-F238E27FC236}">
                <a16:creationId xmlns:a16="http://schemas.microsoft.com/office/drawing/2014/main" id="{89017B8E-C7A7-4352-BC54-A084ED09A89F}"/>
              </a:ext>
            </a:extLst>
          </p:cNvPr>
          <p:cNvSpPr txBox="1"/>
          <p:nvPr userDrawn="1"/>
        </p:nvSpPr>
        <p:spPr>
          <a:xfrm>
            <a:off x="10054640" y="1"/>
            <a:ext cx="422130"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4" name="TextBox 13">
            <a:extLst>
              <a:ext uri="{FF2B5EF4-FFF2-40B4-BE49-F238E27FC236}">
                <a16:creationId xmlns:a16="http://schemas.microsoft.com/office/drawing/2014/main" id="{AE27C41C-146A-42D1-B1CB-BBF0E9B15F14}"/>
              </a:ext>
            </a:extLst>
          </p:cNvPr>
          <p:cNvSpPr txBox="1"/>
          <p:nvPr userDrawn="1"/>
        </p:nvSpPr>
        <p:spPr>
          <a:xfrm>
            <a:off x="10334869" y="1"/>
            <a:ext cx="659419" cy="6857999"/>
          </a:xfrm>
          <a:prstGeom prst="rect">
            <a:avLst/>
          </a:prstGeom>
          <a:solidFill>
            <a:srgbClr val="002050">
              <a:alpha val="70000"/>
            </a:srgbClr>
          </a:solidFill>
        </p:spPr>
        <p:txBody>
          <a:bodyPr wrap="square" lIns="168080" tIns="134464" rIns="252119" bIns="134464" rtlCol="0">
            <a:noAutofit/>
          </a:bodyPr>
          <a:lstStyle/>
          <a:p>
            <a:pPr marL="0" marR="0" lvl="0" indent="0" algn="r" defTabSz="840362" eaLnBrk="1" fontAlgn="auto" latinLnBrk="0" hangingPunct="1">
              <a:lnSpc>
                <a:spcPct val="90000"/>
              </a:lnSpc>
              <a:spcBef>
                <a:spcPts val="0"/>
              </a:spcBef>
              <a:spcAft>
                <a:spcPts val="551"/>
              </a:spcAft>
              <a:buClrTx/>
              <a:buSzTx/>
              <a:buFontTx/>
              <a:buNone/>
              <a:tabLst/>
              <a:defRPr/>
            </a:pPr>
            <a:endParaRPr kumimoji="0" lang="en-US" sz="2941" b="0" i="0" u="none" strike="noStrike" kern="0" cap="none" spc="0" normalizeH="0" baseline="0" noProof="0">
              <a:ln>
                <a:noFill/>
              </a:ln>
              <a:solidFill>
                <a:srgbClr val="FFFFFF"/>
              </a:solidFill>
              <a:effectLst/>
              <a:uLnTx/>
              <a:uFillTx/>
              <a:latin typeface="Segoe UI Semibold" panose="020B0702040204020203" pitchFamily="34" charset="0"/>
            </a:endParaRPr>
          </a:p>
        </p:txBody>
      </p:sp>
      <p:cxnSp>
        <p:nvCxnSpPr>
          <p:cNvPr id="15" name="Straight Connector 14">
            <a:extLst>
              <a:ext uri="{FF2B5EF4-FFF2-40B4-BE49-F238E27FC236}">
                <a16:creationId xmlns:a16="http://schemas.microsoft.com/office/drawing/2014/main" id="{FB7FE8FF-D1CF-4049-B8B1-8C6B0552CDEB}"/>
              </a:ext>
            </a:extLst>
          </p:cNvPr>
          <p:cNvCxnSpPr>
            <a:cxnSpLocks/>
          </p:cNvCxnSpPr>
          <p:nvPr userDrawn="1"/>
        </p:nvCxnSpPr>
        <p:spPr>
          <a:xfrm>
            <a:off x="0" y="3413068"/>
            <a:ext cx="10769548"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7">
            <a:extLst>
              <a:ext uri="{FF2B5EF4-FFF2-40B4-BE49-F238E27FC236}">
                <a16:creationId xmlns:a16="http://schemas.microsoft.com/office/drawing/2014/main" id="{261787D0-DB36-4685-93EE-6C728FDE1673}"/>
              </a:ext>
            </a:extLst>
          </p:cNvPr>
          <p:cNvSpPr txBox="1"/>
          <p:nvPr userDrawn="1"/>
        </p:nvSpPr>
        <p:spPr bwMode="black">
          <a:xfrm>
            <a:off x="4472543" y="6571862"/>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69239" y="2084171"/>
            <a:ext cx="11653523" cy="1101135"/>
          </a:xfrm>
          <a:noFill/>
        </p:spPr>
        <p:txBody>
          <a:bodyPr tIns="91440" bIns="91440" anchor="t" anchorCtr="0">
            <a:spAutoFit/>
          </a:bodyPr>
          <a:lstStyle>
            <a:lvl1pPr>
              <a:defRPr sz="6617" spc="-92"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72543" y="6571861"/>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cxnSp>
        <p:nvCxnSpPr>
          <p:cNvPr id="7" name="Straight Connector 6">
            <a:extLst>
              <a:ext uri="{FF2B5EF4-FFF2-40B4-BE49-F238E27FC236}">
                <a16:creationId xmlns:a16="http://schemas.microsoft.com/office/drawing/2014/main" id="{4B0C30F8-CBB8-491E-9645-65AB0A2C1EC9}"/>
              </a:ext>
            </a:extLst>
          </p:cNvPr>
          <p:cNvCxnSpPr>
            <a:cxnSpLocks/>
          </p:cNvCxnSpPr>
          <p:nvPr userDrawn="1"/>
        </p:nvCxnSpPr>
        <p:spPr>
          <a:xfrm>
            <a:off x="1" y="3413068"/>
            <a:ext cx="10145253"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725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1000"/>
                                        <p:tgtEl>
                                          <p:spTgt spid="15"/>
                                        </p:tgtEl>
                                      </p:cBhvr>
                                    </p:animEffect>
                                  </p:childTnLst>
                                </p:cTn>
                              </p:par>
                              <p:par>
                                <p:cTn id="11" presetID="2" presetClass="entr" presetSubtype="1" decel="10000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0-#ppt_h/2"/>
                                          </p:val>
                                        </p:tav>
                                        <p:tav tm="100000">
                                          <p:val>
                                            <p:strVal val="#ppt_y"/>
                                          </p:val>
                                        </p:tav>
                                      </p:tavLst>
                                    </p:anim>
                                  </p:childTnLst>
                                </p:cTn>
                              </p:par>
                              <p:par>
                                <p:cTn id="15" presetID="2" presetClass="entr" presetSubtype="4" decel="100000" fill="hold" grpId="0" nodeType="withEffect">
                                  <p:stCondLst>
                                    <p:cond delay="25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50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1" decel="100000" fill="hold" grpId="0" nodeType="withEffect">
                                  <p:stCondLst>
                                    <p:cond delay="75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731514"/>
            <a:ext cx="4795873" cy="1394973"/>
          </a:xfrm>
        </p:spPr>
        <p:txBody>
          <a:bodyPr wrap="square" anchor="ctr">
            <a:spAutoFit/>
          </a:bodyPr>
          <a:lstStyle>
            <a:lvl1pPr>
              <a:defRPr sz="4411"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1"/>
            <a:ext cx="6857650" cy="6856100"/>
          </a:xfrm>
          <a:prstGeom prst="rect">
            <a:avLst/>
          </a:prstGeom>
          <a:blipFill>
            <a:blip r:embed="rId2"/>
            <a:stretch>
              <a:fillRect/>
            </a:stretch>
          </a:blipFill>
        </p:spPr>
        <p:txBody>
          <a:bodyPr tIns="548640" anchor="ctr" anchorCtr="0">
            <a:noAutofit/>
          </a:bodyPr>
          <a:lstStyle>
            <a:lvl1pPr marL="0" indent="0" algn="ctr">
              <a:buNone/>
              <a:defRPr sz="147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8915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72543" y="6571861"/>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4038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472543" y="6571861"/>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00187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1D5B6D-01A1-4820-88FA-365C175F0459}"/>
              </a:ext>
            </a:extLst>
          </p:cNvPr>
          <p:cNvSpPr>
            <a:spLocks noGrp="1"/>
          </p:cNvSpPr>
          <p:nvPr>
            <p:ph type="dt" sz="half" idx="10"/>
          </p:nvPr>
        </p:nvSpPr>
        <p:spPr/>
        <p:txBody>
          <a:bodyPr/>
          <a:lstStyle/>
          <a:p>
            <a:fld id="{52A3FACA-BB20-4A33-B529-0C1F6FDE8271}" type="datetimeFigureOut">
              <a:rPr lang="en-US" smtClean="0"/>
              <a:t>11/1/2018</a:t>
            </a:fld>
            <a:endParaRPr lang="en-US"/>
          </a:p>
        </p:txBody>
      </p:sp>
      <p:sp>
        <p:nvSpPr>
          <p:cNvPr id="3" name="Footer Placeholder 2">
            <a:extLst>
              <a:ext uri="{FF2B5EF4-FFF2-40B4-BE49-F238E27FC236}">
                <a16:creationId xmlns:a16="http://schemas.microsoft.com/office/drawing/2014/main" id="{C0001169-DAA3-4C80-9FF7-6086480242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39762D-98C9-4365-894B-9B0B5449A146}"/>
              </a:ext>
            </a:extLst>
          </p:cNvPr>
          <p:cNvSpPr>
            <a:spLocks noGrp="1"/>
          </p:cNvSpPr>
          <p:nvPr>
            <p:ph type="sldNum" sz="quarter" idx="12"/>
          </p:nvPr>
        </p:nvSpPr>
        <p:spPr/>
        <p:txBody>
          <a:bodyPr/>
          <a:lstStyle/>
          <a:p>
            <a:fld id="{6BE575B9-E6C1-4658-A80D-8E5E5C026D6A}" type="slidenum">
              <a:rPr lang="en-US" smtClean="0"/>
              <a:t>‹#›</a:t>
            </a:fld>
            <a:endParaRPr lang="en-US"/>
          </a:p>
        </p:txBody>
      </p:sp>
    </p:spTree>
    <p:extLst>
      <p:ext uri="{BB962C8B-B14F-4D97-AF65-F5344CB8AC3E}">
        <p14:creationId xmlns:p14="http://schemas.microsoft.com/office/powerpoint/2010/main" val="31503522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3"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5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5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5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27">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pPr>
              <a:endParaRPr lang="en-US" sz="2206"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pPr>
              <a:endParaRPr lang="en-US" sz="2206"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pPr>
              <a:endParaRPr lang="en-US" sz="2206"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pPr>
              <a:endParaRPr lang="en-US" sz="2206"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73096" y="4462147"/>
            <a:ext cx="10245808" cy="2045886"/>
          </a:xfrm>
          <a:prstGeom prst="rect">
            <a:avLst/>
          </a:prstGeom>
          <a:noFill/>
        </p:spPr>
        <p:txBody>
          <a:bodyPr wrap="none" lIns="168080" tIns="134464" rIns="168080" bIns="134464" rtlCol="0" anchor="ctr">
            <a:spAutoFit/>
          </a:bodyPr>
          <a:lstStyle/>
          <a:p>
            <a:pPr algn="ctr">
              <a:lnSpc>
                <a:spcPct val="90000"/>
              </a:lnSpc>
              <a:spcBef>
                <a:spcPts val="1103"/>
              </a:spcBef>
              <a:spcAft>
                <a:spcPts val="551"/>
              </a:spcAft>
            </a:pPr>
            <a:r>
              <a:rPr lang="en-US" sz="2022">
                <a:gradFill>
                  <a:gsLst>
                    <a:gs pos="2917">
                      <a:schemeClr val="tx1"/>
                    </a:gs>
                    <a:gs pos="30000">
                      <a:schemeClr val="tx1"/>
                    </a:gs>
                  </a:gsLst>
                  <a:lin ang="5400000" scaled="0"/>
                </a:gradFill>
              </a:rPr>
              <a:t>Microsoft Ready content is </a:t>
            </a:r>
            <a:r>
              <a:rPr lang="en-US" sz="2022"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03"/>
              </a:spcBef>
              <a:spcAft>
                <a:spcPts val="551"/>
              </a:spcAft>
            </a:pPr>
            <a:r>
              <a:rPr lang="en-US" sz="2022"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22">
                <a:gradFill>
                  <a:gsLst>
                    <a:gs pos="2917">
                      <a:schemeClr val="tx1"/>
                    </a:gs>
                    <a:gs pos="30000">
                      <a:schemeClr val="tx1"/>
                    </a:gs>
                  </a:gsLst>
                  <a:lin ang="5400000" scaled="0"/>
                </a:gradFill>
              </a:rPr>
              <a:t>post Microsoft Ready content to any blogs or external websites</a:t>
            </a:r>
          </a:p>
          <a:p>
            <a:pPr algn="ctr">
              <a:lnSpc>
                <a:spcPct val="90000"/>
              </a:lnSpc>
              <a:spcBef>
                <a:spcPts val="1103"/>
              </a:spcBef>
              <a:spcAft>
                <a:spcPts val="551"/>
              </a:spcAft>
            </a:pPr>
            <a:r>
              <a:rPr lang="en-US" sz="2022"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22">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03"/>
              </a:spcBef>
              <a:spcAft>
                <a:spcPts val="551"/>
              </a:spcAft>
            </a:pPr>
            <a:r>
              <a:rPr lang="en-US" sz="2022">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1529671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864" tIns="42864" rIns="42864" bIns="42864" numCol="1" spcCol="0" rtlCol="0" fromWordArt="0" anchor="ctr" anchorCtr="0" forceAA="0" compatLnSpc="1">
            <a:prstTxWarp prst="textNoShape">
              <a:avLst/>
            </a:prstTxWarp>
            <a:noAutofit/>
          </a:bodyPr>
          <a:lstStyle/>
          <a:p>
            <a:pPr algn="ctr" defTabSz="856971" fontAlgn="base">
              <a:spcBef>
                <a:spcPct val="0"/>
              </a:spcBef>
              <a:spcAft>
                <a:spcPct val="0"/>
              </a:spcAft>
            </a:pPr>
            <a:endParaRPr lang="en-US" sz="165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086749"/>
          </a:xfrm>
        </p:spPr>
        <p:txBody>
          <a:bodyPr/>
          <a:lstStyle>
            <a:lvl1pPr marL="0" indent="0">
              <a:buNone/>
              <a:defRPr sz="3033">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1849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372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4860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96589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739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1"/>
            <a:ext cx="4482124" cy="438387"/>
          </a:xfrm>
          <a:prstGeom prst="rect">
            <a:avLst/>
          </a:prstGeom>
          <a:noFill/>
          <a:ln w="12700">
            <a:noFill/>
            <a:miter lim="800000"/>
            <a:headEnd type="none" w="sm" len="sm"/>
            <a:tailEnd type="none" w="sm" len="sm"/>
          </a:ln>
          <a:effectLst/>
        </p:spPr>
        <p:txBody>
          <a:bodyPr vert="horz" wrap="square" lIns="168080" tIns="168080" rIns="168080" bIns="168080" numCol="1" anchor="t" anchorCtr="0" compatLnSpc="1">
            <a:prstTxWarp prst="textNoShape">
              <a:avLst/>
            </a:prstTxWarp>
            <a:spAutoFit/>
          </a:bodyPr>
          <a:lstStyle/>
          <a:p>
            <a:pPr defTabSz="856804" eaLnBrk="0" hangingPunct="0"/>
            <a:r>
              <a:rPr lang="en-US" sz="643">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91101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249354"/>
          </a:xfrm>
          <a:prstGeom prst="rect">
            <a:avLst/>
          </a:prstGeom>
        </p:spPr>
        <p:txBody>
          <a:bodyPr/>
          <a:lstStyle>
            <a:lvl1pPr marL="266991" indent="-266991">
              <a:buClr>
                <a:schemeClr val="tx1"/>
              </a:buClr>
              <a:buSzPct val="90000"/>
              <a:buFont typeface="Arial" pitchFamily="34" charset="0"/>
              <a:buChar char="•"/>
              <a:defRPr sz="330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25226" indent="-258237">
              <a:buClr>
                <a:schemeClr val="tx1"/>
              </a:buClr>
              <a:buSzPct val="90000"/>
              <a:buFont typeface="Arial" pitchFamily="34" charset="0"/>
              <a:buChar char="•"/>
              <a:defRPr sz="294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92217" indent="-266991">
              <a:buClr>
                <a:schemeClr val="tx1"/>
              </a:buClr>
              <a:buSzPct val="90000"/>
              <a:buFont typeface="Arial" pitchFamily="34" charset="0"/>
              <a:buChar char="•"/>
              <a:defRPr sz="257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02308" indent="-210091">
              <a:buClr>
                <a:schemeClr val="tx1"/>
              </a:buClr>
              <a:buSzPct val="90000"/>
              <a:buFont typeface="Arial" pitchFamily="34" charset="0"/>
              <a:buChar char="•"/>
              <a:defRPr sz="2206">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12398" indent="-210091">
              <a:buClr>
                <a:schemeClr val="tx1"/>
              </a:buClr>
              <a:buSzPct val="90000"/>
              <a:buFont typeface="Arial" pitchFamily="34" charset="0"/>
              <a:buChar char="•"/>
              <a:defRPr sz="183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400" spc="-4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5740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_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91103"/>
            <a:ext cx="11653834" cy="896518"/>
          </a:xfrm>
        </p:spPr>
        <p:txBody>
          <a:bodyPr/>
          <a:lstStyle>
            <a:lvl1pPr>
              <a:defRPr sz="5062">
                <a:solidFill>
                  <a:srgbClr val="0072C6"/>
                </a:solidFill>
              </a:defRPr>
            </a:lvl1pPr>
          </a:lstStyle>
          <a:p>
            <a:r>
              <a:rPr lang="en-US"/>
              <a:t>Title of the page</a:t>
            </a:r>
          </a:p>
        </p:txBody>
      </p:sp>
      <p:sp>
        <p:nvSpPr>
          <p:cNvPr id="4" name="Content Placeholder 3"/>
          <p:cNvSpPr>
            <a:spLocks noGrp="1"/>
          </p:cNvSpPr>
          <p:nvPr>
            <p:ph sz="quarter" idx="10"/>
          </p:nvPr>
        </p:nvSpPr>
        <p:spPr>
          <a:xfrm>
            <a:off x="269239" y="1366223"/>
            <a:ext cx="11653523" cy="1806263"/>
          </a:xfrm>
        </p:spPr>
        <p:txBody>
          <a:bodyPr/>
          <a:lstStyle>
            <a:lvl1pPr>
              <a:spcBef>
                <a:spcPts val="1125"/>
              </a:spcBef>
              <a:defRPr sz="2625">
                <a:gradFill>
                  <a:gsLst>
                    <a:gs pos="1250">
                      <a:schemeClr val="tx1"/>
                    </a:gs>
                    <a:gs pos="100000">
                      <a:schemeClr val="tx1"/>
                    </a:gs>
                  </a:gsLst>
                  <a:lin ang="5400000" scaled="0"/>
                </a:gradFill>
                <a:latin typeface="+mn-lt"/>
              </a:defRPr>
            </a:lvl1pPr>
            <a:lvl2pPr>
              <a:defRPr sz="2250"/>
            </a:lvl2pPr>
            <a:lvl3pPr>
              <a:defRPr sz="1875"/>
            </a:lvl3pPr>
            <a:lvl4pPr>
              <a:defRPr sz="1688"/>
            </a:lvl4pPr>
            <a:lvl5pPr>
              <a:defRPr sz="168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oup 7">
            <a:extLst>
              <a:ext uri="{FF2B5EF4-FFF2-40B4-BE49-F238E27FC236}">
                <a16:creationId xmlns:a16="http://schemas.microsoft.com/office/drawing/2014/main" id="{7C009F82-CA13-4C78-B916-15BF8BD018CB}"/>
              </a:ext>
            </a:extLst>
          </p:cNvPr>
          <p:cNvGrpSpPr>
            <a:grpSpLocks noChangeAspect="1"/>
          </p:cNvGrpSpPr>
          <p:nvPr userDrawn="1"/>
        </p:nvGrpSpPr>
        <p:grpSpPr bwMode="black">
          <a:xfrm>
            <a:off x="268930" y="6275772"/>
            <a:ext cx="1277765" cy="274320"/>
            <a:chOff x="457200" y="1643393"/>
            <a:chExt cx="4492753" cy="964540"/>
          </a:xfrm>
        </p:grpSpPr>
        <p:pic>
          <p:nvPicPr>
            <p:cNvPr id="9" name="Picture 8">
              <a:extLst>
                <a:ext uri="{FF2B5EF4-FFF2-40B4-BE49-F238E27FC236}">
                  <a16:creationId xmlns:a16="http://schemas.microsoft.com/office/drawing/2014/main" id="{ECA47D8E-AD61-44D3-AB19-FF10EE81C496}"/>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a:extLst>
                <a:ext uri="{FF2B5EF4-FFF2-40B4-BE49-F238E27FC236}">
                  <a16:creationId xmlns:a16="http://schemas.microsoft.com/office/drawing/2014/main" id="{A22CC2BE-92FF-4FF4-9A53-352FBEA998D4}"/>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857086"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668221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WWIC Rev Map ">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56"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6"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itle 2"/>
          <p:cNvSpPr>
            <a:spLocks noGrp="1"/>
          </p:cNvSpPr>
          <p:nvPr>
            <p:ph type="title"/>
          </p:nvPr>
        </p:nvSpPr>
        <p:spPr>
          <a:xfrm>
            <a:off x="448217" y="-37707"/>
            <a:ext cx="10936849" cy="784600"/>
          </a:xfrm>
        </p:spPr>
        <p:txBody>
          <a:bodyPr/>
          <a:lstStyle>
            <a:lvl1pPr>
              <a:defRPr sz="367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9788760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7DBBF-8B05-417F-91F6-897A3871F4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DF796E5-DCB8-4F4C-AC9C-34859B2013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3EE022-E3C7-46E4-ADE1-4CA791C787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8FDC88-153A-490D-A90F-337A33EA7164}"/>
              </a:ext>
            </a:extLst>
          </p:cNvPr>
          <p:cNvSpPr>
            <a:spLocks noGrp="1"/>
          </p:cNvSpPr>
          <p:nvPr>
            <p:ph type="dt" sz="half" idx="10"/>
          </p:nvPr>
        </p:nvSpPr>
        <p:spPr/>
        <p:txBody>
          <a:bodyPr/>
          <a:lstStyle/>
          <a:p>
            <a:fld id="{52A3FACA-BB20-4A33-B529-0C1F6FDE8271}" type="datetimeFigureOut">
              <a:rPr lang="en-US" smtClean="0"/>
              <a:t>11/1/2018</a:t>
            </a:fld>
            <a:endParaRPr lang="en-US"/>
          </a:p>
        </p:txBody>
      </p:sp>
      <p:sp>
        <p:nvSpPr>
          <p:cNvPr id="6" name="Footer Placeholder 5">
            <a:extLst>
              <a:ext uri="{FF2B5EF4-FFF2-40B4-BE49-F238E27FC236}">
                <a16:creationId xmlns:a16="http://schemas.microsoft.com/office/drawing/2014/main" id="{799F94A4-9D29-4FC0-906D-FEC600F21E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8F5D68-A3CC-477B-8FE2-DD13C18C2BFB}"/>
              </a:ext>
            </a:extLst>
          </p:cNvPr>
          <p:cNvSpPr>
            <a:spLocks noGrp="1"/>
          </p:cNvSpPr>
          <p:nvPr>
            <p:ph type="sldNum" sz="quarter" idx="12"/>
          </p:nvPr>
        </p:nvSpPr>
        <p:spPr/>
        <p:txBody>
          <a:bodyPr/>
          <a:lstStyle/>
          <a:p>
            <a:fld id="{6BE575B9-E6C1-4658-A80D-8E5E5C026D6A}" type="slidenum">
              <a:rPr lang="en-US" smtClean="0"/>
              <a:t>‹#›</a:t>
            </a:fld>
            <a:endParaRPr lang="en-US"/>
          </a:p>
        </p:txBody>
      </p:sp>
    </p:spTree>
    <p:extLst>
      <p:ext uri="{BB962C8B-B14F-4D97-AF65-F5344CB8AC3E}">
        <p14:creationId xmlns:p14="http://schemas.microsoft.com/office/powerpoint/2010/main" val="125043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2EF3-7506-48B6-A2EB-133D1884F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1DFC42-D392-4C82-AE26-B6757CEAA0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570CD-4C9E-4EA4-ABD9-5A99953264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1DD15A1-6538-4DE8-ABCE-010D0537D429}"/>
              </a:ext>
            </a:extLst>
          </p:cNvPr>
          <p:cNvSpPr>
            <a:spLocks noGrp="1"/>
          </p:cNvSpPr>
          <p:nvPr>
            <p:ph type="dt" sz="half" idx="10"/>
          </p:nvPr>
        </p:nvSpPr>
        <p:spPr/>
        <p:txBody>
          <a:bodyPr/>
          <a:lstStyle/>
          <a:p>
            <a:fld id="{52A3FACA-BB20-4A33-B529-0C1F6FDE8271}" type="datetimeFigureOut">
              <a:rPr lang="en-US" smtClean="0"/>
              <a:t>11/1/2018</a:t>
            </a:fld>
            <a:endParaRPr lang="en-US"/>
          </a:p>
        </p:txBody>
      </p:sp>
      <p:sp>
        <p:nvSpPr>
          <p:cNvPr id="6" name="Footer Placeholder 5">
            <a:extLst>
              <a:ext uri="{FF2B5EF4-FFF2-40B4-BE49-F238E27FC236}">
                <a16:creationId xmlns:a16="http://schemas.microsoft.com/office/drawing/2014/main" id="{2DFF6D92-5F5B-4B8E-9A28-86DBF98B36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393B7B-4559-4AB2-B6CD-DF650F7D20B4}"/>
              </a:ext>
            </a:extLst>
          </p:cNvPr>
          <p:cNvSpPr>
            <a:spLocks noGrp="1"/>
          </p:cNvSpPr>
          <p:nvPr>
            <p:ph type="sldNum" sz="quarter" idx="12"/>
          </p:nvPr>
        </p:nvSpPr>
        <p:spPr/>
        <p:txBody>
          <a:bodyPr/>
          <a:lstStyle/>
          <a:p>
            <a:fld id="{6BE575B9-E6C1-4658-A80D-8E5E5C026D6A}" type="slidenum">
              <a:rPr lang="en-US" smtClean="0"/>
              <a:t>‹#›</a:t>
            </a:fld>
            <a:endParaRPr lang="en-US"/>
          </a:p>
        </p:txBody>
      </p:sp>
    </p:spTree>
    <p:extLst>
      <p:ext uri="{BB962C8B-B14F-4D97-AF65-F5344CB8AC3E}">
        <p14:creationId xmlns:p14="http://schemas.microsoft.com/office/powerpoint/2010/main" val="158255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theme" Target="../theme/theme2.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image" Target="../media/image12.emf"/><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269FB1-EF65-41FD-8A83-5752EE8747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68BE12-C77A-4EE0-856B-10C065F0C0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057F8E-0082-489A-8542-86CA8CA169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A3FACA-BB20-4A33-B529-0C1F6FDE8271}" type="datetimeFigureOut">
              <a:rPr lang="en-US" smtClean="0"/>
              <a:t>11/1/2018</a:t>
            </a:fld>
            <a:endParaRPr lang="en-US"/>
          </a:p>
        </p:txBody>
      </p:sp>
      <p:sp>
        <p:nvSpPr>
          <p:cNvPr id="5" name="Footer Placeholder 4">
            <a:extLst>
              <a:ext uri="{FF2B5EF4-FFF2-40B4-BE49-F238E27FC236}">
                <a16:creationId xmlns:a16="http://schemas.microsoft.com/office/drawing/2014/main" id="{ED448E37-D437-443D-9EB7-A84D61BB15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C099EA-635C-456E-B243-6E6C4FEAAE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E575B9-E6C1-4658-A80D-8E5E5C026D6A}" type="slidenum">
              <a:rPr lang="en-US" smtClean="0"/>
              <a:t>‹#›</a:t>
            </a:fld>
            <a:endParaRPr lang="en-US"/>
          </a:p>
        </p:txBody>
      </p:sp>
    </p:spTree>
    <p:extLst>
      <p:ext uri="{BB962C8B-B14F-4D97-AF65-F5344CB8AC3E}">
        <p14:creationId xmlns:p14="http://schemas.microsoft.com/office/powerpoint/2010/main" val="3427222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876613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2492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187079" y="3012390"/>
            <a:ext cx="6858623" cy="833218"/>
          </a:xfrm>
          <a:prstGeom prst="rect">
            <a:avLst/>
          </a:prstGeom>
        </p:spPr>
      </p:pic>
    </p:spTree>
    <p:extLst>
      <p:ext uri="{BB962C8B-B14F-4D97-AF65-F5344CB8AC3E}">
        <p14:creationId xmlns:p14="http://schemas.microsoft.com/office/powerpoint/2010/main" val="313825217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Lst>
  <p:transition>
    <p:fade/>
  </p:transition>
  <p:txStyles>
    <p:titleStyle>
      <a:lvl1pPr algn="l" defTabSz="857219" rtl="0" eaLnBrk="1" latinLnBrk="0" hangingPunct="1">
        <a:lnSpc>
          <a:spcPct val="90000"/>
        </a:lnSpc>
        <a:spcBef>
          <a:spcPct val="0"/>
        </a:spcBef>
        <a:buNone/>
        <a:defRPr lang="en-US" sz="4411" b="0" kern="1200" cap="none" spc="-9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0091" marR="0" indent="-210091" algn="l" defTabSz="85721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308" kern="1200" spc="0" baseline="0">
          <a:gradFill>
            <a:gsLst>
              <a:gs pos="1250">
                <a:schemeClr val="tx1"/>
              </a:gs>
              <a:gs pos="100000">
                <a:schemeClr val="tx1"/>
              </a:gs>
            </a:gsLst>
            <a:lin ang="5400000" scaled="0"/>
          </a:gradFill>
          <a:latin typeface="+mj-lt"/>
          <a:ea typeface="+mn-ea"/>
          <a:cs typeface="+mn-cs"/>
        </a:defRPr>
      </a:lvl1pPr>
      <a:lvl2pPr marL="420181" marR="0" indent="-210091" algn="l" defTabSz="85721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573" kern="1200" spc="0" baseline="0">
          <a:gradFill>
            <a:gsLst>
              <a:gs pos="1250">
                <a:schemeClr val="tx1"/>
              </a:gs>
              <a:gs pos="100000">
                <a:schemeClr val="tx1"/>
              </a:gs>
            </a:gsLst>
            <a:lin ang="5400000" scaled="0"/>
          </a:gradFill>
          <a:latin typeface="+mn-lt"/>
          <a:ea typeface="+mn-ea"/>
          <a:cs typeface="+mn-cs"/>
        </a:defRPr>
      </a:lvl2pPr>
      <a:lvl3pPr marL="630272" marR="0" indent="-210091" algn="l" defTabSz="85721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6" kern="1200" spc="0" baseline="0">
          <a:gradFill>
            <a:gsLst>
              <a:gs pos="1250">
                <a:schemeClr val="tx1"/>
              </a:gs>
              <a:gs pos="100000">
                <a:schemeClr val="tx1"/>
              </a:gs>
            </a:gsLst>
            <a:lin ang="5400000" scaled="0"/>
          </a:gradFill>
          <a:latin typeface="+mn-lt"/>
          <a:ea typeface="+mn-ea"/>
          <a:cs typeface="+mn-cs"/>
        </a:defRPr>
      </a:lvl3pPr>
      <a:lvl4pPr marL="840362" marR="0" indent="-210091" algn="l" defTabSz="85721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22" kern="1200" spc="0" baseline="0">
          <a:gradFill>
            <a:gsLst>
              <a:gs pos="1250">
                <a:schemeClr val="tx1"/>
              </a:gs>
              <a:gs pos="100000">
                <a:schemeClr val="tx1"/>
              </a:gs>
            </a:gsLst>
            <a:lin ang="5400000" scaled="0"/>
          </a:gradFill>
          <a:latin typeface="+mn-lt"/>
          <a:ea typeface="+mn-ea"/>
          <a:cs typeface="+mn-cs"/>
        </a:defRPr>
      </a:lvl4pPr>
      <a:lvl5pPr marL="1050453" marR="0" indent="-210091" algn="l" defTabSz="85721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22" kern="1200" spc="0" baseline="0">
          <a:gradFill>
            <a:gsLst>
              <a:gs pos="1250">
                <a:schemeClr val="tx1"/>
              </a:gs>
              <a:gs pos="100000">
                <a:schemeClr val="tx1"/>
              </a:gs>
            </a:gsLst>
            <a:lin ang="5400000" scaled="0"/>
          </a:gradFill>
          <a:latin typeface="+mn-lt"/>
          <a:ea typeface="+mn-ea"/>
          <a:cs typeface="+mn-cs"/>
        </a:defRPr>
      </a:lvl5pPr>
      <a:lvl6pPr marL="235735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6pPr>
      <a:lvl7pPr marL="278596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7pPr>
      <a:lvl8pPr marL="321457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8pPr>
      <a:lvl9pPr marL="364318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9pPr>
    </p:bodyStyle>
    <p:otherStyle>
      <a:defPPr>
        <a:defRPr lang="en-US"/>
      </a:defPPr>
      <a:lvl1pPr marL="0" algn="l" defTabSz="857219" rtl="0" eaLnBrk="1" latinLnBrk="0" hangingPunct="1">
        <a:defRPr sz="1655" kern="1200">
          <a:solidFill>
            <a:schemeClr val="tx1"/>
          </a:solidFill>
          <a:latin typeface="+mn-lt"/>
          <a:ea typeface="+mn-ea"/>
          <a:cs typeface="+mn-cs"/>
        </a:defRPr>
      </a:lvl1pPr>
      <a:lvl2pPr marL="428609" algn="l" defTabSz="857219" rtl="0" eaLnBrk="1" latinLnBrk="0" hangingPunct="1">
        <a:defRPr sz="1655" kern="1200">
          <a:solidFill>
            <a:schemeClr val="tx1"/>
          </a:solidFill>
          <a:latin typeface="+mn-lt"/>
          <a:ea typeface="+mn-ea"/>
          <a:cs typeface="+mn-cs"/>
        </a:defRPr>
      </a:lvl2pPr>
      <a:lvl3pPr marL="857219" algn="l" defTabSz="857219" rtl="0" eaLnBrk="1" latinLnBrk="0" hangingPunct="1">
        <a:defRPr sz="1655" kern="1200">
          <a:solidFill>
            <a:schemeClr val="tx1"/>
          </a:solidFill>
          <a:latin typeface="+mn-lt"/>
          <a:ea typeface="+mn-ea"/>
          <a:cs typeface="+mn-cs"/>
        </a:defRPr>
      </a:lvl3pPr>
      <a:lvl4pPr marL="1285828" algn="l" defTabSz="857219" rtl="0" eaLnBrk="1" latinLnBrk="0" hangingPunct="1">
        <a:defRPr sz="1655" kern="1200">
          <a:solidFill>
            <a:schemeClr val="tx1"/>
          </a:solidFill>
          <a:latin typeface="+mn-lt"/>
          <a:ea typeface="+mn-ea"/>
          <a:cs typeface="+mn-cs"/>
        </a:defRPr>
      </a:lvl4pPr>
      <a:lvl5pPr marL="1714438" algn="l" defTabSz="857219" rtl="0" eaLnBrk="1" latinLnBrk="0" hangingPunct="1">
        <a:defRPr sz="1655" kern="1200">
          <a:solidFill>
            <a:schemeClr val="tx1"/>
          </a:solidFill>
          <a:latin typeface="+mn-lt"/>
          <a:ea typeface="+mn-ea"/>
          <a:cs typeface="+mn-cs"/>
        </a:defRPr>
      </a:lvl5pPr>
      <a:lvl6pPr marL="2143048" algn="l" defTabSz="857219" rtl="0" eaLnBrk="1" latinLnBrk="0" hangingPunct="1">
        <a:defRPr sz="1655" kern="1200">
          <a:solidFill>
            <a:schemeClr val="tx1"/>
          </a:solidFill>
          <a:latin typeface="+mn-lt"/>
          <a:ea typeface="+mn-ea"/>
          <a:cs typeface="+mn-cs"/>
        </a:defRPr>
      </a:lvl6pPr>
      <a:lvl7pPr marL="2571657" algn="l" defTabSz="857219" rtl="0" eaLnBrk="1" latinLnBrk="0" hangingPunct="1">
        <a:defRPr sz="1655" kern="1200">
          <a:solidFill>
            <a:schemeClr val="tx1"/>
          </a:solidFill>
          <a:latin typeface="+mn-lt"/>
          <a:ea typeface="+mn-ea"/>
          <a:cs typeface="+mn-cs"/>
        </a:defRPr>
      </a:lvl7pPr>
      <a:lvl8pPr marL="3000266" algn="l" defTabSz="857219" rtl="0" eaLnBrk="1" latinLnBrk="0" hangingPunct="1">
        <a:defRPr sz="1655" kern="1200">
          <a:solidFill>
            <a:schemeClr val="tx1"/>
          </a:solidFill>
          <a:latin typeface="+mn-lt"/>
          <a:ea typeface="+mn-ea"/>
          <a:cs typeface="+mn-cs"/>
        </a:defRPr>
      </a:lvl8pPr>
      <a:lvl9pPr marL="3428877" algn="l" defTabSz="857219" rtl="0" eaLnBrk="1" latinLnBrk="0" hangingPunct="1">
        <a:defRPr sz="165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5.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7.svg"/></Relationships>
</file>

<file path=ppt/slides/_rels/slide1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9.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8" Type="http://schemas.openxmlformats.org/officeDocument/2006/relationships/image" Target="../media/image105.jpeg"/><Relationship Id="rId13" Type="http://schemas.openxmlformats.org/officeDocument/2006/relationships/image" Target="../media/image108.png"/><Relationship Id="rId3" Type="http://schemas.openxmlformats.org/officeDocument/2006/relationships/image" Target="../media/image101.png"/><Relationship Id="rId7" Type="http://schemas.openxmlformats.org/officeDocument/2006/relationships/image" Target="../media/image43.png"/><Relationship Id="rId12"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04.png"/><Relationship Id="rId11" Type="http://schemas.openxmlformats.org/officeDocument/2006/relationships/image" Target="../media/image106.png"/><Relationship Id="rId5" Type="http://schemas.openxmlformats.org/officeDocument/2006/relationships/image" Target="../media/image103.svg"/><Relationship Id="rId10" Type="http://schemas.openxmlformats.org/officeDocument/2006/relationships/image" Target="../media/image49.png"/><Relationship Id="rId4" Type="http://schemas.openxmlformats.org/officeDocument/2006/relationships/image" Target="../media/image102.png"/><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27.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png"/></Relationships>
</file>

<file path=ppt/slides/_rels/slide2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116.png"/></Relationships>
</file>

<file path=ppt/slides/_rels/slide2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11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26.xml"/><Relationship Id="rId16" Type="http://schemas.openxmlformats.org/officeDocument/2006/relationships/image" Target="../media/image132.png"/><Relationship Id="rId1" Type="http://schemas.openxmlformats.org/officeDocument/2006/relationships/slideLayout" Target="../slideLayouts/slideLayout1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tif"/><Relationship Id="rId14" Type="http://schemas.openxmlformats.org/officeDocument/2006/relationships/image" Target="../media/image130.png"/></Relationships>
</file>

<file path=ppt/slides/_rels/slide3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135.png"/><Relationship Id="rId4" Type="http://schemas.openxmlformats.org/officeDocument/2006/relationships/image" Target="../media/image1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image" Target="../media/image139.png"/><Relationship Id="rId5" Type="http://schemas.openxmlformats.org/officeDocument/2006/relationships/image" Target="../media/image138.tif"/><Relationship Id="rId4" Type="http://schemas.openxmlformats.org/officeDocument/2006/relationships/image" Target="../media/image137.tif"/></Relationships>
</file>

<file path=ppt/slides/_rels/slide34.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2.jpg"/><Relationship Id="rId7" Type="http://schemas.openxmlformats.org/officeDocument/2006/relationships/image" Target="../media/image145.pn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137.tif"/><Relationship Id="rId11" Type="http://schemas.openxmlformats.org/officeDocument/2006/relationships/image" Target="../media/image116.png"/><Relationship Id="rId5" Type="http://schemas.openxmlformats.org/officeDocument/2006/relationships/image" Target="../media/image144.png"/><Relationship Id="rId10" Type="http://schemas.openxmlformats.org/officeDocument/2006/relationships/image" Target="../media/image148.png"/><Relationship Id="rId4" Type="http://schemas.openxmlformats.org/officeDocument/2006/relationships/image" Target="../media/image143.png"/><Relationship Id="rId9" Type="http://schemas.openxmlformats.org/officeDocument/2006/relationships/image" Target="../media/image147.tif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tif"/><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3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40.png"/><Relationship Id="rId4" Type="http://schemas.openxmlformats.org/officeDocument/2006/relationships/image" Target="../media/image157.png"/></Relationships>
</file>

<file path=ppt/slides/_rels/slide38.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9.png"/><Relationship Id="rId7" Type="http://schemas.openxmlformats.org/officeDocument/2006/relationships/image" Target="../media/image151.png"/><Relationship Id="rId2" Type="http://schemas.openxmlformats.org/officeDocument/2006/relationships/image" Target="../media/image158.jpe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10" Type="http://schemas.openxmlformats.org/officeDocument/2006/relationships/image" Target="../media/image154.png"/><Relationship Id="rId4" Type="http://schemas.openxmlformats.org/officeDocument/2006/relationships/image" Target="../media/image160.png"/><Relationship Id="rId9" Type="http://schemas.openxmlformats.org/officeDocument/2006/relationships/image" Target="../media/image164.png"/></Relationships>
</file>

<file path=ppt/slides/_rels/slide3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20.xml"/><Relationship Id="rId5" Type="http://schemas.openxmlformats.org/officeDocument/2006/relationships/image" Target="../media/image167.png"/><Relationship Id="rId4" Type="http://schemas.openxmlformats.org/officeDocument/2006/relationships/image" Target="../media/image16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3.xml"/><Relationship Id="rId1" Type="http://schemas.openxmlformats.org/officeDocument/2006/relationships/slideLayout" Target="../slideLayouts/slideLayout20.xml"/><Relationship Id="rId5" Type="http://schemas.openxmlformats.org/officeDocument/2006/relationships/image" Target="../media/image167.png"/><Relationship Id="rId4" Type="http://schemas.openxmlformats.org/officeDocument/2006/relationships/image" Target="../media/image166.png"/></Relationships>
</file>

<file path=ppt/slides/_rels/slide4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4.xml"/><Relationship Id="rId1" Type="http://schemas.openxmlformats.org/officeDocument/2006/relationships/slideLayout" Target="../slideLayouts/slideLayout20.xml"/><Relationship Id="rId5" Type="http://schemas.openxmlformats.org/officeDocument/2006/relationships/image" Target="../media/image167.png"/><Relationship Id="rId4" Type="http://schemas.openxmlformats.org/officeDocument/2006/relationships/image" Target="../media/image166.pn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9" Type="http://schemas.openxmlformats.org/officeDocument/2006/relationships/image" Target="../media/image71.png"/><Relationship Id="rId3" Type="http://schemas.openxmlformats.org/officeDocument/2006/relationships/image" Target="../media/image35.png"/><Relationship Id="rId21" Type="http://schemas.openxmlformats.org/officeDocument/2006/relationships/image" Target="../media/image53.png"/><Relationship Id="rId34" Type="http://schemas.openxmlformats.org/officeDocument/2006/relationships/image" Target="../media/image66.png"/><Relationship Id="rId42" Type="http://schemas.openxmlformats.org/officeDocument/2006/relationships/image" Target="../media/image73.png"/><Relationship Id="rId47" Type="http://schemas.openxmlformats.org/officeDocument/2006/relationships/image" Target="../media/image78.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33" Type="http://schemas.openxmlformats.org/officeDocument/2006/relationships/image" Target="../media/image65.png"/><Relationship Id="rId38" Type="http://schemas.openxmlformats.org/officeDocument/2006/relationships/image" Target="../media/image70.jpeg"/><Relationship Id="rId46" Type="http://schemas.openxmlformats.org/officeDocument/2006/relationships/image" Target="../media/image77.png"/><Relationship Id="rId2" Type="http://schemas.openxmlformats.org/officeDocument/2006/relationships/notesSlide" Target="../notesSlides/notesSlide6.xml"/><Relationship Id="rId16" Type="http://schemas.openxmlformats.org/officeDocument/2006/relationships/image" Target="../media/image48.png"/><Relationship Id="rId20" Type="http://schemas.openxmlformats.org/officeDocument/2006/relationships/image" Target="../media/image52.png"/><Relationship Id="rId29" Type="http://schemas.openxmlformats.org/officeDocument/2006/relationships/image" Target="../media/image61.png"/><Relationship Id="rId41" Type="http://schemas.openxmlformats.org/officeDocument/2006/relationships/image" Target="../media/image72.png"/><Relationship Id="rId1" Type="http://schemas.openxmlformats.org/officeDocument/2006/relationships/slideLayout" Target="../slideLayouts/slideLayout15.xml"/><Relationship Id="rId6" Type="http://schemas.openxmlformats.org/officeDocument/2006/relationships/image" Target="../media/image38.png"/><Relationship Id="rId11" Type="http://schemas.openxmlformats.org/officeDocument/2006/relationships/image" Target="../media/image43.png"/><Relationship Id="rId24" Type="http://schemas.openxmlformats.org/officeDocument/2006/relationships/image" Target="../media/image56.png"/><Relationship Id="rId32" Type="http://schemas.openxmlformats.org/officeDocument/2006/relationships/image" Target="../media/image64.png"/><Relationship Id="rId37" Type="http://schemas.openxmlformats.org/officeDocument/2006/relationships/image" Target="../media/image69.png"/><Relationship Id="rId40" Type="http://schemas.openxmlformats.org/officeDocument/2006/relationships/hyperlink" Target="https://customers.microsoft.com/Pages/CustomerStory.aspx?recid=18356" TargetMode="External"/><Relationship Id="rId45" Type="http://schemas.openxmlformats.org/officeDocument/2006/relationships/image" Target="../media/image76.png"/><Relationship Id="rId5" Type="http://schemas.openxmlformats.org/officeDocument/2006/relationships/image" Target="../media/image37.png"/><Relationship Id="rId15" Type="http://schemas.openxmlformats.org/officeDocument/2006/relationships/image" Target="../media/image47.jpeg"/><Relationship Id="rId23" Type="http://schemas.openxmlformats.org/officeDocument/2006/relationships/image" Target="../media/image55.jpeg"/><Relationship Id="rId28" Type="http://schemas.openxmlformats.org/officeDocument/2006/relationships/image" Target="../media/image60.png"/><Relationship Id="rId36" Type="http://schemas.openxmlformats.org/officeDocument/2006/relationships/image" Target="../media/image68.png"/><Relationship Id="rId10" Type="http://schemas.openxmlformats.org/officeDocument/2006/relationships/image" Target="../media/image42.png"/><Relationship Id="rId19" Type="http://schemas.openxmlformats.org/officeDocument/2006/relationships/image" Target="../media/image51.png"/><Relationship Id="rId31" Type="http://schemas.openxmlformats.org/officeDocument/2006/relationships/image" Target="../media/image63.png"/><Relationship Id="rId44" Type="http://schemas.openxmlformats.org/officeDocument/2006/relationships/image" Target="../media/image75.png"/><Relationship Id="rId4" Type="http://schemas.openxmlformats.org/officeDocument/2006/relationships/image" Target="../media/image36.jpe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62.png"/><Relationship Id="rId35" Type="http://schemas.openxmlformats.org/officeDocument/2006/relationships/image" Target="../media/image67.jpeg"/><Relationship Id="rId43" Type="http://schemas.openxmlformats.org/officeDocument/2006/relationships/image" Target="../media/image74.gif"/><Relationship Id="rId48" Type="http://schemas.openxmlformats.org/officeDocument/2006/relationships/image" Target="../media/image79.jpg"/></Relationships>
</file>

<file path=ppt/slides/_rels/slide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7.xml"/><Relationship Id="rId1" Type="http://schemas.openxmlformats.org/officeDocument/2006/relationships/slideLayout" Target="../slideLayouts/slideLayout75.xml"/><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84.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oleObject" Target="../embeddings/oleObject4.bin"/><Relationship Id="rId2" Type="http://schemas.openxmlformats.org/officeDocument/2006/relationships/slideLayout" Target="../slideLayouts/slideLayout39.xml"/><Relationship Id="rId1" Type="http://schemas.openxmlformats.org/officeDocument/2006/relationships/vmlDrawing" Target="../drawings/vmlDrawing2.vml"/><Relationship Id="rId6" Type="http://schemas.openxmlformats.org/officeDocument/2006/relationships/image" Target="../media/image88.png"/><Relationship Id="rId11" Type="http://schemas.openxmlformats.org/officeDocument/2006/relationships/image" Target="../media/image83.png"/><Relationship Id="rId5" Type="http://schemas.openxmlformats.org/officeDocument/2006/relationships/image" Target="../media/image87.jpeg"/><Relationship Id="rId10" Type="http://schemas.openxmlformats.org/officeDocument/2006/relationships/oleObject" Target="../embeddings/oleObject3.bin"/><Relationship Id="rId4" Type="http://schemas.openxmlformats.org/officeDocument/2006/relationships/image" Target="../media/image86.png"/><Relationship Id="rId9" Type="http://schemas.openxmlformats.org/officeDocument/2006/relationships/image" Target="../media/image82.png"/></Relationships>
</file>

<file path=ppt/slides/_rels/slide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302" y="2084378"/>
            <a:ext cx="11806674" cy="1792836"/>
          </a:xfrm>
        </p:spPr>
        <p:txBody>
          <a:bodyPr>
            <a:normAutofit/>
          </a:bodyPr>
          <a:lstStyle/>
          <a:p>
            <a:r>
              <a:rPr lang="en-US" sz="5250">
                <a:latin typeface="Calibri Light"/>
                <a:ea typeface="Segoe UI Emoji"/>
                <a:cs typeface="Calibri Light"/>
              </a:rPr>
              <a:t>Azure Cosmos DB</a:t>
            </a:r>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497871-F186-4688-A951-F6F5741E3C24}"/>
              </a:ext>
            </a:extLst>
          </p:cNvPr>
          <p:cNvPicPr>
            <a:picLocks noChangeAspect="1"/>
          </p:cNvPicPr>
          <p:nvPr/>
        </p:nvPicPr>
        <p:blipFill>
          <a:blip r:embed="rId2"/>
          <a:stretch>
            <a:fillRect/>
          </a:stretch>
        </p:blipFill>
        <p:spPr>
          <a:xfrm>
            <a:off x="1448068" y="769170"/>
            <a:ext cx="8888627" cy="6088830"/>
          </a:xfrm>
          <a:prstGeom prst="rect">
            <a:avLst/>
          </a:prstGeom>
        </p:spPr>
      </p:pic>
      <p:sp>
        <p:nvSpPr>
          <p:cNvPr id="3" name="Title 1">
            <a:extLst>
              <a:ext uri="{FF2B5EF4-FFF2-40B4-BE49-F238E27FC236}">
                <a16:creationId xmlns:a16="http://schemas.microsoft.com/office/drawing/2014/main" id="{E4DE7BD8-05F2-4C00-9A10-E6BB5A6B506C}"/>
              </a:ext>
            </a:extLst>
          </p:cNvPr>
          <p:cNvSpPr txBox="1">
            <a:spLocks/>
          </p:cNvSpPr>
          <p:nvPr/>
        </p:nvSpPr>
        <p:spPr>
          <a:xfrm>
            <a:off x="851101" y="40312"/>
            <a:ext cx="10253296" cy="78460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Voices of our customers</a:t>
            </a:r>
          </a:p>
        </p:txBody>
      </p:sp>
      <p:cxnSp>
        <p:nvCxnSpPr>
          <p:cNvPr id="4" name="Straight Connector 3">
            <a:extLst>
              <a:ext uri="{FF2B5EF4-FFF2-40B4-BE49-F238E27FC236}">
                <a16:creationId xmlns:a16="http://schemas.microsoft.com/office/drawing/2014/main" id="{08D0CC00-5E2F-4A7E-ABAB-1F26075CFE07}"/>
              </a:ext>
            </a:extLst>
          </p:cNvPr>
          <p:cNvCxnSpPr>
            <a:cxnSpLocks/>
          </p:cNvCxnSpPr>
          <p:nvPr/>
        </p:nvCxnSpPr>
        <p:spPr>
          <a:xfrm>
            <a:off x="4988239" y="2330036"/>
            <a:ext cx="420624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591D374-8E82-4569-8C7F-ECB54A2FE153}"/>
              </a:ext>
            </a:extLst>
          </p:cNvPr>
          <p:cNvCxnSpPr>
            <a:cxnSpLocks/>
          </p:cNvCxnSpPr>
          <p:nvPr/>
        </p:nvCxnSpPr>
        <p:spPr>
          <a:xfrm>
            <a:off x="1827595" y="5053357"/>
            <a:ext cx="36576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D40C28D-EA7F-46CA-89DA-89EDE2B4A32D}"/>
              </a:ext>
            </a:extLst>
          </p:cNvPr>
          <p:cNvCxnSpPr>
            <a:cxnSpLocks/>
          </p:cNvCxnSpPr>
          <p:nvPr/>
        </p:nvCxnSpPr>
        <p:spPr>
          <a:xfrm>
            <a:off x="3378100" y="6153287"/>
            <a:ext cx="667512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6AC65B-7BA4-4287-9E71-42CA51A46F19}"/>
              </a:ext>
            </a:extLst>
          </p:cNvPr>
          <p:cNvCxnSpPr>
            <a:cxnSpLocks/>
          </p:cNvCxnSpPr>
          <p:nvPr/>
        </p:nvCxnSpPr>
        <p:spPr>
          <a:xfrm>
            <a:off x="1827595" y="6391826"/>
            <a:ext cx="219456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7547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E9A1-E621-40CA-9D4E-3CDF5E5F0CF3}"/>
              </a:ext>
            </a:extLst>
          </p:cNvPr>
          <p:cNvSpPr>
            <a:spLocks noGrp="1"/>
          </p:cNvSpPr>
          <p:nvPr>
            <p:ph type="title"/>
          </p:nvPr>
        </p:nvSpPr>
        <p:spPr>
          <a:xfrm>
            <a:off x="574813" y="0"/>
            <a:ext cx="10515600" cy="1325563"/>
          </a:xfrm>
        </p:spPr>
        <p:txBody>
          <a:bodyPr/>
          <a:lstStyle/>
          <a:p>
            <a:r>
              <a:rPr lang="en-US" dirty="0">
                <a:latin typeface="Segoe UI Light" panose="020B0502040204020203" pitchFamily="34" charset="0"/>
                <a:cs typeface="Segoe UI Light" panose="020B0502040204020203" pitchFamily="34" charset="0"/>
              </a:rPr>
              <a:t>What’s in it for Capgemini</a:t>
            </a:r>
          </a:p>
        </p:txBody>
      </p:sp>
      <p:sp>
        <p:nvSpPr>
          <p:cNvPr id="3" name="Text Placeholder 2">
            <a:extLst>
              <a:ext uri="{FF2B5EF4-FFF2-40B4-BE49-F238E27FC236}">
                <a16:creationId xmlns:a16="http://schemas.microsoft.com/office/drawing/2014/main" id="{AB700DAA-D022-437A-BF58-675C1BBBF010}"/>
              </a:ext>
            </a:extLst>
          </p:cNvPr>
          <p:cNvSpPr>
            <a:spLocks noGrp="1"/>
          </p:cNvSpPr>
          <p:nvPr>
            <p:ph type="body" sz="quarter" idx="10"/>
          </p:nvPr>
        </p:nvSpPr>
        <p:spPr>
          <a:xfrm>
            <a:off x="268461" y="1191384"/>
            <a:ext cx="11655078" cy="5515356"/>
          </a:xfrm>
        </p:spPr>
        <p:txBody>
          <a:bodyPr/>
          <a:lstStyle/>
          <a:p>
            <a:pPr marL="514350" lvl="0" indent="-514350">
              <a:buFont typeface="+mj-lt"/>
              <a:buAutoNum type="arabicPeriod"/>
            </a:pPr>
            <a:r>
              <a:rPr lang="en-US" dirty="0">
                <a:latin typeface="Segoe UI Light" panose="020B0502040204020203" pitchFamily="34" charset="0"/>
                <a:cs typeface="Segoe UI Light" panose="020B0502040204020203" pitchFamily="34" charset="0"/>
              </a:rPr>
              <a:t>Cosmos DB has </a:t>
            </a:r>
            <a:r>
              <a:rPr lang="en-US" u="sng" dirty="0">
                <a:latin typeface="Segoe UI Light" panose="020B0502040204020203" pitchFamily="34" charset="0"/>
                <a:cs typeface="Segoe UI Light" panose="020B0502040204020203" pitchFamily="34" charset="0"/>
              </a:rPr>
              <a:t>$1B target for FY20 </a:t>
            </a:r>
            <a:r>
              <a:rPr lang="en-US" dirty="0">
                <a:latin typeface="Segoe UI Light" panose="020B0502040204020203" pitchFamily="34" charset="0"/>
                <a:cs typeface="Segoe UI Light" panose="020B0502040204020203" pitchFamily="34" charset="0"/>
              </a:rPr>
              <a:t>and we see massive opportunity! </a:t>
            </a:r>
          </a:p>
          <a:p>
            <a:pPr marL="514350" lvl="0" indent="-514350">
              <a:buFont typeface="+mj-lt"/>
              <a:buAutoNum type="arabicPeriod"/>
            </a:pPr>
            <a:r>
              <a:rPr lang="en-US" dirty="0">
                <a:latin typeface="Segoe UI Light" panose="020B0502040204020203" pitchFamily="34" charset="0"/>
                <a:cs typeface="Segoe UI Light" panose="020B0502040204020203" pitchFamily="34" charset="0"/>
              </a:rPr>
              <a:t>We are interested in closely partnering with </a:t>
            </a:r>
            <a:r>
              <a:rPr lang="en-US" dirty="0" err="1">
                <a:latin typeface="Segoe UI Light" panose="020B0502040204020203" pitchFamily="34" charset="0"/>
                <a:cs typeface="Segoe UI Light" panose="020B0502040204020203" pitchFamily="34" charset="0"/>
              </a:rPr>
              <a:t>CapGemini</a:t>
            </a:r>
            <a:r>
              <a:rPr lang="en-US" dirty="0">
                <a:latin typeface="Segoe UI Light" panose="020B0502040204020203" pitchFamily="34" charset="0"/>
                <a:cs typeface="Segoe UI Light" panose="020B0502040204020203" pitchFamily="34" charset="0"/>
              </a:rPr>
              <a:t> and enroll you </a:t>
            </a:r>
            <a:r>
              <a:rPr lang="en-US" u="sng" dirty="0">
                <a:latin typeface="Segoe UI Light" panose="020B0502040204020203" pitchFamily="34" charset="0"/>
                <a:cs typeface="Segoe UI Light" panose="020B0502040204020203" pitchFamily="34" charset="0"/>
              </a:rPr>
              <a:t>as our preferred partner</a:t>
            </a:r>
            <a:r>
              <a:rPr lang="en-US" dirty="0">
                <a:latin typeface="Segoe UI Light" panose="020B0502040204020203" pitchFamily="34" charset="0"/>
                <a:cs typeface="Segoe UI Light" panose="020B0502040204020203" pitchFamily="34" charset="0"/>
              </a:rPr>
              <a:t> and a hit-list of potential customers to go after.</a:t>
            </a:r>
          </a:p>
          <a:p>
            <a:pPr marL="514350" lvl="0" indent="-514350">
              <a:buFont typeface="+mj-lt"/>
              <a:buAutoNum type="arabicPeriod"/>
            </a:pPr>
            <a:r>
              <a:rPr lang="en-US" u="sng" dirty="0">
                <a:latin typeface="Segoe UI Light" panose="020B0502040204020203" pitchFamily="34" charset="0"/>
                <a:cs typeface="Segoe UI Light" panose="020B0502040204020203" pitchFamily="34" charset="0"/>
              </a:rPr>
              <a:t>We will provide Capgemini direct engineering support </a:t>
            </a:r>
            <a:r>
              <a:rPr lang="en-US" dirty="0">
                <a:latin typeface="Segoe UI Light" panose="020B0502040204020203" pitchFamily="34" charset="0"/>
                <a:cs typeface="Segoe UI Light" panose="020B0502040204020203" pitchFamily="34" charset="0"/>
              </a:rPr>
              <a:t>and embed you with the Cosmos engineering team</a:t>
            </a:r>
          </a:p>
          <a:p>
            <a:pPr marL="514350" lvl="0" indent="-514350">
              <a:buFont typeface="+mj-lt"/>
              <a:buAutoNum type="arabicPeriod"/>
            </a:pPr>
            <a:r>
              <a:rPr lang="en-US" dirty="0">
                <a:latin typeface="Segoe UI Light" panose="020B0502040204020203" pitchFamily="34" charset="0"/>
                <a:cs typeface="Segoe UI Light" panose="020B0502040204020203" pitchFamily="34" charset="0"/>
              </a:rPr>
              <a:t>Capgemini </a:t>
            </a:r>
            <a:r>
              <a:rPr lang="en-US" u="sng" dirty="0">
                <a:latin typeface="Segoe UI Light" panose="020B0502040204020203" pitchFamily="34" charset="0"/>
                <a:cs typeface="Segoe UI Light" panose="020B0502040204020203" pitchFamily="34" charset="0"/>
              </a:rPr>
              <a:t>will be able to reuse Coke-NSR solution </a:t>
            </a:r>
            <a:r>
              <a:rPr lang="en-US" dirty="0">
                <a:latin typeface="Segoe UI Light" panose="020B0502040204020203" pitchFamily="34" charset="0"/>
                <a:cs typeface="Segoe UI Light" panose="020B0502040204020203" pitchFamily="34" charset="0"/>
              </a:rPr>
              <a:t>pattern with other customers</a:t>
            </a:r>
          </a:p>
          <a:p>
            <a:pPr marL="514350" lvl="0" indent="-514350">
              <a:buFont typeface="+mj-lt"/>
              <a:buAutoNum type="arabicPeriod"/>
            </a:pPr>
            <a:r>
              <a:rPr lang="en-US" dirty="0">
                <a:latin typeface="Segoe UI Light" panose="020B0502040204020203" pitchFamily="34" charset="0"/>
                <a:cs typeface="Segoe UI Light" panose="020B0502040204020203" pitchFamily="34" charset="0"/>
              </a:rPr>
              <a:t>Capgemini will be able to train their engineers on Cosmos DB by working with the Cosmos team in delivering the NSR solution for Coke.</a:t>
            </a:r>
          </a:p>
          <a:p>
            <a:pPr marL="514350" lvl="0" indent="-514350">
              <a:buFont typeface="+mj-lt"/>
              <a:buAutoNum type="arabicPeriod"/>
            </a:pPr>
            <a:r>
              <a:rPr lang="en-US" u="sng" dirty="0">
                <a:latin typeface="Segoe UI Light" panose="020B0502040204020203" pitchFamily="34" charset="0"/>
                <a:cs typeface="Segoe UI Light" panose="020B0502040204020203" pitchFamily="34" charset="0"/>
              </a:rPr>
              <a:t>Success of NSR solution will build the credibility and trust</a:t>
            </a:r>
            <a:r>
              <a:rPr lang="en-US" dirty="0">
                <a:latin typeface="Segoe UI Light" panose="020B0502040204020203" pitchFamily="34" charset="0"/>
                <a:cs typeface="Segoe UI Light" panose="020B0502040204020203" pitchFamily="34" charset="0"/>
              </a:rPr>
              <a:t>. It is crucial for Capgemini to deliver it in time.</a:t>
            </a:r>
          </a:p>
          <a:p>
            <a:pPr marL="514350" indent="-514350">
              <a:buFont typeface="+mj-lt"/>
              <a:buAutoNum type="arabicPeriod"/>
            </a:pP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61376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a:cxnSpLocks/>
          </p:cNvCxnSpPr>
          <p:nvPr/>
        </p:nvCxnSpPr>
        <p:spPr>
          <a:xfrm>
            <a:off x="5565087" y="1303417"/>
            <a:ext cx="0" cy="387655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1515" y="1303417"/>
            <a:ext cx="428045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30A0"/>
                </a:solidFill>
                <a:effectLst/>
                <a:uLnTx/>
                <a:uFillTx/>
                <a:latin typeface="Segoe UI Light" panose="020B0502040204020203" pitchFamily="34" charset="0"/>
                <a:ea typeface="+mn-ea"/>
                <a:cs typeface="Segoe UI Light" panose="020B0502040204020203" pitchFamily="34" charset="0"/>
              </a:rPr>
              <a:t>Turnkey Global Distribution : Put your data where your users are</a:t>
            </a:r>
          </a:p>
        </p:txBody>
      </p:sp>
      <p:sp>
        <p:nvSpPr>
          <p:cNvPr id="6" name="TextBox 5"/>
          <p:cNvSpPr txBox="1"/>
          <p:nvPr/>
        </p:nvSpPr>
        <p:spPr>
          <a:xfrm>
            <a:off x="5711515" y="2132988"/>
            <a:ext cx="5072424"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Worldwide presence as a Foundational Azure service</a:t>
            </a:r>
            <a:b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b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Automatic &amp; synchronous multi-region replication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solidFill>
                <a:prstClr val="black">
                  <a:lumMod val="75000"/>
                  <a:lumOff val="25000"/>
                </a:prstClr>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Provides Active-Active Mult</a:t>
            </a:r>
            <a:r>
              <a:rPr lang="en-US" sz="1600" err="1">
                <a:solidFill>
                  <a:prstClr val="black">
                    <a:lumMod val="75000"/>
                    <a:lumOff val="25000"/>
                  </a:prstClr>
                </a:solidFill>
                <a:latin typeface="Segoe UI Light" panose="020B0502040204020203" pitchFamily="34" charset="0"/>
                <a:cs typeface="Segoe UI Light" panose="020B0502040204020203" pitchFamily="34" charset="0"/>
              </a:rPr>
              <a:t>i</a:t>
            </a:r>
            <a:r>
              <a:rPr lang="en-US" sz="1600">
                <a:solidFill>
                  <a:prstClr val="black">
                    <a:lumMod val="75000"/>
                    <a:lumOff val="25000"/>
                  </a:prstClr>
                </a:solidFill>
                <a:latin typeface="Segoe UI Light" panose="020B0502040204020203" pitchFamily="34" charset="0"/>
                <a:cs typeface="Segoe UI Light" panose="020B0502040204020203" pitchFamily="34" charset="0"/>
              </a:rPr>
              <a:t>-Master support</a:t>
            </a: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Manual and automatic failovers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Designed for High Availability, Low Latency, High Scalability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solidFill>
                <a:prstClr val="black">
                  <a:lumMod val="75000"/>
                  <a:lumOff val="25000"/>
                </a:prstClr>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Flexible and Comprehensive Conflict Resolution</a:t>
            </a:r>
          </a:p>
        </p:txBody>
      </p:sp>
      <p:pic>
        <p:nvPicPr>
          <p:cNvPr id="7" name="Picture 6" descr="Inserting image...">
            <a:extLst>
              <a:ext uri="{FF2B5EF4-FFF2-40B4-BE49-F238E27FC236}">
                <a16:creationId xmlns:a16="http://schemas.microsoft.com/office/drawing/2014/main" id="{77A66FF1-8D57-4178-AC1F-2F4F76124C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86" t="1663" r="10773" b="3163"/>
          <a:stretch/>
        </p:blipFill>
        <p:spPr bwMode="auto">
          <a:xfrm>
            <a:off x="1269633" y="1949748"/>
            <a:ext cx="3923401" cy="2557096"/>
          </a:xfrm>
          <a:prstGeom prst="rect">
            <a:avLst/>
          </a:prstGeom>
          <a:solidFill>
            <a:schemeClr val="bg1"/>
          </a:solidFill>
          <a:extLst/>
        </p:spPr>
      </p:pic>
    </p:spTree>
    <p:extLst>
      <p:ext uri="{BB962C8B-B14F-4D97-AF65-F5344CB8AC3E}">
        <p14:creationId xmlns:p14="http://schemas.microsoft.com/office/powerpoint/2010/main" val="28829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a:cxnSpLocks/>
          </p:cNvCxnSpPr>
          <p:nvPr/>
        </p:nvCxnSpPr>
        <p:spPr>
          <a:xfrm>
            <a:off x="5565087" y="1303417"/>
            <a:ext cx="0" cy="387655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1515" y="1303417"/>
            <a:ext cx="428045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30A0"/>
                </a:solidFill>
                <a:effectLst/>
                <a:uLnTx/>
                <a:uFillTx/>
                <a:latin typeface="Segoe UI Light" panose="020B0502040204020203" pitchFamily="34" charset="0"/>
                <a:ea typeface="+mn-ea"/>
                <a:cs typeface="Segoe UI Light" panose="020B0502040204020203" pitchFamily="34" charset="0"/>
              </a:rPr>
              <a:t>Turnkey Global Distribution : Put your data where your users are</a:t>
            </a:r>
          </a:p>
        </p:txBody>
      </p:sp>
      <p:sp>
        <p:nvSpPr>
          <p:cNvPr id="6" name="TextBox 5"/>
          <p:cNvSpPr txBox="1"/>
          <p:nvPr/>
        </p:nvSpPr>
        <p:spPr>
          <a:xfrm>
            <a:off x="5711515" y="2132988"/>
            <a:ext cx="5072424"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Worldwide presence as a Foundational Azure service</a:t>
            </a:r>
            <a:b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b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Automatic &amp; synchronous multi-region replication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solidFill>
                <a:prstClr val="black">
                  <a:lumMod val="75000"/>
                  <a:lumOff val="25000"/>
                </a:prstClr>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Provides Active-Active Mult</a:t>
            </a:r>
            <a:r>
              <a:rPr lang="en-US" sz="1600" err="1">
                <a:solidFill>
                  <a:prstClr val="black">
                    <a:lumMod val="75000"/>
                    <a:lumOff val="25000"/>
                  </a:prstClr>
                </a:solidFill>
                <a:latin typeface="Segoe UI Light" panose="020B0502040204020203" pitchFamily="34" charset="0"/>
                <a:cs typeface="Segoe UI Light" panose="020B0502040204020203" pitchFamily="34" charset="0"/>
              </a:rPr>
              <a:t>i</a:t>
            </a:r>
            <a:r>
              <a:rPr lang="en-US" sz="1600">
                <a:solidFill>
                  <a:prstClr val="black">
                    <a:lumMod val="75000"/>
                    <a:lumOff val="25000"/>
                  </a:prstClr>
                </a:solidFill>
                <a:latin typeface="Segoe UI Light" panose="020B0502040204020203" pitchFamily="34" charset="0"/>
                <a:cs typeface="Segoe UI Light" panose="020B0502040204020203" pitchFamily="34" charset="0"/>
              </a:rPr>
              <a:t>-Master support</a:t>
            </a: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Manual and automatic failovers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Designed for High Availability, Low Latency, High Scalability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solidFill>
                <a:prstClr val="black">
                  <a:lumMod val="75000"/>
                  <a:lumOff val="25000"/>
                </a:prstClr>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Flexible and Comprehensive Conflict Resolution</a:t>
            </a:r>
          </a:p>
        </p:txBody>
      </p:sp>
      <p:grpSp>
        <p:nvGrpSpPr>
          <p:cNvPr id="345" name="Group 344">
            <a:extLst>
              <a:ext uri="{FF2B5EF4-FFF2-40B4-BE49-F238E27FC236}">
                <a16:creationId xmlns:a16="http://schemas.microsoft.com/office/drawing/2014/main" id="{63A25F04-8EDC-449D-A222-86DC30643B4B}"/>
              </a:ext>
            </a:extLst>
          </p:cNvPr>
          <p:cNvGrpSpPr/>
          <p:nvPr/>
        </p:nvGrpSpPr>
        <p:grpSpPr>
          <a:xfrm>
            <a:off x="1408061" y="1490180"/>
            <a:ext cx="3627685" cy="3689796"/>
            <a:chOff x="2730481" y="205273"/>
            <a:chExt cx="6674498" cy="7019338"/>
          </a:xfrm>
        </p:grpSpPr>
        <p:sp>
          <p:nvSpPr>
            <p:cNvPr id="346" name="Oval 345">
              <a:extLst>
                <a:ext uri="{FF2B5EF4-FFF2-40B4-BE49-F238E27FC236}">
                  <a16:creationId xmlns:a16="http://schemas.microsoft.com/office/drawing/2014/main" id="{C275FB1B-A748-4436-903F-681373C74F7F}"/>
                </a:ext>
              </a:extLst>
            </p:cNvPr>
            <p:cNvSpPr/>
            <p:nvPr/>
          </p:nvSpPr>
          <p:spPr>
            <a:xfrm>
              <a:off x="2730481" y="205273"/>
              <a:ext cx="6674498" cy="65189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47" name="Oval 346">
              <a:extLst>
                <a:ext uri="{FF2B5EF4-FFF2-40B4-BE49-F238E27FC236}">
                  <a16:creationId xmlns:a16="http://schemas.microsoft.com/office/drawing/2014/main" id="{E04BA9F4-B98B-4202-AED7-3680D2439CFC}"/>
                </a:ext>
              </a:extLst>
            </p:cNvPr>
            <p:cNvSpPr/>
            <p:nvPr/>
          </p:nvSpPr>
          <p:spPr bwMode="auto">
            <a:xfrm>
              <a:off x="3924300" y="1249680"/>
              <a:ext cx="4343400" cy="4343400"/>
            </a:xfrm>
            <a:prstGeom prst="ellipse">
              <a:avLst/>
            </a:prstGeom>
            <a:noFill/>
            <a:ln w="19050" cap="rnd">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8" name="Isosceles Triangle 347">
              <a:extLst>
                <a:ext uri="{FF2B5EF4-FFF2-40B4-BE49-F238E27FC236}">
                  <a16:creationId xmlns:a16="http://schemas.microsoft.com/office/drawing/2014/main" id="{CBD12C3F-C3F2-4BE8-B644-027FCFC07707}"/>
                </a:ext>
              </a:extLst>
            </p:cNvPr>
            <p:cNvSpPr/>
            <p:nvPr/>
          </p:nvSpPr>
          <p:spPr bwMode="auto">
            <a:xfrm>
              <a:off x="4016351" y="2833149"/>
              <a:ext cx="146374" cy="271840"/>
            </a:xfrm>
            <a:prstGeom prst="triangl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9" name="Arrow: Right 348">
              <a:extLst>
                <a:ext uri="{FF2B5EF4-FFF2-40B4-BE49-F238E27FC236}">
                  <a16:creationId xmlns:a16="http://schemas.microsoft.com/office/drawing/2014/main" id="{CB841EE1-800B-4484-9EAB-7E170F63C38E}"/>
                </a:ext>
              </a:extLst>
            </p:cNvPr>
            <p:cNvSpPr/>
            <p:nvPr/>
          </p:nvSpPr>
          <p:spPr bwMode="auto">
            <a:xfrm>
              <a:off x="4095527" y="3784589"/>
              <a:ext cx="94258" cy="280902"/>
            </a:xfrm>
            <a:prstGeom prst="rightArrow">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0" name="Freeform 5">
              <a:extLst>
                <a:ext uri="{FF2B5EF4-FFF2-40B4-BE49-F238E27FC236}">
                  <a16:creationId xmlns:a16="http://schemas.microsoft.com/office/drawing/2014/main" id="{6F556F53-1772-4439-BB8C-9BAC91A27F1D}"/>
                </a:ext>
              </a:extLst>
            </p:cNvPr>
            <p:cNvSpPr>
              <a:spLocks/>
            </p:cNvSpPr>
            <p:nvPr/>
          </p:nvSpPr>
          <p:spPr bwMode="auto">
            <a:xfrm>
              <a:off x="3493777" y="815614"/>
              <a:ext cx="5207000" cy="5207000"/>
            </a:xfrm>
            <a:custGeom>
              <a:avLst/>
              <a:gdLst>
                <a:gd name="T0" fmla="*/ 150 w 1259"/>
                <a:gd name="T1" fmla="*/ 428 h 1261"/>
                <a:gd name="T2" fmla="*/ 105 w 1259"/>
                <a:gd name="T3" fmla="*/ 262 h 1261"/>
                <a:gd name="T4" fmla="*/ 261 w 1259"/>
                <a:gd name="T5" fmla="*/ 263 h 1261"/>
                <a:gd name="T6" fmla="*/ 281 w 1259"/>
                <a:gd name="T7" fmla="*/ 94 h 1261"/>
                <a:gd name="T8" fmla="*/ 434 w 1259"/>
                <a:gd name="T9" fmla="*/ 148 h 1261"/>
                <a:gd name="T10" fmla="*/ 519 w 1259"/>
                <a:gd name="T11" fmla="*/ 0 h 1261"/>
                <a:gd name="T12" fmla="*/ 630 w 1259"/>
                <a:gd name="T13" fmla="*/ 111 h 1261"/>
                <a:gd name="T14" fmla="*/ 762 w 1259"/>
                <a:gd name="T15" fmla="*/ 2 h 1261"/>
                <a:gd name="T16" fmla="*/ 825 w 1259"/>
                <a:gd name="T17" fmla="*/ 149 h 1261"/>
                <a:gd name="T18" fmla="*/ 987 w 1259"/>
                <a:gd name="T19" fmla="*/ 99 h 1261"/>
                <a:gd name="T20" fmla="*/ 999 w 1259"/>
                <a:gd name="T21" fmla="*/ 262 h 1261"/>
                <a:gd name="T22" fmla="*/ 1167 w 1259"/>
                <a:gd name="T23" fmla="*/ 282 h 1261"/>
                <a:gd name="T24" fmla="*/ 1109 w 1259"/>
                <a:gd name="T25" fmla="*/ 428 h 1261"/>
                <a:gd name="T26" fmla="*/ 1259 w 1259"/>
                <a:gd name="T27" fmla="*/ 507 h 1261"/>
                <a:gd name="T28" fmla="*/ 1150 w 1259"/>
                <a:gd name="T29" fmla="*/ 630 h 1261"/>
                <a:gd name="T30" fmla="*/ 1256 w 1259"/>
                <a:gd name="T31" fmla="*/ 764 h 1261"/>
                <a:gd name="T32" fmla="*/ 1109 w 1259"/>
                <a:gd name="T33" fmla="*/ 834 h 1261"/>
                <a:gd name="T34" fmla="*/ 1155 w 1259"/>
                <a:gd name="T35" fmla="*/ 996 h 1261"/>
                <a:gd name="T36" fmla="*/ 997 w 1259"/>
                <a:gd name="T37" fmla="*/ 999 h 1261"/>
                <a:gd name="T38" fmla="*/ 979 w 1259"/>
                <a:gd name="T39" fmla="*/ 1168 h 1261"/>
                <a:gd name="T40" fmla="*/ 824 w 1259"/>
                <a:gd name="T41" fmla="*/ 1112 h 1261"/>
                <a:gd name="T42" fmla="*/ 742 w 1259"/>
                <a:gd name="T43" fmla="*/ 1261 h 1261"/>
                <a:gd name="T44" fmla="*/ 629 w 1259"/>
                <a:gd name="T45" fmla="*/ 1150 h 1261"/>
                <a:gd name="T46" fmla="*/ 495 w 1259"/>
                <a:gd name="T47" fmla="*/ 1257 h 1261"/>
                <a:gd name="T48" fmla="*/ 433 w 1259"/>
                <a:gd name="T49" fmla="*/ 1110 h 1261"/>
                <a:gd name="T50" fmla="*/ 272 w 1259"/>
                <a:gd name="T51" fmla="*/ 1162 h 1261"/>
                <a:gd name="T52" fmla="*/ 261 w 1259"/>
                <a:gd name="T53" fmla="*/ 996 h 1261"/>
                <a:gd name="T54" fmla="*/ 92 w 1259"/>
                <a:gd name="T55" fmla="*/ 978 h 1261"/>
                <a:gd name="T56" fmla="*/ 151 w 1259"/>
                <a:gd name="T57" fmla="*/ 833 h 1261"/>
                <a:gd name="T58" fmla="*/ 0 w 1259"/>
                <a:gd name="T59" fmla="*/ 753 h 1261"/>
                <a:gd name="T60" fmla="*/ 110 w 1259"/>
                <a:gd name="T61" fmla="*/ 629 h 1261"/>
                <a:gd name="T62" fmla="*/ 4 w 1259"/>
                <a:gd name="T63" fmla="*/ 497 h 1261"/>
                <a:gd name="T64" fmla="*/ 150 w 1259"/>
                <a:gd name="T65" fmla="*/ 428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9" h="1261">
                  <a:moveTo>
                    <a:pt x="150" y="428"/>
                  </a:moveTo>
                  <a:lnTo>
                    <a:pt x="105" y="262"/>
                  </a:lnTo>
                  <a:lnTo>
                    <a:pt x="261" y="263"/>
                  </a:lnTo>
                  <a:lnTo>
                    <a:pt x="281" y="94"/>
                  </a:lnTo>
                  <a:lnTo>
                    <a:pt x="434" y="148"/>
                  </a:lnTo>
                  <a:lnTo>
                    <a:pt x="519" y="0"/>
                  </a:lnTo>
                  <a:lnTo>
                    <a:pt x="630" y="111"/>
                  </a:lnTo>
                  <a:lnTo>
                    <a:pt x="762" y="2"/>
                  </a:lnTo>
                  <a:lnTo>
                    <a:pt x="825" y="149"/>
                  </a:lnTo>
                  <a:lnTo>
                    <a:pt x="987" y="99"/>
                  </a:lnTo>
                  <a:lnTo>
                    <a:pt x="999" y="262"/>
                  </a:lnTo>
                  <a:lnTo>
                    <a:pt x="1167" y="282"/>
                  </a:lnTo>
                  <a:lnTo>
                    <a:pt x="1109" y="428"/>
                  </a:lnTo>
                  <a:lnTo>
                    <a:pt x="1259" y="507"/>
                  </a:lnTo>
                  <a:lnTo>
                    <a:pt x="1150" y="630"/>
                  </a:lnTo>
                  <a:lnTo>
                    <a:pt x="1256" y="764"/>
                  </a:lnTo>
                  <a:lnTo>
                    <a:pt x="1109" y="834"/>
                  </a:lnTo>
                  <a:lnTo>
                    <a:pt x="1155" y="996"/>
                  </a:lnTo>
                  <a:lnTo>
                    <a:pt x="997" y="999"/>
                  </a:lnTo>
                  <a:lnTo>
                    <a:pt x="979" y="1168"/>
                  </a:lnTo>
                  <a:lnTo>
                    <a:pt x="824" y="1112"/>
                  </a:lnTo>
                  <a:lnTo>
                    <a:pt x="742" y="1261"/>
                  </a:lnTo>
                  <a:lnTo>
                    <a:pt x="629" y="1150"/>
                  </a:lnTo>
                  <a:lnTo>
                    <a:pt x="495" y="1257"/>
                  </a:lnTo>
                  <a:lnTo>
                    <a:pt x="433" y="1110"/>
                  </a:lnTo>
                  <a:lnTo>
                    <a:pt x="272" y="1162"/>
                  </a:lnTo>
                  <a:lnTo>
                    <a:pt x="261" y="996"/>
                  </a:lnTo>
                  <a:lnTo>
                    <a:pt x="92" y="978"/>
                  </a:lnTo>
                  <a:lnTo>
                    <a:pt x="151" y="833"/>
                  </a:lnTo>
                  <a:lnTo>
                    <a:pt x="0" y="753"/>
                  </a:lnTo>
                  <a:lnTo>
                    <a:pt x="110" y="629"/>
                  </a:lnTo>
                  <a:lnTo>
                    <a:pt x="4" y="497"/>
                  </a:lnTo>
                  <a:lnTo>
                    <a:pt x="150" y="428"/>
                  </a:lnTo>
                  <a:close/>
                </a:path>
              </a:pathLst>
            </a:custGeom>
            <a:noFill/>
            <a:ln w="19050" cap="rnd">
              <a:solidFill>
                <a:srgbClr val="0078D4"/>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1" name="TextBox 350">
              <a:extLst>
                <a:ext uri="{FF2B5EF4-FFF2-40B4-BE49-F238E27FC236}">
                  <a16:creationId xmlns:a16="http://schemas.microsoft.com/office/drawing/2014/main" id="{38B436D9-6D21-45CF-BEBF-F3DBB925BA26}"/>
                </a:ext>
              </a:extLst>
            </p:cNvPr>
            <p:cNvSpPr txBox="1"/>
            <p:nvPr/>
          </p:nvSpPr>
          <p:spPr>
            <a:xfrm>
              <a:off x="5126727" y="1796430"/>
              <a:ext cx="1947621" cy="351302"/>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49" normalizeH="0" baseline="0" noProof="0">
                  <a:ln>
                    <a:noFill/>
                  </a:ln>
                  <a:gradFill>
                    <a:gsLst>
                      <a:gs pos="0">
                        <a:srgbClr val="1A1A1A"/>
                      </a:gs>
                      <a:gs pos="100000">
                        <a:srgbClr val="1A1A1A"/>
                      </a:gs>
                    </a:gsLst>
                    <a:lin ang="5400000" scaled="1"/>
                  </a:gradFill>
                  <a:effectLst/>
                  <a:uLnTx/>
                  <a:uFillTx/>
                  <a:latin typeface="Segoe UI Semibold"/>
                  <a:ea typeface="+mn-ea"/>
                  <a:cs typeface="Segoe UI Semilight" panose="020B0402040204020203" pitchFamily="34" charset="0"/>
                </a:rPr>
                <a:t>Intelligent Cloud</a:t>
              </a:r>
            </a:p>
          </p:txBody>
        </p:sp>
        <p:sp>
          <p:nvSpPr>
            <p:cNvPr id="352" name="Oval 351">
              <a:extLst>
                <a:ext uri="{FF2B5EF4-FFF2-40B4-BE49-F238E27FC236}">
                  <a16:creationId xmlns:a16="http://schemas.microsoft.com/office/drawing/2014/main" id="{EB41DBF0-37D0-40FD-8FE3-34323682A974}"/>
                </a:ext>
              </a:extLst>
            </p:cNvPr>
            <p:cNvSpPr/>
            <p:nvPr/>
          </p:nvSpPr>
          <p:spPr bwMode="auto">
            <a:xfrm>
              <a:off x="3468377" y="790214"/>
              <a:ext cx="5257800" cy="5257800"/>
            </a:xfrm>
            <a:prstGeom prst="ellipse">
              <a:avLst/>
            </a:prstGeom>
            <a:noFill/>
            <a:ln w="19050" cap="rnd">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3" name="Trapezoid 352">
              <a:extLst>
                <a:ext uri="{FF2B5EF4-FFF2-40B4-BE49-F238E27FC236}">
                  <a16:creationId xmlns:a16="http://schemas.microsoft.com/office/drawing/2014/main" id="{0FC9E4CC-1BC4-4915-B7FF-5905B1322894}"/>
                </a:ext>
              </a:extLst>
            </p:cNvPr>
            <p:cNvSpPr/>
            <p:nvPr/>
          </p:nvSpPr>
          <p:spPr bwMode="auto">
            <a:xfrm>
              <a:off x="4298876" y="5697899"/>
              <a:ext cx="3472402" cy="499310"/>
            </a:xfrm>
            <a:prstGeom prst="trapezoid">
              <a:avLst>
                <a:gd name="adj" fmla="val 53856"/>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4" name="TextBox 353">
              <a:extLst>
                <a:ext uri="{FF2B5EF4-FFF2-40B4-BE49-F238E27FC236}">
                  <a16:creationId xmlns:a16="http://schemas.microsoft.com/office/drawing/2014/main" id="{6A9DA9DE-55D3-4FC9-9DD8-7C96004F2EBF}"/>
                </a:ext>
              </a:extLst>
            </p:cNvPr>
            <p:cNvSpPr txBox="1"/>
            <p:nvPr/>
          </p:nvSpPr>
          <p:spPr>
            <a:xfrm>
              <a:off x="5394074" y="5800191"/>
              <a:ext cx="1316425" cy="274258"/>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lang="en-US" sz="1200"/>
                <a:t>Intelligent Edge</a:t>
              </a:r>
            </a:p>
          </p:txBody>
        </p:sp>
        <p:grpSp>
          <p:nvGrpSpPr>
            <p:cNvPr id="355" name="Group 354">
              <a:extLst>
                <a:ext uri="{FF2B5EF4-FFF2-40B4-BE49-F238E27FC236}">
                  <a16:creationId xmlns:a16="http://schemas.microsoft.com/office/drawing/2014/main" id="{03F6FF6F-7047-4C36-AB22-5CF9F2827452}"/>
                </a:ext>
              </a:extLst>
            </p:cNvPr>
            <p:cNvGrpSpPr/>
            <p:nvPr/>
          </p:nvGrpSpPr>
          <p:grpSpPr>
            <a:xfrm>
              <a:off x="3657346" y="4627775"/>
              <a:ext cx="502920" cy="502920"/>
              <a:chOff x="3656069" y="4637661"/>
              <a:chExt cx="502920" cy="502920"/>
            </a:xfrm>
            <a:solidFill>
              <a:schemeClr val="bg1"/>
            </a:solidFill>
          </p:grpSpPr>
          <p:sp useBgFill="1">
            <p:nvSpPr>
              <p:cNvPr id="681" name="Oval 680">
                <a:extLst>
                  <a:ext uri="{FF2B5EF4-FFF2-40B4-BE49-F238E27FC236}">
                    <a16:creationId xmlns:a16="http://schemas.microsoft.com/office/drawing/2014/main" id="{F5E73AF8-3052-4D8C-93EB-B65AF954F9E1}"/>
                  </a:ext>
                </a:extLst>
              </p:cNvPr>
              <p:cNvSpPr/>
              <p:nvPr/>
            </p:nvSpPr>
            <p:spPr bwMode="auto">
              <a:xfrm>
                <a:off x="3656069" y="4637661"/>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2" name="ShoppingCart_E7BF">
                <a:extLst>
                  <a:ext uri="{FF2B5EF4-FFF2-40B4-BE49-F238E27FC236}">
                    <a16:creationId xmlns:a16="http://schemas.microsoft.com/office/drawing/2014/main" id="{8D162610-C5A4-4D1D-91BA-BDC0BF55A38A}"/>
                  </a:ext>
                </a:extLst>
              </p:cNvPr>
              <p:cNvSpPr>
                <a:spLocks noChangeAspect="1" noEditPoints="1"/>
              </p:cNvSpPr>
              <p:nvPr/>
            </p:nvSpPr>
            <p:spPr bwMode="auto">
              <a:xfrm>
                <a:off x="3793229" y="4791926"/>
                <a:ext cx="228600" cy="19439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grpFill/>
              <a:ln w="12700" cap="flat">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356" name="Group 355">
              <a:extLst>
                <a:ext uri="{FF2B5EF4-FFF2-40B4-BE49-F238E27FC236}">
                  <a16:creationId xmlns:a16="http://schemas.microsoft.com/office/drawing/2014/main" id="{8C30BA7C-312E-450E-8B8A-B146D9344B4F}"/>
                </a:ext>
              </a:extLst>
            </p:cNvPr>
            <p:cNvGrpSpPr/>
            <p:nvPr/>
          </p:nvGrpSpPr>
          <p:grpSpPr>
            <a:xfrm>
              <a:off x="6357808" y="586148"/>
              <a:ext cx="502920" cy="502920"/>
              <a:chOff x="6356531" y="596034"/>
              <a:chExt cx="502920" cy="502920"/>
            </a:xfrm>
            <a:solidFill>
              <a:schemeClr val="bg1"/>
            </a:solidFill>
          </p:grpSpPr>
          <p:sp useBgFill="1">
            <p:nvSpPr>
              <p:cNvPr id="679" name="Oval 678">
                <a:extLst>
                  <a:ext uri="{FF2B5EF4-FFF2-40B4-BE49-F238E27FC236}">
                    <a16:creationId xmlns:a16="http://schemas.microsoft.com/office/drawing/2014/main" id="{826A3A7F-6409-4D20-80FD-D62C72DB49E3}"/>
                  </a:ext>
                </a:extLst>
              </p:cNvPr>
              <p:cNvSpPr/>
              <p:nvPr/>
            </p:nvSpPr>
            <p:spPr bwMode="auto">
              <a:xfrm>
                <a:off x="6356531" y="596034"/>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0" name="Freeform 33">
                <a:extLst>
                  <a:ext uri="{FF2B5EF4-FFF2-40B4-BE49-F238E27FC236}">
                    <a16:creationId xmlns:a16="http://schemas.microsoft.com/office/drawing/2014/main" id="{605B9583-5ED4-4B55-9EF1-3B2F38A9F2F3}"/>
                  </a:ext>
                </a:extLst>
              </p:cNvPr>
              <p:cNvSpPr>
                <a:spLocks noChangeAspect="1"/>
              </p:cNvSpPr>
              <p:nvPr/>
            </p:nvSpPr>
            <p:spPr bwMode="auto">
              <a:xfrm>
                <a:off x="6493691" y="750694"/>
                <a:ext cx="228600" cy="19360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grpFill/>
              <a:ln w="12700" cap="flat">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357" name="Group 356">
              <a:extLst>
                <a:ext uri="{FF2B5EF4-FFF2-40B4-BE49-F238E27FC236}">
                  <a16:creationId xmlns:a16="http://schemas.microsoft.com/office/drawing/2014/main" id="{D2F99339-B19F-410A-A3C2-9C95EA494F72}"/>
                </a:ext>
              </a:extLst>
            </p:cNvPr>
            <p:cNvGrpSpPr/>
            <p:nvPr/>
          </p:nvGrpSpPr>
          <p:grpSpPr>
            <a:xfrm>
              <a:off x="7305935" y="5363813"/>
              <a:ext cx="502920" cy="502920"/>
              <a:chOff x="7304658" y="5373699"/>
              <a:chExt cx="502920" cy="502920"/>
            </a:xfrm>
            <a:solidFill>
              <a:schemeClr val="bg1"/>
            </a:solidFill>
          </p:grpSpPr>
          <p:sp useBgFill="1">
            <p:nvSpPr>
              <p:cNvPr id="677" name="Oval 676">
                <a:extLst>
                  <a:ext uri="{FF2B5EF4-FFF2-40B4-BE49-F238E27FC236}">
                    <a16:creationId xmlns:a16="http://schemas.microsoft.com/office/drawing/2014/main" id="{3BB0BF83-8F8F-4148-BCE4-E67C099245C8}"/>
                  </a:ext>
                </a:extLst>
              </p:cNvPr>
              <p:cNvSpPr/>
              <p:nvPr/>
            </p:nvSpPr>
            <p:spPr bwMode="auto">
              <a:xfrm>
                <a:off x="7304658" y="5373699"/>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8" name="document_6">
                <a:extLst>
                  <a:ext uri="{FF2B5EF4-FFF2-40B4-BE49-F238E27FC236}">
                    <a16:creationId xmlns:a16="http://schemas.microsoft.com/office/drawing/2014/main" id="{0A92E5C9-B6F9-4BC2-9692-6B85BCB649EB}"/>
                  </a:ext>
                </a:extLst>
              </p:cNvPr>
              <p:cNvSpPr>
                <a:spLocks noChangeAspect="1" noEditPoints="1"/>
              </p:cNvSpPr>
              <p:nvPr/>
            </p:nvSpPr>
            <p:spPr bwMode="auto">
              <a:xfrm>
                <a:off x="7469876" y="5517356"/>
                <a:ext cx="172484" cy="215606"/>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grpFill/>
              <a:ln w="12700" cap="rnd">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58" name="Rectangle 357">
              <a:extLst>
                <a:ext uri="{FF2B5EF4-FFF2-40B4-BE49-F238E27FC236}">
                  <a16:creationId xmlns:a16="http://schemas.microsoft.com/office/drawing/2014/main" id="{4933D9B9-ED60-4727-A48D-297AC9B3D766}"/>
                </a:ext>
              </a:extLst>
            </p:cNvPr>
            <p:cNvSpPr/>
            <p:nvPr/>
          </p:nvSpPr>
          <p:spPr bwMode="auto">
            <a:xfrm>
              <a:off x="5335000" y="1449503"/>
              <a:ext cx="253717" cy="105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9" name="Oval 358">
              <a:extLst>
                <a:ext uri="{FF2B5EF4-FFF2-40B4-BE49-F238E27FC236}">
                  <a16:creationId xmlns:a16="http://schemas.microsoft.com/office/drawing/2014/main" id="{AA7C40FA-FF0E-4240-BD80-CB97043BC48F}"/>
                </a:ext>
              </a:extLst>
            </p:cNvPr>
            <p:cNvSpPr/>
            <p:nvPr/>
          </p:nvSpPr>
          <p:spPr bwMode="auto">
            <a:xfrm>
              <a:off x="6668829" y="1431405"/>
              <a:ext cx="217472" cy="9048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0" name="Group 359">
              <a:extLst>
                <a:ext uri="{FF2B5EF4-FFF2-40B4-BE49-F238E27FC236}">
                  <a16:creationId xmlns:a16="http://schemas.microsoft.com/office/drawing/2014/main" id="{1A5BC412-1A50-46F3-A06F-84C8C6D9614B}"/>
                </a:ext>
              </a:extLst>
            </p:cNvPr>
            <p:cNvGrpSpPr/>
            <p:nvPr/>
          </p:nvGrpSpPr>
          <p:grpSpPr>
            <a:xfrm>
              <a:off x="3847716" y="3999577"/>
              <a:ext cx="502920" cy="502920"/>
              <a:chOff x="3846439" y="4009463"/>
              <a:chExt cx="502920" cy="502920"/>
            </a:xfrm>
            <a:solidFill>
              <a:schemeClr val="bg1"/>
            </a:solidFill>
          </p:grpSpPr>
          <p:sp useBgFill="1">
            <p:nvSpPr>
              <p:cNvPr id="675" name="Oval 674">
                <a:extLst>
                  <a:ext uri="{FF2B5EF4-FFF2-40B4-BE49-F238E27FC236}">
                    <a16:creationId xmlns:a16="http://schemas.microsoft.com/office/drawing/2014/main" id="{E4DA5A38-B36B-46AB-8D05-237F40438EE5}"/>
                  </a:ext>
                </a:extLst>
              </p:cNvPr>
              <p:cNvSpPr/>
              <p:nvPr/>
            </p:nvSpPr>
            <p:spPr bwMode="auto">
              <a:xfrm>
                <a:off x="3846439" y="4009463"/>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6" name="Freeform 41">
                <a:extLst>
                  <a:ext uri="{FF2B5EF4-FFF2-40B4-BE49-F238E27FC236}">
                    <a16:creationId xmlns:a16="http://schemas.microsoft.com/office/drawing/2014/main" id="{1F9C85DE-45EB-4434-B59D-0200A4ECFCCF}"/>
                  </a:ext>
                </a:extLst>
              </p:cNvPr>
              <p:cNvSpPr>
                <a:spLocks noChangeAspect="1" noEditPoints="1"/>
              </p:cNvSpPr>
              <p:nvPr/>
            </p:nvSpPr>
            <p:spPr bwMode="auto">
              <a:xfrm>
                <a:off x="3971460" y="4167612"/>
                <a:ext cx="252878" cy="158048"/>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grpFill/>
              <a:ln w="12700" cap="sq">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361" name="Group 360">
              <a:extLst>
                <a:ext uri="{FF2B5EF4-FFF2-40B4-BE49-F238E27FC236}">
                  <a16:creationId xmlns:a16="http://schemas.microsoft.com/office/drawing/2014/main" id="{EB78A793-C0F3-4FD2-AF60-58059D720FAE}"/>
                </a:ext>
              </a:extLst>
            </p:cNvPr>
            <p:cNvGrpSpPr/>
            <p:nvPr/>
          </p:nvGrpSpPr>
          <p:grpSpPr>
            <a:xfrm>
              <a:off x="8014660" y="3170511"/>
              <a:ext cx="502920" cy="502920"/>
              <a:chOff x="8013383" y="3180397"/>
              <a:chExt cx="502920" cy="502920"/>
            </a:xfrm>
            <a:solidFill>
              <a:schemeClr val="bg1"/>
            </a:solidFill>
          </p:grpSpPr>
          <p:sp useBgFill="1">
            <p:nvSpPr>
              <p:cNvPr id="673" name="Oval 672">
                <a:extLst>
                  <a:ext uri="{FF2B5EF4-FFF2-40B4-BE49-F238E27FC236}">
                    <a16:creationId xmlns:a16="http://schemas.microsoft.com/office/drawing/2014/main" id="{0520C90F-B671-48F2-AABD-CD48D0EBE4A1}"/>
                  </a:ext>
                </a:extLst>
              </p:cNvPr>
              <p:cNvSpPr/>
              <p:nvPr/>
            </p:nvSpPr>
            <p:spPr bwMode="auto">
              <a:xfrm>
                <a:off x="8013383" y="3180397"/>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4" name="Airplane_E709">
                <a:extLst>
                  <a:ext uri="{FF2B5EF4-FFF2-40B4-BE49-F238E27FC236}">
                    <a16:creationId xmlns:a16="http://schemas.microsoft.com/office/drawing/2014/main" id="{11F5BC8B-46F5-4F22-AAAF-8A1E50667CA7}"/>
                  </a:ext>
                </a:extLst>
              </p:cNvPr>
              <p:cNvSpPr>
                <a:spLocks noChangeAspect="1"/>
              </p:cNvSpPr>
              <p:nvPr/>
            </p:nvSpPr>
            <p:spPr bwMode="auto">
              <a:xfrm>
                <a:off x="8151627" y="3312320"/>
                <a:ext cx="235956" cy="239076"/>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grpFill/>
              <a:ln w="12700" cap="flat">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362" name="Group 361">
              <a:extLst>
                <a:ext uri="{FF2B5EF4-FFF2-40B4-BE49-F238E27FC236}">
                  <a16:creationId xmlns:a16="http://schemas.microsoft.com/office/drawing/2014/main" id="{78A5CDE5-931C-4B33-9A98-3BD9BC85DE43}"/>
                </a:ext>
              </a:extLst>
            </p:cNvPr>
            <p:cNvGrpSpPr/>
            <p:nvPr/>
          </p:nvGrpSpPr>
          <p:grpSpPr>
            <a:xfrm>
              <a:off x="6677741" y="5171468"/>
              <a:ext cx="502920" cy="502920"/>
              <a:chOff x="6676464" y="5181354"/>
              <a:chExt cx="502920" cy="502920"/>
            </a:xfrm>
            <a:solidFill>
              <a:schemeClr val="bg1"/>
            </a:solidFill>
          </p:grpSpPr>
          <p:sp useBgFill="1">
            <p:nvSpPr>
              <p:cNvPr id="669" name="Oval 668">
                <a:extLst>
                  <a:ext uri="{FF2B5EF4-FFF2-40B4-BE49-F238E27FC236}">
                    <a16:creationId xmlns:a16="http://schemas.microsoft.com/office/drawing/2014/main" id="{D67D7233-D348-4DDF-A8F9-2964FA419538}"/>
                  </a:ext>
                </a:extLst>
              </p:cNvPr>
              <p:cNvSpPr/>
              <p:nvPr/>
            </p:nvSpPr>
            <p:spPr bwMode="auto">
              <a:xfrm>
                <a:off x="6676464" y="5181354"/>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0" name="Group 8">
                <a:extLst>
                  <a:ext uri="{FF2B5EF4-FFF2-40B4-BE49-F238E27FC236}">
                    <a16:creationId xmlns:a16="http://schemas.microsoft.com/office/drawing/2014/main" id="{786E9B02-BB9A-4830-A54F-DBFCD6F3826A}"/>
                  </a:ext>
                </a:extLst>
              </p:cNvPr>
              <p:cNvGrpSpPr>
                <a:grpSpLocks noChangeAspect="1"/>
              </p:cNvGrpSpPr>
              <p:nvPr/>
            </p:nvGrpSpPr>
            <p:grpSpPr bwMode="auto">
              <a:xfrm>
                <a:off x="6803377" y="5331619"/>
                <a:ext cx="249094" cy="202390"/>
                <a:chOff x="5458" y="3157"/>
                <a:chExt cx="304" cy="247"/>
              </a:xfrm>
              <a:grpFill/>
            </p:grpSpPr>
            <p:sp>
              <p:nvSpPr>
                <p:cNvPr id="671" name="Freeform 9">
                  <a:extLst>
                    <a:ext uri="{FF2B5EF4-FFF2-40B4-BE49-F238E27FC236}">
                      <a16:creationId xmlns:a16="http://schemas.microsoft.com/office/drawing/2014/main" id="{57C21884-F957-4D2E-8C33-45C82E93BBE2}"/>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2700" cap="flat">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72" name="Freeform 10">
                  <a:extLst>
                    <a:ext uri="{FF2B5EF4-FFF2-40B4-BE49-F238E27FC236}">
                      <a16:creationId xmlns:a16="http://schemas.microsoft.com/office/drawing/2014/main" id="{6636EC52-C325-4C88-8DCE-8CFB7C35E61B}"/>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2700" cap="flat">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363" name="Group 362">
              <a:extLst>
                <a:ext uri="{FF2B5EF4-FFF2-40B4-BE49-F238E27FC236}">
                  <a16:creationId xmlns:a16="http://schemas.microsoft.com/office/drawing/2014/main" id="{42A64D9F-25F0-4DE2-8874-D6B52E917E44}"/>
                </a:ext>
              </a:extLst>
            </p:cNvPr>
            <p:cNvGrpSpPr/>
            <p:nvPr/>
          </p:nvGrpSpPr>
          <p:grpSpPr>
            <a:xfrm>
              <a:off x="7849632" y="3999577"/>
              <a:ext cx="502920" cy="502920"/>
              <a:chOff x="7848355" y="4009463"/>
              <a:chExt cx="502920" cy="502920"/>
            </a:xfrm>
            <a:solidFill>
              <a:schemeClr val="bg1"/>
            </a:solidFill>
          </p:grpSpPr>
          <p:sp useBgFill="1">
            <p:nvSpPr>
              <p:cNvPr id="667" name="Oval 666">
                <a:extLst>
                  <a:ext uri="{FF2B5EF4-FFF2-40B4-BE49-F238E27FC236}">
                    <a16:creationId xmlns:a16="http://schemas.microsoft.com/office/drawing/2014/main" id="{AFF9FD2D-270A-471B-9BD6-CDCA18DDB3E2}"/>
                  </a:ext>
                </a:extLst>
              </p:cNvPr>
              <p:cNvSpPr/>
              <p:nvPr/>
            </p:nvSpPr>
            <p:spPr bwMode="auto">
              <a:xfrm>
                <a:off x="7848355" y="4009463"/>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8" name="pen">
                <a:extLst>
                  <a:ext uri="{FF2B5EF4-FFF2-40B4-BE49-F238E27FC236}">
                    <a16:creationId xmlns:a16="http://schemas.microsoft.com/office/drawing/2014/main" id="{8628FC67-C295-4F09-BA7E-223A2D22D90F}"/>
                  </a:ext>
                </a:extLst>
              </p:cNvPr>
              <p:cNvSpPr>
                <a:spLocks noChangeAspect="1" noEditPoints="1"/>
              </p:cNvSpPr>
              <p:nvPr/>
            </p:nvSpPr>
            <p:spPr bwMode="auto">
              <a:xfrm>
                <a:off x="7986668" y="4147273"/>
                <a:ext cx="226294" cy="227301"/>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grpFill/>
              <a:ln w="12700" cap="flat">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64" name="Group 363">
              <a:extLst>
                <a:ext uri="{FF2B5EF4-FFF2-40B4-BE49-F238E27FC236}">
                  <a16:creationId xmlns:a16="http://schemas.microsoft.com/office/drawing/2014/main" id="{BD598538-9411-409E-A079-EC2CA6FBF358}"/>
                </a:ext>
              </a:extLst>
            </p:cNvPr>
            <p:cNvGrpSpPr/>
            <p:nvPr/>
          </p:nvGrpSpPr>
          <p:grpSpPr>
            <a:xfrm>
              <a:off x="3657362" y="1704586"/>
              <a:ext cx="502920" cy="502920"/>
              <a:chOff x="3656085" y="1714472"/>
              <a:chExt cx="502920" cy="502920"/>
            </a:xfrm>
            <a:solidFill>
              <a:schemeClr val="bg1"/>
            </a:solidFill>
          </p:grpSpPr>
          <p:sp useBgFill="1">
            <p:nvSpPr>
              <p:cNvPr id="661" name="Oval 660">
                <a:extLst>
                  <a:ext uri="{FF2B5EF4-FFF2-40B4-BE49-F238E27FC236}">
                    <a16:creationId xmlns:a16="http://schemas.microsoft.com/office/drawing/2014/main" id="{712AC90E-89D6-4859-A960-557C64D3F276}"/>
                  </a:ext>
                </a:extLst>
              </p:cNvPr>
              <p:cNvSpPr/>
              <p:nvPr/>
            </p:nvSpPr>
            <p:spPr bwMode="auto">
              <a:xfrm>
                <a:off x="3656085" y="1714472"/>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2" name="Group 661">
                <a:extLst>
                  <a:ext uri="{FF2B5EF4-FFF2-40B4-BE49-F238E27FC236}">
                    <a16:creationId xmlns:a16="http://schemas.microsoft.com/office/drawing/2014/main" id="{C5E1F82B-E4D7-4148-A413-DB5F2F2E5DBB}"/>
                  </a:ext>
                </a:extLst>
              </p:cNvPr>
              <p:cNvGrpSpPr/>
              <p:nvPr/>
            </p:nvGrpSpPr>
            <p:grpSpPr>
              <a:xfrm>
                <a:off x="3789165" y="1884600"/>
                <a:ext cx="236760" cy="162664"/>
                <a:chOff x="1083478" y="4352862"/>
                <a:chExt cx="545310" cy="374645"/>
              </a:xfrm>
              <a:grpFill/>
            </p:grpSpPr>
            <p:grpSp>
              <p:nvGrpSpPr>
                <p:cNvPr id="663" name="Group 662">
                  <a:extLst>
                    <a:ext uri="{FF2B5EF4-FFF2-40B4-BE49-F238E27FC236}">
                      <a16:creationId xmlns:a16="http://schemas.microsoft.com/office/drawing/2014/main" id="{0DD7B032-1B4B-456E-B28E-2CBF78AEF62E}"/>
                    </a:ext>
                  </a:extLst>
                </p:cNvPr>
                <p:cNvGrpSpPr/>
                <p:nvPr/>
              </p:nvGrpSpPr>
              <p:grpSpPr>
                <a:xfrm>
                  <a:off x="1083478" y="4352862"/>
                  <a:ext cx="545310" cy="374645"/>
                  <a:chOff x="1691236" y="428625"/>
                  <a:chExt cx="707044" cy="485770"/>
                </a:xfrm>
                <a:grpFill/>
              </p:grpSpPr>
              <p:sp>
                <p:nvSpPr>
                  <p:cNvPr id="665" name="Rectangle 664">
                    <a:extLst>
                      <a:ext uri="{FF2B5EF4-FFF2-40B4-BE49-F238E27FC236}">
                        <a16:creationId xmlns:a16="http://schemas.microsoft.com/office/drawing/2014/main" id="{5170BB75-D9CD-4110-A0CA-8DF00DDF9C00}"/>
                      </a:ext>
                    </a:extLst>
                  </p:cNvPr>
                  <p:cNvSpPr/>
                  <p:nvPr/>
                </p:nvSpPr>
                <p:spPr bwMode="auto">
                  <a:xfrm>
                    <a:off x="1743075" y="428625"/>
                    <a:ext cx="614363" cy="409575"/>
                  </a:xfrm>
                  <a:prstGeom prst="rect">
                    <a:avLst/>
                  </a:prstGeom>
                  <a:grpFill/>
                  <a:ln w="12700" cap="flat">
                    <a:solidFill>
                      <a:schemeClr val="tx1">
                        <a:lumMod val="90000"/>
                        <a:lumOff val="10000"/>
                      </a:schemeClr>
                    </a:solidFill>
                    <a:prstDash val="solid"/>
                    <a:miter lim="800000"/>
                    <a:headEnd/>
                    <a:tailEnd/>
                  </a:ln>
                  <a:extLst/>
                </p:spPr>
                <p:txBody>
                  <a:bodyPr vert="horz" wrap="none" lIns="89642" tIns="44821" rIns="109728" bIns="44821"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mn-cs"/>
                      </a:rPr>
                      <a:t>68</a:t>
                    </a:r>
                  </a:p>
                </p:txBody>
              </p:sp>
              <p:sp>
                <p:nvSpPr>
                  <p:cNvPr id="666" name="Rectangle 7">
                    <a:extLst>
                      <a:ext uri="{FF2B5EF4-FFF2-40B4-BE49-F238E27FC236}">
                        <a16:creationId xmlns:a16="http://schemas.microsoft.com/office/drawing/2014/main" id="{A397E85A-8812-440D-A088-EFBF47FC0256}"/>
                      </a:ext>
                    </a:extLst>
                  </p:cNvPr>
                  <p:cNvSpPr/>
                  <p:nvPr/>
                </p:nvSpPr>
                <p:spPr bwMode="auto">
                  <a:xfrm>
                    <a:off x="1691236" y="839275"/>
                    <a:ext cx="707044" cy="75120"/>
                  </a:xfrm>
                  <a:custGeom>
                    <a:avLst/>
                    <a:gdLst>
                      <a:gd name="connsiteX0" fmla="*/ 0 w 800594"/>
                      <a:gd name="connsiteY0" fmla="*/ 0 h 148615"/>
                      <a:gd name="connsiteX1" fmla="*/ 800594 w 800594"/>
                      <a:gd name="connsiteY1" fmla="*/ 0 h 148615"/>
                      <a:gd name="connsiteX2" fmla="*/ 800594 w 800594"/>
                      <a:gd name="connsiteY2" fmla="*/ 148615 h 148615"/>
                      <a:gd name="connsiteX3" fmla="*/ 0 w 800594"/>
                      <a:gd name="connsiteY3" fmla="*/ 148615 h 148615"/>
                      <a:gd name="connsiteX4" fmla="*/ 0 w 800594"/>
                      <a:gd name="connsiteY4" fmla="*/ 0 h 148615"/>
                      <a:gd name="connsiteX0" fmla="*/ 0 w 800594"/>
                      <a:gd name="connsiteY0" fmla="*/ 0 h 154965"/>
                      <a:gd name="connsiteX1" fmla="*/ 800594 w 800594"/>
                      <a:gd name="connsiteY1" fmla="*/ 0 h 154965"/>
                      <a:gd name="connsiteX2" fmla="*/ 800594 w 800594"/>
                      <a:gd name="connsiteY2" fmla="*/ 148615 h 154965"/>
                      <a:gd name="connsiteX3" fmla="*/ 101600 w 800594"/>
                      <a:gd name="connsiteY3" fmla="*/ 154965 h 154965"/>
                      <a:gd name="connsiteX4" fmla="*/ 0 w 800594"/>
                      <a:gd name="connsiteY4" fmla="*/ 0 h 154965"/>
                      <a:gd name="connsiteX0" fmla="*/ 0 w 800594"/>
                      <a:gd name="connsiteY0" fmla="*/ 0 h 154965"/>
                      <a:gd name="connsiteX1" fmla="*/ 800594 w 800594"/>
                      <a:gd name="connsiteY1" fmla="*/ 0 h 154965"/>
                      <a:gd name="connsiteX2" fmla="*/ 679944 w 800594"/>
                      <a:gd name="connsiteY2" fmla="*/ 142265 h 154965"/>
                      <a:gd name="connsiteX3" fmla="*/ 101600 w 800594"/>
                      <a:gd name="connsiteY3" fmla="*/ 154965 h 154965"/>
                      <a:gd name="connsiteX4" fmla="*/ 0 w 800594"/>
                      <a:gd name="connsiteY4" fmla="*/ 0 h 154965"/>
                      <a:gd name="connsiteX0" fmla="*/ 0 w 800594"/>
                      <a:gd name="connsiteY0" fmla="*/ 0 h 161315"/>
                      <a:gd name="connsiteX1" fmla="*/ 800594 w 800594"/>
                      <a:gd name="connsiteY1" fmla="*/ 0 h 161315"/>
                      <a:gd name="connsiteX2" fmla="*/ 692644 w 800594"/>
                      <a:gd name="connsiteY2" fmla="*/ 161315 h 161315"/>
                      <a:gd name="connsiteX3" fmla="*/ 101600 w 800594"/>
                      <a:gd name="connsiteY3" fmla="*/ 154965 h 161315"/>
                      <a:gd name="connsiteX4" fmla="*/ 0 w 800594"/>
                      <a:gd name="connsiteY4" fmla="*/ 0 h 16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594" h="161315">
                        <a:moveTo>
                          <a:pt x="0" y="0"/>
                        </a:moveTo>
                        <a:lnTo>
                          <a:pt x="800594" y="0"/>
                        </a:lnTo>
                        <a:lnTo>
                          <a:pt x="692644" y="161315"/>
                        </a:lnTo>
                        <a:lnTo>
                          <a:pt x="101600" y="154965"/>
                        </a:lnTo>
                        <a:lnTo>
                          <a:pt x="0" y="0"/>
                        </a:lnTo>
                        <a:close/>
                      </a:path>
                    </a:pathLst>
                  </a:custGeom>
                  <a:grpFill/>
                  <a:ln w="12700" cap="flat">
                    <a:solidFill>
                      <a:schemeClr val="tx1">
                        <a:lumMod val="90000"/>
                        <a:lumOff val="10000"/>
                      </a:schemeClr>
                    </a:solidFill>
                    <a:prstDash val="solid"/>
                    <a:miter lim="800000"/>
                    <a:headEnd/>
                    <a:tailEnd/>
                  </a:ln>
                  <a:extLst/>
                </p:spPr>
                <p:txBody>
                  <a:bodyPr vert="horz" wrap="none" lIns="89642" tIns="44821" rIns="109728" bIns="44821"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err="1">
                      <a:ln>
                        <a:noFill/>
                      </a:ln>
                      <a:gradFill>
                        <a:gsLst>
                          <a:gs pos="0">
                            <a:srgbClr val="1A1A1A"/>
                          </a:gs>
                          <a:gs pos="100000">
                            <a:srgbClr val="1A1A1A"/>
                          </a:gs>
                        </a:gsLst>
                        <a:lin ang="5400000" scaled="0"/>
                      </a:gradFill>
                      <a:effectLst/>
                      <a:uLnTx/>
                      <a:uFillTx/>
                      <a:latin typeface="Segoe UI Semibold"/>
                      <a:ea typeface="+mn-ea"/>
                      <a:cs typeface="+mn-cs"/>
                    </a:endParaRPr>
                  </a:p>
                </p:txBody>
              </p:sp>
            </p:grpSp>
            <p:sp>
              <p:nvSpPr>
                <p:cNvPr id="664" name="Oval 663">
                  <a:extLst>
                    <a:ext uri="{FF2B5EF4-FFF2-40B4-BE49-F238E27FC236}">
                      <a16:creationId xmlns:a16="http://schemas.microsoft.com/office/drawing/2014/main" id="{A6D9A666-2F82-434A-872E-D9EF17FB2645}"/>
                    </a:ext>
                  </a:extLst>
                </p:cNvPr>
                <p:cNvSpPr/>
                <p:nvPr/>
              </p:nvSpPr>
              <p:spPr bwMode="auto">
                <a:xfrm>
                  <a:off x="1458893" y="4457699"/>
                  <a:ext cx="27433" cy="27431"/>
                </a:xfrm>
                <a:prstGeom prst="ellipse">
                  <a:avLst/>
                </a:prstGeom>
                <a:grpFill/>
                <a:ln w="12700" cap="flat">
                  <a:solidFill>
                    <a:schemeClr val="tx1">
                      <a:lumMod val="90000"/>
                      <a:lumOff val="10000"/>
                    </a:schemeClr>
                  </a:solidFill>
                  <a:prstDash val="solid"/>
                  <a:miter lim="800000"/>
                  <a:headEnd/>
                  <a:tailEnd/>
                </a:ln>
                <a:extLst/>
              </p:spPr>
              <p:txBody>
                <a:bodyPr vert="horz" wrap="none" lIns="89642" tIns="44821" rIns="109728" bIns="44821"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err="1">
                    <a:ln>
                      <a:noFill/>
                    </a:ln>
                    <a:gradFill>
                      <a:gsLst>
                        <a:gs pos="0">
                          <a:srgbClr val="1A1A1A"/>
                        </a:gs>
                        <a:gs pos="100000">
                          <a:srgbClr val="1A1A1A"/>
                        </a:gs>
                      </a:gsLst>
                      <a:lin ang="5400000" scaled="0"/>
                    </a:gradFill>
                    <a:effectLst/>
                    <a:uLnTx/>
                    <a:uFillTx/>
                    <a:latin typeface="Segoe UI Semibold"/>
                    <a:ea typeface="+mn-ea"/>
                    <a:cs typeface="+mn-cs"/>
                  </a:endParaRPr>
                </a:p>
              </p:txBody>
            </p:sp>
          </p:grpSp>
        </p:grpSp>
        <p:grpSp>
          <p:nvGrpSpPr>
            <p:cNvPr id="365" name="Group 364">
              <a:extLst>
                <a:ext uri="{FF2B5EF4-FFF2-40B4-BE49-F238E27FC236}">
                  <a16:creationId xmlns:a16="http://schemas.microsoft.com/office/drawing/2014/main" id="{3740FC09-530E-4E79-B0F6-7129DFE82E4F}"/>
                </a:ext>
              </a:extLst>
            </p:cNvPr>
            <p:cNvGrpSpPr/>
            <p:nvPr/>
          </p:nvGrpSpPr>
          <p:grpSpPr>
            <a:xfrm>
              <a:off x="6677746" y="1169555"/>
              <a:ext cx="502920" cy="502920"/>
              <a:chOff x="6676469" y="1179441"/>
              <a:chExt cx="502920" cy="502920"/>
            </a:xfrm>
            <a:solidFill>
              <a:schemeClr val="bg1"/>
            </a:solidFill>
          </p:grpSpPr>
          <p:sp useBgFill="1">
            <p:nvSpPr>
              <p:cNvPr id="659" name="Oval 658">
                <a:extLst>
                  <a:ext uri="{FF2B5EF4-FFF2-40B4-BE49-F238E27FC236}">
                    <a16:creationId xmlns:a16="http://schemas.microsoft.com/office/drawing/2014/main" id="{B752036A-DAE8-4CAF-B24D-C0D273E4B499}"/>
                  </a:ext>
                </a:extLst>
              </p:cNvPr>
              <p:cNvSpPr/>
              <p:nvPr/>
            </p:nvSpPr>
            <p:spPr bwMode="auto">
              <a:xfrm>
                <a:off x="6676469" y="1179441"/>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0" name="camera">
                <a:extLst>
                  <a:ext uri="{FF2B5EF4-FFF2-40B4-BE49-F238E27FC236}">
                    <a16:creationId xmlns:a16="http://schemas.microsoft.com/office/drawing/2014/main" id="{45474F52-FAB9-4876-8498-687704B821C8}"/>
                  </a:ext>
                </a:extLst>
              </p:cNvPr>
              <p:cNvSpPr>
                <a:spLocks noChangeAspect="1" noEditPoints="1"/>
              </p:cNvSpPr>
              <p:nvPr/>
            </p:nvSpPr>
            <p:spPr bwMode="auto">
              <a:xfrm>
                <a:off x="6820746" y="1345244"/>
                <a:ext cx="214366" cy="171314"/>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grpFill/>
              <a:ln w="12700" cap="flat">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66" name="Group 365">
              <a:extLst>
                <a:ext uri="{FF2B5EF4-FFF2-40B4-BE49-F238E27FC236}">
                  <a16:creationId xmlns:a16="http://schemas.microsoft.com/office/drawing/2014/main" id="{F2511679-A5EE-4DBB-A12A-83146E980A69}"/>
                </a:ext>
              </a:extLst>
            </p:cNvPr>
            <p:cNvGrpSpPr/>
            <p:nvPr/>
          </p:nvGrpSpPr>
          <p:grpSpPr>
            <a:xfrm>
              <a:off x="7380090" y="1639097"/>
              <a:ext cx="502920" cy="502920"/>
              <a:chOff x="7378813" y="1648983"/>
              <a:chExt cx="502920" cy="502920"/>
            </a:xfrm>
            <a:solidFill>
              <a:schemeClr val="bg1"/>
            </a:solidFill>
          </p:grpSpPr>
          <p:sp useBgFill="1">
            <p:nvSpPr>
              <p:cNvPr id="657" name="Oval 656">
                <a:extLst>
                  <a:ext uri="{FF2B5EF4-FFF2-40B4-BE49-F238E27FC236}">
                    <a16:creationId xmlns:a16="http://schemas.microsoft.com/office/drawing/2014/main" id="{7907282D-E1D7-44A3-941F-61B3F6B89388}"/>
                  </a:ext>
                </a:extLst>
              </p:cNvPr>
              <p:cNvSpPr/>
              <p:nvPr/>
            </p:nvSpPr>
            <p:spPr bwMode="auto">
              <a:xfrm>
                <a:off x="7378813" y="1648983"/>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8" name="calendar_4">
                <a:extLst>
                  <a:ext uri="{FF2B5EF4-FFF2-40B4-BE49-F238E27FC236}">
                    <a16:creationId xmlns:a16="http://schemas.microsoft.com/office/drawing/2014/main" id="{2ACE62BB-57DC-40D0-A578-C0F7DD16788D}"/>
                  </a:ext>
                </a:extLst>
              </p:cNvPr>
              <p:cNvSpPr>
                <a:spLocks noChangeAspect="1" noEditPoints="1"/>
              </p:cNvSpPr>
              <p:nvPr/>
            </p:nvSpPr>
            <p:spPr bwMode="auto">
              <a:xfrm>
                <a:off x="7537092" y="1811082"/>
                <a:ext cx="186362" cy="178723"/>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grpFill/>
              <a:ln w="12700" cap="flat">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67" name="Group 366">
              <a:extLst>
                <a:ext uri="{FF2B5EF4-FFF2-40B4-BE49-F238E27FC236}">
                  <a16:creationId xmlns:a16="http://schemas.microsoft.com/office/drawing/2014/main" id="{B459FA3B-BE20-43B5-9ADE-BCBF4D39B0A6}"/>
                </a:ext>
              </a:extLst>
            </p:cNvPr>
            <p:cNvGrpSpPr/>
            <p:nvPr/>
          </p:nvGrpSpPr>
          <p:grpSpPr>
            <a:xfrm>
              <a:off x="5331077" y="586273"/>
              <a:ext cx="502920" cy="502920"/>
              <a:chOff x="5329800" y="596159"/>
              <a:chExt cx="502920" cy="502920"/>
            </a:xfrm>
            <a:solidFill>
              <a:schemeClr val="bg1"/>
            </a:solidFill>
          </p:grpSpPr>
          <p:sp useBgFill="1">
            <p:nvSpPr>
              <p:cNvPr id="655" name="Oval 654">
                <a:extLst>
                  <a:ext uri="{FF2B5EF4-FFF2-40B4-BE49-F238E27FC236}">
                    <a16:creationId xmlns:a16="http://schemas.microsoft.com/office/drawing/2014/main" id="{C285E391-2386-4A5F-9E88-999C4BCA7730}"/>
                  </a:ext>
                </a:extLst>
              </p:cNvPr>
              <p:cNvSpPr/>
              <p:nvPr/>
            </p:nvSpPr>
            <p:spPr bwMode="auto">
              <a:xfrm>
                <a:off x="5329800" y="596159"/>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clipboard_3">
                <a:extLst>
                  <a:ext uri="{FF2B5EF4-FFF2-40B4-BE49-F238E27FC236}">
                    <a16:creationId xmlns:a16="http://schemas.microsoft.com/office/drawing/2014/main" id="{DE29533F-5D6D-45E0-A069-32EBF2D84B07}"/>
                  </a:ext>
                </a:extLst>
              </p:cNvPr>
              <p:cNvSpPr>
                <a:spLocks noChangeAspect="1" noEditPoints="1"/>
              </p:cNvSpPr>
              <p:nvPr/>
            </p:nvSpPr>
            <p:spPr bwMode="auto">
              <a:xfrm>
                <a:off x="5490615" y="743904"/>
                <a:ext cx="181291" cy="207430"/>
              </a:xfrm>
              <a:custGeom>
                <a:avLst/>
                <a:gdLst>
                  <a:gd name="T0" fmla="*/ 148 w 296"/>
                  <a:gd name="T1" fmla="*/ 340 h 340"/>
                  <a:gd name="T2" fmla="*/ 0 w 296"/>
                  <a:gd name="T3" fmla="*/ 340 h 340"/>
                  <a:gd name="T4" fmla="*/ 0 w 296"/>
                  <a:gd name="T5" fmla="*/ 38 h 340"/>
                  <a:gd name="T6" fmla="*/ 58 w 296"/>
                  <a:gd name="T7" fmla="*/ 38 h 340"/>
                  <a:gd name="T8" fmla="*/ 244 w 296"/>
                  <a:gd name="T9" fmla="*/ 167 h 340"/>
                  <a:gd name="T10" fmla="*/ 244 w 296"/>
                  <a:gd name="T11" fmla="*/ 38 h 340"/>
                  <a:gd name="T12" fmla="*/ 187 w 296"/>
                  <a:gd name="T13" fmla="*/ 38 h 340"/>
                  <a:gd name="T14" fmla="*/ 58 w 296"/>
                  <a:gd name="T15" fmla="*/ 38 h 340"/>
                  <a:gd name="T16" fmla="*/ 58 w 296"/>
                  <a:gd name="T17" fmla="*/ 51 h 340"/>
                  <a:gd name="T18" fmla="*/ 187 w 296"/>
                  <a:gd name="T19" fmla="*/ 51 h 340"/>
                  <a:gd name="T20" fmla="*/ 187 w 296"/>
                  <a:gd name="T21" fmla="*/ 38 h 340"/>
                  <a:gd name="T22" fmla="*/ 187 w 296"/>
                  <a:gd name="T23" fmla="*/ 38 h 340"/>
                  <a:gd name="T24" fmla="*/ 187 w 296"/>
                  <a:gd name="T25" fmla="*/ 15 h 340"/>
                  <a:gd name="T26" fmla="*/ 148 w 296"/>
                  <a:gd name="T27" fmla="*/ 15 h 340"/>
                  <a:gd name="T28" fmla="*/ 148 w 296"/>
                  <a:gd name="T29" fmla="*/ 0 h 340"/>
                  <a:gd name="T30" fmla="*/ 97 w 296"/>
                  <a:gd name="T31" fmla="*/ 0 h 340"/>
                  <a:gd name="T32" fmla="*/ 97 w 296"/>
                  <a:gd name="T33" fmla="*/ 15 h 340"/>
                  <a:gd name="T34" fmla="*/ 58 w 296"/>
                  <a:gd name="T35" fmla="*/ 15 h 340"/>
                  <a:gd name="T36" fmla="*/ 58 w 296"/>
                  <a:gd name="T37" fmla="*/ 38 h 340"/>
                  <a:gd name="T38" fmla="*/ 180 w 296"/>
                  <a:gd name="T39" fmla="*/ 265 h 340"/>
                  <a:gd name="T40" fmla="*/ 205 w 296"/>
                  <a:gd name="T41" fmla="*/ 289 h 340"/>
                  <a:gd name="T42" fmla="*/ 264 w 296"/>
                  <a:gd name="T43" fmla="*/ 231 h 340"/>
                  <a:gd name="T44" fmla="*/ 148 w 296"/>
                  <a:gd name="T45" fmla="*/ 263 h 340"/>
                  <a:gd name="T46" fmla="*/ 222 w 296"/>
                  <a:gd name="T47" fmla="*/ 340 h 340"/>
                  <a:gd name="T48" fmla="*/ 296 w 296"/>
                  <a:gd name="T49" fmla="*/ 263 h 340"/>
                  <a:gd name="T50" fmla="*/ 222 w 296"/>
                  <a:gd name="T51" fmla="*/ 186 h 340"/>
                  <a:gd name="T52" fmla="*/ 148 w 296"/>
                  <a:gd name="T53" fmla="*/ 26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340">
                    <a:moveTo>
                      <a:pt x="148" y="340"/>
                    </a:moveTo>
                    <a:cubicBezTo>
                      <a:pt x="0" y="340"/>
                      <a:pt x="0" y="340"/>
                      <a:pt x="0" y="340"/>
                    </a:cubicBezTo>
                    <a:cubicBezTo>
                      <a:pt x="0" y="38"/>
                      <a:pt x="0" y="38"/>
                      <a:pt x="0" y="38"/>
                    </a:cubicBezTo>
                    <a:cubicBezTo>
                      <a:pt x="58" y="38"/>
                      <a:pt x="58" y="38"/>
                      <a:pt x="58" y="38"/>
                    </a:cubicBezTo>
                    <a:moveTo>
                      <a:pt x="244" y="167"/>
                    </a:moveTo>
                    <a:cubicBezTo>
                      <a:pt x="244" y="38"/>
                      <a:pt x="244" y="38"/>
                      <a:pt x="244" y="38"/>
                    </a:cubicBezTo>
                    <a:cubicBezTo>
                      <a:pt x="187" y="38"/>
                      <a:pt x="187" y="38"/>
                      <a:pt x="187" y="38"/>
                    </a:cubicBezTo>
                    <a:moveTo>
                      <a:pt x="58" y="38"/>
                    </a:moveTo>
                    <a:cubicBezTo>
                      <a:pt x="58" y="51"/>
                      <a:pt x="58" y="51"/>
                      <a:pt x="58" y="51"/>
                    </a:cubicBezTo>
                    <a:cubicBezTo>
                      <a:pt x="187" y="51"/>
                      <a:pt x="187" y="51"/>
                      <a:pt x="187" y="51"/>
                    </a:cubicBezTo>
                    <a:cubicBezTo>
                      <a:pt x="187" y="38"/>
                      <a:pt x="187" y="38"/>
                      <a:pt x="187" y="38"/>
                    </a:cubicBezTo>
                    <a:moveTo>
                      <a:pt x="187" y="38"/>
                    </a:moveTo>
                    <a:cubicBezTo>
                      <a:pt x="187" y="15"/>
                      <a:pt x="187" y="15"/>
                      <a:pt x="187" y="15"/>
                    </a:cubicBezTo>
                    <a:cubicBezTo>
                      <a:pt x="148" y="15"/>
                      <a:pt x="148" y="15"/>
                      <a:pt x="148" y="15"/>
                    </a:cubicBezTo>
                    <a:cubicBezTo>
                      <a:pt x="148" y="0"/>
                      <a:pt x="148" y="0"/>
                      <a:pt x="148" y="0"/>
                    </a:cubicBezTo>
                    <a:cubicBezTo>
                      <a:pt x="97" y="0"/>
                      <a:pt x="97" y="0"/>
                      <a:pt x="97" y="0"/>
                    </a:cubicBezTo>
                    <a:cubicBezTo>
                      <a:pt x="97" y="15"/>
                      <a:pt x="97" y="15"/>
                      <a:pt x="97" y="15"/>
                    </a:cubicBezTo>
                    <a:cubicBezTo>
                      <a:pt x="58" y="15"/>
                      <a:pt x="58" y="15"/>
                      <a:pt x="58" y="15"/>
                    </a:cubicBezTo>
                    <a:cubicBezTo>
                      <a:pt x="58" y="38"/>
                      <a:pt x="58" y="38"/>
                      <a:pt x="58" y="38"/>
                    </a:cubicBezTo>
                    <a:moveTo>
                      <a:pt x="180" y="265"/>
                    </a:moveTo>
                    <a:cubicBezTo>
                      <a:pt x="205" y="289"/>
                      <a:pt x="205" y="289"/>
                      <a:pt x="205" y="289"/>
                    </a:cubicBezTo>
                    <a:cubicBezTo>
                      <a:pt x="264" y="231"/>
                      <a:pt x="264" y="231"/>
                      <a:pt x="264" y="231"/>
                    </a:cubicBezTo>
                    <a:moveTo>
                      <a:pt x="148" y="263"/>
                    </a:moveTo>
                    <a:cubicBezTo>
                      <a:pt x="148" y="306"/>
                      <a:pt x="181" y="340"/>
                      <a:pt x="222" y="340"/>
                    </a:cubicBezTo>
                    <a:cubicBezTo>
                      <a:pt x="263" y="340"/>
                      <a:pt x="296" y="306"/>
                      <a:pt x="296" y="263"/>
                    </a:cubicBezTo>
                    <a:cubicBezTo>
                      <a:pt x="296" y="221"/>
                      <a:pt x="263" y="186"/>
                      <a:pt x="222" y="186"/>
                    </a:cubicBezTo>
                    <a:cubicBezTo>
                      <a:pt x="181" y="186"/>
                      <a:pt x="148" y="221"/>
                      <a:pt x="148" y="263"/>
                    </a:cubicBezTo>
                    <a:close/>
                  </a:path>
                </a:pathLst>
              </a:custGeom>
              <a:grpFill/>
              <a:ln w="12700" cap="flat">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68" name="Group 367">
              <a:extLst>
                <a:ext uri="{FF2B5EF4-FFF2-40B4-BE49-F238E27FC236}">
                  <a16:creationId xmlns:a16="http://schemas.microsoft.com/office/drawing/2014/main" id="{277D67E5-E225-4588-B55B-722D48A09C3A}"/>
                </a:ext>
              </a:extLst>
            </p:cNvPr>
            <p:cNvGrpSpPr/>
            <p:nvPr/>
          </p:nvGrpSpPr>
          <p:grpSpPr>
            <a:xfrm>
              <a:off x="4317259" y="1639097"/>
              <a:ext cx="502920" cy="502920"/>
              <a:chOff x="4315982" y="1648983"/>
              <a:chExt cx="502920" cy="502920"/>
            </a:xfrm>
            <a:solidFill>
              <a:schemeClr val="bg1"/>
            </a:solidFill>
          </p:grpSpPr>
          <p:sp useBgFill="1">
            <p:nvSpPr>
              <p:cNvPr id="653" name="Oval 652">
                <a:extLst>
                  <a:ext uri="{FF2B5EF4-FFF2-40B4-BE49-F238E27FC236}">
                    <a16:creationId xmlns:a16="http://schemas.microsoft.com/office/drawing/2014/main" id="{840B05E0-3B5C-4D2A-AA14-5A398D561AAC}"/>
                  </a:ext>
                </a:extLst>
              </p:cNvPr>
              <p:cNvSpPr/>
              <p:nvPr/>
            </p:nvSpPr>
            <p:spPr bwMode="auto">
              <a:xfrm>
                <a:off x="4315982" y="1648983"/>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4" name="car">
                <a:extLst>
                  <a:ext uri="{FF2B5EF4-FFF2-40B4-BE49-F238E27FC236}">
                    <a16:creationId xmlns:a16="http://schemas.microsoft.com/office/drawing/2014/main" id="{1A59450F-444D-4F83-9C77-8F92E1221C18}"/>
                  </a:ext>
                </a:extLst>
              </p:cNvPr>
              <p:cNvSpPr>
                <a:spLocks noChangeAspect="1" noEditPoints="1"/>
              </p:cNvSpPr>
              <p:nvPr/>
            </p:nvSpPr>
            <p:spPr bwMode="auto">
              <a:xfrm>
                <a:off x="4455303" y="1814513"/>
                <a:ext cx="224278" cy="17186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grpFill/>
              <a:ln w="12700" cap="flat">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69" name="Group 368">
              <a:extLst>
                <a:ext uri="{FF2B5EF4-FFF2-40B4-BE49-F238E27FC236}">
                  <a16:creationId xmlns:a16="http://schemas.microsoft.com/office/drawing/2014/main" id="{6F020E5B-BCDF-420B-9553-1177E23A8737}"/>
                </a:ext>
              </a:extLst>
            </p:cNvPr>
            <p:cNvGrpSpPr/>
            <p:nvPr/>
          </p:nvGrpSpPr>
          <p:grpSpPr>
            <a:xfrm>
              <a:off x="7306329" y="979199"/>
              <a:ext cx="502920" cy="502920"/>
              <a:chOff x="7305052" y="989085"/>
              <a:chExt cx="502920" cy="502920"/>
            </a:xfrm>
            <a:solidFill>
              <a:schemeClr val="bg1"/>
            </a:solidFill>
          </p:grpSpPr>
          <p:sp useBgFill="1">
            <p:nvSpPr>
              <p:cNvPr id="651" name="Oval 650">
                <a:extLst>
                  <a:ext uri="{FF2B5EF4-FFF2-40B4-BE49-F238E27FC236}">
                    <a16:creationId xmlns:a16="http://schemas.microsoft.com/office/drawing/2014/main" id="{83447B8C-F375-43FD-BFD7-2C70CD335E16}"/>
                  </a:ext>
                </a:extLst>
              </p:cNvPr>
              <p:cNvSpPr/>
              <p:nvPr/>
            </p:nvSpPr>
            <p:spPr bwMode="auto">
              <a:xfrm>
                <a:off x="7305052" y="989085"/>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2" name="location_3">
                <a:extLst>
                  <a:ext uri="{FF2B5EF4-FFF2-40B4-BE49-F238E27FC236}">
                    <a16:creationId xmlns:a16="http://schemas.microsoft.com/office/drawing/2014/main" id="{F1DBBC2F-5046-47E5-B2D1-5524E8010E9B}"/>
                  </a:ext>
                </a:extLst>
              </p:cNvPr>
              <p:cNvSpPr>
                <a:spLocks noChangeAspect="1" noEditPoints="1"/>
              </p:cNvSpPr>
              <p:nvPr/>
            </p:nvSpPr>
            <p:spPr bwMode="auto">
              <a:xfrm>
                <a:off x="7446335" y="1148520"/>
                <a:ext cx="220355" cy="18405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grpFill/>
              <a:ln w="12700" cap="flat">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70" name="Group 369">
              <a:extLst>
                <a:ext uri="{FF2B5EF4-FFF2-40B4-BE49-F238E27FC236}">
                  <a16:creationId xmlns:a16="http://schemas.microsoft.com/office/drawing/2014/main" id="{106EA46B-E292-404A-96E0-34B2B618AB7F}"/>
                </a:ext>
              </a:extLst>
            </p:cNvPr>
            <p:cNvGrpSpPr/>
            <p:nvPr/>
          </p:nvGrpSpPr>
          <p:grpSpPr>
            <a:xfrm>
              <a:off x="8031736" y="1704976"/>
              <a:ext cx="502920" cy="502920"/>
              <a:chOff x="8030459" y="1714862"/>
              <a:chExt cx="502920" cy="502920"/>
            </a:xfrm>
            <a:solidFill>
              <a:schemeClr val="bg1"/>
            </a:solidFill>
          </p:grpSpPr>
          <p:sp useBgFill="1">
            <p:nvSpPr>
              <p:cNvPr id="649" name="Oval 648">
                <a:extLst>
                  <a:ext uri="{FF2B5EF4-FFF2-40B4-BE49-F238E27FC236}">
                    <a16:creationId xmlns:a16="http://schemas.microsoft.com/office/drawing/2014/main" id="{D0CB9810-B370-4921-9975-87E2EF1747BD}"/>
                  </a:ext>
                </a:extLst>
              </p:cNvPr>
              <p:cNvSpPr/>
              <p:nvPr/>
            </p:nvSpPr>
            <p:spPr bwMode="auto">
              <a:xfrm>
                <a:off x="8030459" y="1714862"/>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0" name="people_12">
                <a:extLst>
                  <a:ext uri="{FF2B5EF4-FFF2-40B4-BE49-F238E27FC236}">
                    <a16:creationId xmlns:a16="http://schemas.microsoft.com/office/drawing/2014/main" id="{2960F6BC-D360-40F7-B406-36B2CD4AB866}"/>
                  </a:ext>
                </a:extLst>
              </p:cNvPr>
              <p:cNvSpPr>
                <a:spLocks noChangeAspect="1" noEditPoints="1"/>
              </p:cNvSpPr>
              <p:nvPr/>
            </p:nvSpPr>
            <p:spPr bwMode="auto">
              <a:xfrm>
                <a:off x="8173877" y="1874144"/>
                <a:ext cx="216084" cy="184357"/>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grpFill/>
              <a:ln w="12700" cap="flat">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71" name="Group 370">
              <a:extLst>
                <a:ext uri="{FF2B5EF4-FFF2-40B4-BE49-F238E27FC236}">
                  <a16:creationId xmlns:a16="http://schemas.microsoft.com/office/drawing/2014/main" id="{CA4B9A8B-553F-458C-B4C2-C783F4E0EDEF}"/>
                </a:ext>
              </a:extLst>
            </p:cNvPr>
            <p:cNvGrpSpPr/>
            <p:nvPr/>
          </p:nvGrpSpPr>
          <p:grpSpPr>
            <a:xfrm>
              <a:off x="5848674" y="1004527"/>
              <a:ext cx="502920" cy="502920"/>
              <a:chOff x="5847397" y="1014413"/>
              <a:chExt cx="502920" cy="502920"/>
            </a:xfrm>
            <a:solidFill>
              <a:schemeClr val="bg1"/>
            </a:solidFill>
          </p:grpSpPr>
          <p:sp useBgFill="1">
            <p:nvSpPr>
              <p:cNvPr id="644" name="Oval 643">
                <a:extLst>
                  <a:ext uri="{FF2B5EF4-FFF2-40B4-BE49-F238E27FC236}">
                    <a16:creationId xmlns:a16="http://schemas.microsoft.com/office/drawing/2014/main" id="{B769EFBC-834B-4BDF-9C1B-B7EC92C040E9}"/>
                  </a:ext>
                </a:extLst>
              </p:cNvPr>
              <p:cNvSpPr/>
              <p:nvPr/>
            </p:nvSpPr>
            <p:spPr bwMode="auto">
              <a:xfrm>
                <a:off x="5847397" y="1014413"/>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45" name="Group 644">
                <a:extLst>
                  <a:ext uri="{FF2B5EF4-FFF2-40B4-BE49-F238E27FC236}">
                    <a16:creationId xmlns:a16="http://schemas.microsoft.com/office/drawing/2014/main" id="{83EBF024-BB0E-4218-B3EB-8B11D21CF062}"/>
                  </a:ext>
                </a:extLst>
              </p:cNvPr>
              <p:cNvGrpSpPr/>
              <p:nvPr/>
            </p:nvGrpSpPr>
            <p:grpSpPr>
              <a:xfrm>
                <a:off x="5955969" y="1176009"/>
                <a:ext cx="285776" cy="179728"/>
                <a:chOff x="5955969" y="1176009"/>
                <a:chExt cx="285776" cy="179728"/>
              </a:xfrm>
              <a:grpFill/>
            </p:grpSpPr>
            <p:sp>
              <p:nvSpPr>
                <p:cNvPr id="646" name="mobility">
                  <a:extLst>
                    <a:ext uri="{FF2B5EF4-FFF2-40B4-BE49-F238E27FC236}">
                      <a16:creationId xmlns:a16="http://schemas.microsoft.com/office/drawing/2014/main" id="{F1B6B123-8B01-45FB-92F9-C14F36254797}"/>
                    </a:ext>
                  </a:extLst>
                </p:cNvPr>
                <p:cNvSpPr>
                  <a:spLocks noChangeAspect="1" noEditPoints="1"/>
                </p:cNvSpPr>
                <p:nvPr/>
              </p:nvSpPr>
              <p:spPr bwMode="auto">
                <a:xfrm>
                  <a:off x="6066453" y="1176009"/>
                  <a:ext cx="175292" cy="179728"/>
                </a:xfrm>
                <a:custGeom>
                  <a:avLst/>
                  <a:gdLst>
                    <a:gd name="T0" fmla="*/ 152 w 237"/>
                    <a:gd name="T1" fmla="*/ 141 h 243"/>
                    <a:gd name="T2" fmla="*/ 0 w 237"/>
                    <a:gd name="T3" fmla="*/ 141 h 243"/>
                    <a:gd name="T4" fmla="*/ 0 w 237"/>
                    <a:gd name="T5" fmla="*/ 0 h 243"/>
                    <a:gd name="T6" fmla="*/ 188 w 237"/>
                    <a:gd name="T7" fmla="*/ 0 h 243"/>
                    <a:gd name="T8" fmla="*/ 188 w 237"/>
                    <a:gd name="T9" fmla="*/ 102 h 243"/>
                    <a:gd name="T10" fmla="*/ 90 w 237"/>
                    <a:gd name="T11" fmla="*/ 116 h 243"/>
                    <a:gd name="T12" fmla="*/ 102 w 237"/>
                    <a:gd name="T13" fmla="*/ 116 h 243"/>
                    <a:gd name="T14" fmla="*/ 152 w 237"/>
                    <a:gd name="T15" fmla="*/ 120 h 243"/>
                    <a:gd name="T16" fmla="*/ 237 w 237"/>
                    <a:gd name="T17" fmla="*/ 120 h 243"/>
                    <a:gd name="T18" fmla="*/ 152 w 237"/>
                    <a:gd name="T19" fmla="*/ 205 h 243"/>
                    <a:gd name="T20" fmla="*/ 237 w 237"/>
                    <a:gd name="T21" fmla="*/ 205 h 243"/>
                    <a:gd name="T22" fmla="*/ 189 w 237"/>
                    <a:gd name="T23" fmla="*/ 225 h 243"/>
                    <a:gd name="T24" fmla="*/ 200 w 237"/>
                    <a:gd name="T25" fmla="*/ 225 h 243"/>
                    <a:gd name="T26" fmla="*/ 237 w 237"/>
                    <a:gd name="T27" fmla="*/ 170 h 243"/>
                    <a:gd name="T28" fmla="*/ 237 w 237"/>
                    <a:gd name="T29" fmla="*/ 102 h 243"/>
                    <a:gd name="T30" fmla="*/ 152 w 237"/>
                    <a:gd name="T31" fmla="*/ 102 h 243"/>
                    <a:gd name="T32" fmla="*/ 152 w 237"/>
                    <a:gd name="T33" fmla="*/ 243 h 243"/>
                    <a:gd name="T34" fmla="*/ 237 w 237"/>
                    <a:gd name="T35" fmla="*/ 243 h 243"/>
                    <a:gd name="T36" fmla="*/ 237 w 237"/>
                    <a:gd name="T37" fmla="*/ 17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43">
                      <a:moveTo>
                        <a:pt x="152" y="141"/>
                      </a:moveTo>
                      <a:lnTo>
                        <a:pt x="0" y="141"/>
                      </a:lnTo>
                      <a:lnTo>
                        <a:pt x="0" y="0"/>
                      </a:lnTo>
                      <a:lnTo>
                        <a:pt x="188" y="0"/>
                      </a:lnTo>
                      <a:lnTo>
                        <a:pt x="188" y="102"/>
                      </a:lnTo>
                      <a:moveTo>
                        <a:pt x="90" y="116"/>
                      </a:moveTo>
                      <a:lnTo>
                        <a:pt x="102" y="116"/>
                      </a:lnTo>
                      <a:moveTo>
                        <a:pt x="152" y="120"/>
                      </a:moveTo>
                      <a:lnTo>
                        <a:pt x="237" y="120"/>
                      </a:lnTo>
                      <a:moveTo>
                        <a:pt x="152" y="205"/>
                      </a:moveTo>
                      <a:lnTo>
                        <a:pt x="237" y="205"/>
                      </a:lnTo>
                      <a:moveTo>
                        <a:pt x="189" y="225"/>
                      </a:moveTo>
                      <a:lnTo>
                        <a:pt x="200" y="225"/>
                      </a:lnTo>
                      <a:moveTo>
                        <a:pt x="237" y="170"/>
                      </a:moveTo>
                      <a:lnTo>
                        <a:pt x="237" y="102"/>
                      </a:lnTo>
                      <a:lnTo>
                        <a:pt x="152" y="102"/>
                      </a:lnTo>
                      <a:lnTo>
                        <a:pt x="152" y="243"/>
                      </a:lnTo>
                      <a:lnTo>
                        <a:pt x="237" y="243"/>
                      </a:lnTo>
                      <a:lnTo>
                        <a:pt x="237" y="170"/>
                      </a:lnTo>
                    </a:path>
                  </a:pathLst>
                </a:custGeom>
                <a:grpFill/>
                <a:ln w="12700" cap="flat">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47" name="Rectangle 646">
                  <a:extLst>
                    <a:ext uri="{FF2B5EF4-FFF2-40B4-BE49-F238E27FC236}">
                      <a16:creationId xmlns:a16="http://schemas.microsoft.com/office/drawing/2014/main" id="{CBE90A7B-27F5-42E5-98C1-9FD7CB22FE7F}"/>
                    </a:ext>
                  </a:extLst>
                </p:cNvPr>
                <p:cNvSpPr/>
                <p:nvPr/>
              </p:nvSpPr>
              <p:spPr bwMode="auto">
                <a:xfrm>
                  <a:off x="6039077" y="1238860"/>
                  <a:ext cx="74330" cy="68334"/>
                </a:xfrm>
                <a:prstGeom prst="rect">
                  <a:avLst/>
                </a:prstGeom>
                <a:grpFill/>
                <a:ln w="127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648" name="laptop">
                  <a:extLst>
                    <a:ext uri="{FF2B5EF4-FFF2-40B4-BE49-F238E27FC236}">
                      <a16:creationId xmlns:a16="http://schemas.microsoft.com/office/drawing/2014/main" id="{D825D0AB-344B-423F-BBB2-3015C1CF4B3B}"/>
                    </a:ext>
                  </a:extLst>
                </p:cNvPr>
                <p:cNvSpPr>
                  <a:spLocks noChangeAspect="1" noEditPoints="1"/>
                </p:cNvSpPr>
                <p:nvPr/>
              </p:nvSpPr>
              <p:spPr bwMode="auto">
                <a:xfrm>
                  <a:off x="5955969" y="1241246"/>
                  <a:ext cx="190085" cy="113163"/>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grpFill/>
                <a:ln w="12700" cap="flat">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372" name="Group 371">
              <a:extLst>
                <a:ext uri="{FF2B5EF4-FFF2-40B4-BE49-F238E27FC236}">
                  <a16:creationId xmlns:a16="http://schemas.microsoft.com/office/drawing/2014/main" id="{644E08C9-2C7C-4BCA-A7D8-E677706F2E1F}"/>
                </a:ext>
              </a:extLst>
            </p:cNvPr>
            <p:cNvGrpSpPr/>
            <p:nvPr/>
          </p:nvGrpSpPr>
          <p:grpSpPr>
            <a:xfrm>
              <a:off x="7380089" y="4701925"/>
              <a:ext cx="502920" cy="502920"/>
              <a:chOff x="7378812" y="4711811"/>
              <a:chExt cx="502920" cy="502920"/>
            </a:xfrm>
            <a:solidFill>
              <a:schemeClr val="bg1"/>
            </a:solidFill>
          </p:grpSpPr>
          <p:sp useBgFill="1">
            <p:nvSpPr>
              <p:cNvPr id="642" name="Oval 641">
                <a:extLst>
                  <a:ext uri="{FF2B5EF4-FFF2-40B4-BE49-F238E27FC236}">
                    <a16:creationId xmlns:a16="http://schemas.microsoft.com/office/drawing/2014/main" id="{AA4FB64B-6DA4-4AEA-8E0F-9B8F5755FA19}"/>
                  </a:ext>
                </a:extLst>
              </p:cNvPr>
              <p:cNvSpPr/>
              <p:nvPr/>
            </p:nvSpPr>
            <p:spPr bwMode="auto">
              <a:xfrm>
                <a:off x="7378812" y="4711811"/>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3" name="language">
                <a:extLst>
                  <a:ext uri="{FF2B5EF4-FFF2-40B4-BE49-F238E27FC236}">
                    <a16:creationId xmlns:a16="http://schemas.microsoft.com/office/drawing/2014/main" id="{44B70786-071B-4723-BB4F-291FED241A78}"/>
                  </a:ext>
                </a:extLst>
              </p:cNvPr>
              <p:cNvSpPr>
                <a:spLocks noChangeAspect="1" noEditPoints="1"/>
              </p:cNvSpPr>
              <p:nvPr/>
            </p:nvSpPr>
            <p:spPr bwMode="auto">
              <a:xfrm>
                <a:off x="7513545" y="4860817"/>
                <a:ext cx="233456" cy="204908"/>
              </a:xfrm>
              <a:custGeom>
                <a:avLst/>
                <a:gdLst>
                  <a:gd name="T0" fmla="*/ 0 w 315"/>
                  <a:gd name="T1" fmla="*/ 176 h 276"/>
                  <a:gd name="T2" fmla="*/ 68 w 315"/>
                  <a:gd name="T3" fmla="*/ 0 h 276"/>
                  <a:gd name="T4" fmla="*/ 130 w 315"/>
                  <a:gd name="T5" fmla="*/ 176 h 276"/>
                  <a:gd name="T6" fmla="*/ 22 w 315"/>
                  <a:gd name="T7" fmla="*/ 118 h 276"/>
                  <a:gd name="T8" fmla="*/ 110 w 315"/>
                  <a:gd name="T9" fmla="*/ 118 h 276"/>
                  <a:gd name="T10" fmla="*/ 246 w 315"/>
                  <a:gd name="T11" fmla="*/ 276 h 276"/>
                  <a:gd name="T12" fmla="*/ 311 w 315"/>
                  <a:gd name="T13" fmla="*/ 217 h 276"/>
                  <a:gd name="T14" fmla="*/ 194 w 315"/>
                  <a:gd name="T15" fmla="*/ 194 h 276"/>
                  <a:gd name="T16" fmla="*/ 204 w 315"/>
                  <a:gd name="T17" fmla="*/ 258 h 276"/>
                  <a:gd name="T18" fmla="*/ 272 w 315"/>
                  <a:gd name="T19" fmla="*/ 162 h 276"/>
                  <a:gd name="T20" fmla="*/ 218 w 315"/>
                  <a:gd name="T21" fmla="*/ 89 h 276"/>
                  <a:gd name="T22" fmla="*/ 227 w 315"/>
                  <a:gd name="T23" fmla="*/ 249 h 276"/>
                  <a:gd name="T24" fmla="*/ 161 w 315"/>
                  <a:gd name="T25" fmla="*/ 129 h 276"/>
                  <a:gd name="T26" fmla="*/ 301 w 315"/>
                  <a:gd name="T27" fmla="*/ 12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5" h="276">
                    <a:moveTo>
                      <a:pt x="0" y="176"/>
                    </a:moveTo>
                    <a:cubicBezTo>
                      <a:pt x="68" y="0"/>
                      <a:pt x="68" y="0"/>
                      <a:pt x="68" y="0"/>
                    </a:cubicBezTo>
                    <a:cubicBezTo>
                      <a:pt x="130" y="176"/>
                      <a:pt x="130" y="176"/>
                      <a:pt x="130" y="176"/>
                    </a:cubicBezTo>
                    <a:moveTo>
                      <a:pt x="22" y="118"/>
                    </a:moveTo>
                    <a:cubicBezTo>
                      <a:pt x="110" y="118"/>
                      <a:pt x="110" y="118"/>
                      <a:pt x="110" y="118"/>
                    </a:cubicBezTo>
                    <a:moveTo>
                      <a:pt x="246" y="276"/>
                    </a:moveTo>
                    <a:cubicBezTo>
                      <a:pt x="275" y="275"/>
                      <a:pt x="315" y="258"/>
                      <a:pt x="311" y="217"/>
                    </a:cubicBezTo>
                    <a:cubicBezTo>
                      <a:pt x="308" y="183"/>
                      <a:pt x="237" y="174"/>
                      <a:pt x="194" y="194"/>
                    </a:cubicBezTo>
                    <a:cubicBezTo>
                      <a:pt x="153" y="213"/>
                      <a:pt x="150" y="270"/>
                      <a:pt x="204" y="258"/>
                    </a:cubicBezTo>
                    <a:cubicBezTo>
                      <a:pt x="271" y="244"/>
                      <a:pt x="272" y="162"/>
                      <a:pt x="272" y="162"/>
                    </a:cubicBezTo>
                    <a:moveTo>
                      <a:pt x="218" y="89"/>
                    </a:moveTo>
                    <a:cubicBezTo>
                      <a:pt x="218" y="89"/>
                      <a:pt x="206" y="215"/>
                      <a:pt x="227" y="249"/>
                    </a:cubicBezTo>
                    <a:moveTo>
                      <a:pt x="161" y="129"/>
                    </a:moveTo>
                    <a:cubicBezTo>
                      <a:pt x="161" y="129"/>
                      <a:pt x="236" y="138"/>
                      <a:pt x="301" y="122"/>
                    </a:cubicBezTo>
                  </a:path>
                </a:pathLst>
              </a:custGeom>
              <a:grpFill/>
              <a:ln w="12700" cap="flat">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73" name="Group 372">
              <a:extLst>
                <a:ext uri="{FF2B5EF4-FFF2-40B4-BE49-F238E27FC236}">
                  <a16:creationId xmlns:a16="http://schemas.microsoft.com/office/drawing/2014/main" id="{9CABF756-B666-414E-9A47-280141421836}"/>
                </a:ext>
              </a:extLst>
            </p:cNvPr>
            <p:cNvGrpSpPr/>
            <p:nvPr/>
          </p:nvGrpSpPr>
          <p:grpSpPr>
            <a:xfrm>
              <a:off x="3264438" y="3679835"/>
              <a:ext cx="502920" cy="502920"/>
              <a:chOff x="3263161" y="3689721"/>
              <a:chExt cx="502920" cy="502920"/>
            </a:xfrm>
            <a:solidFill>
              <a:schemeClr val="bg1"/>
            </a:solidFill>
          </p:grpSpPr>
          <p:sp useBgFill="1">
            <p:nvSpPr>
              <p:cNvPr id="636" name="Oval 635">
                <a:extLst>
                  <a:ext uri="{FF2B5EF4-FFF2-40B4-BE49-F238E27FC236}">
                    <a16:creationId xmlns:a16="http://schemas.microsoft.com/office/drawing/2014/main" id="{C9D5B14B-EDCD-4B64-B482-6D58B3AF63E5}"/>
                  </a:ext>
                </a:extLst>
              </p:cNvPr>
              <p:cNvSpPr/>
              <p:nvPr/>
            </p:nvSpPr>
            <p:spPr bwMode="auto">
              <a:xfrm>
                <a:off x="3263161" y="3689721"/>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7" name="Group 636">
                <a:extLst>
                  <a:ext uri="{FF2B5EF4-FFF2-40B4-BE49-F238E27FC236}">
                    <a16:creationId xmlns:a16="http://schemas.microsoft.com/office/drawing/2014/main" id="{28352052-884D-45F8-8D93-70AD781B66B7}"/>
                  </a:ext>
                </a:extLst>
              </p:cNvPr>
              <p:cNvGrpSpPr/>
              <p:nvPr/>
            </p:nvGrpSpPr>
            <p:grpSpPr>
              <a:xfrm>
                <a:off x="3447374" y="3795984"/>
                <a:ext cx="134494" cy="290395"/>
                <a:chOff x="8035563" y="4213789"/>
                <a:chExt cx="170731" cy="368633"/>
              </a:xfrm>
              <a:grpFill/>
            </p:grpSpPr>
            <p:sp>
              <p:nvSpPr>
                <p:cNvPr id="638" name="light">
                  <a:extLst>
                    <a:ext uri="{FF2B5EF4-FFF2-40B4-BE49-F238E27FC236}">
                      <a16:creationId xmlns:a16="http://schemas.microsoft.com/office/drawing/2014/main" id="{22F3A1B9-ED4C-46F3-8567-76C07719B82F}"/>
                    </a:ext>
                  </a:extLst>
                </p:cNvPr>
                <p:cNvSpPr>
                  <a:spLocks noChangeAspect="1" noEditPoints="1"/>
                </p:cNvSpPr>
                <p:nvPr/>
              </p:nvSpPr>
              <p:spPr bwMode="auto">
                <a:xfrm>
                  <a:off x="8035563" y="4328947"/>
                  <a:ext cx="170731" cy="25347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grpFill/>
                <a:ln w="12700" cap="flat">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639" name="Group 638">
                  <a:extLst>
                    <a:ext uri="{FF2B5EF4-FFF2-40B4-BE49-F238E27FC236}">
                      <a16:creationId xmlns:a16="http://schemas.microsoft.com/office/drawing/2014/main" id="{36EC0CB7-F281-4D7C-931E-BC8E4F34725C}"/>
                    </a:ext>
                  </a:extLst>
                </p:cNvPr>
                <p:cNvGrpSpPr/>
                <p:nvPr/>
              </p:nvGrpSpPr>
              <p:grpSpPr>
                <a:xfrm rot="16200000">
                  <a:off x="8082549" y="4180047"/>
                  <a:ext cx="76737" cy="144221"/>
                  <a:chOff x="2866921" y="3947319"/>
                  <a:chExt cx="103684" cy="194866"/>
                </a:xfrm>
                <a:grpFill/>
              </p:grpSpPr>
              <p:sp>
                <p:nvSpPr>
                  <p:cNvPr id="640" name="Oval 5">
                    <a:extLst>
                      <a:ext uri="{FF2B5EF4-FFF2-40B4-BE49-F238E27FC236}">
                        <a16:creationId xmlns:a16="http://schemas.microsoft.com/office/drawing/2014/main" id="{C632F138-909F-4264-AC3F-45F5BA8F5CE1}"/>
                      </a:ext>
                    </a:extLst>
                  </p:cNvPr>
                  <p:cNvSpPr/>
                  <p:nvPr/>
                </p:nvSpPr>
                <p:spPr bwMode="auto">
                  <a:xfrm>
                    <a:off x="2904207" y="3947319"/>
                    <a:ext cx="66398" cy="194866"/>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grpFill/>
                  <a:ln w="12700" cap="flat">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641" name="Oval 5">
                    <a:extLst>
                      <a:ext uri="{FF2B5EF4-FFF2-40B4-BE49-F238E27FC236}">
                        <a16:creationId xmlns:a16="http://schemas.microsoft.com/office/drawing/2014/main" id="{B636DAAA-03E8-4E73-8C8D-F5FFEC69EDAA}"/>
                      </a:ext>
                    </a:extLst>
                  </p:cNvPr>
                  <p:cNvSpPr/>
                  <p:nvPr/>
                </p:nvSpPr>
                <p:spPr bwMode="auto">
                  <a:xfrm>
                    <a:off x="2866921" y="3977662"/>
                    <a:ext cx="45720" cy="134180"/>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grpFill/>
                  <a:ln w="12700" cap="flat">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Semilight"/>
                      <a:ea typeface="+mn-ea"/>
                      <a:cs typeface="+mn-cs"/>
                    </a:endParaRPr>
                  </a:p>
                </p:txBody>
              </p:sp>
            </p:grpSp>
          </p:grpSp>
        </p:grpSp>
        <p:grpSp>
          <p:nvGrpSpPr>
            <p:cNvPr id="374" name="Group 373">
              <a:extLst>
                <a:ext uri="{FF2B5EF4-FFF2-40B4-BE49-F238E27FC236}">
                  <a16:creationId xmlns:a16="http://schemas.microsoft.com/office/drawing/2014/main" id="{ED2D78A9-99A7-4DD4-B784-4F91A49F0844}"/>
                </a:ext>
              </a:extLst>
            </p:cNvPr>
            <p:cNvGrpSpPr/>
            <p:nvPr/>
          </p:nvGrpSpPr>
          <p:grpSpPr>
            <a:xfrm>
              <a:off x="5848674" y="5336495"/>
              <a:ext cx="502920" cy="502920"/>
              <a:chOff x="5847397" y="5346381"/>
              <a:chExt cx="502920" cy="502920"/>
            </a:xfrm>
            <a:solidFill>
              <a:schemeClr val="bg1"/>
            </a:solidFill>
          </p:grpSpPr>
          <p:sp useBgFill="1">
            <p:nvSpPr>
              <p:cNvPr id="627" name="Oval 626">
                <a:extLst>
                  <a:ext uri="{FF2B5EF4-FFF2-40B4-BE49-F238E27FC236}">
                    <a16:creationId xmlns:a16="http://schemas.microsoft.com/office/drawing/2014/main" id="{BCF6D5F2-972D-4BDA-9071-F636C7356CD6}"/>
                  </a:ext>
                </a:extLst>
              </p:cNvPr>
              <p:cNvSpPr/>
              <p:nvPr/>
            </p:nvSpPr>
            <p:spPr bwMode="auto">
              <a:xfrm>
                <a:off x="5847397" y="5346381"/>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8" name="Group 196">
                <a:extLst>
                  <a:ext uri="{FF2B5EF4-FFF2-40B4-BE49-F238E27FC236}">
                    <a16:creationId xmlns:a16="http://schemas.microsoft.com/office/drawing/2014/main" id="{0B34E0B9-0158-42F3-AEA6-D94A046EBFFA}"/>
                  </a:ext>
                </a:extLst>
              </p:cNvPr>
              <p:cNvGrpSpPr>
                <a:grpSpLocks noChangeAspect="1"/>
              </p:cNvGrpSpPr>
              <p:nvPr/>
            </p:nvGrpSpPr>
            <p:grpSpPr bwMode="auto">
              <a:xfrm>
                <a:off x="6030277" y="5467160"/>
                <a:ext cx="137162" cy="261362"/>
                <a:chOff x="7261" y="805"/>
                <a:chExt cx="127" cy="242"/>
              </a:xfrm>
              <a:grpFill/>
            </p:grpSpPr>
            <p:sp>
              <p:nvSpPr>
                <p:cNvPr id="629" name="Freeform 197">
                  <a:extLst>
                    <a:ext uri="{FF2B5EF4-FFF2-40B4-BE49-F238E27FC236}">
                      <a16:creationId xmlns:a16="http://schemas.microsoft.com/office/drawing/2014/main" id="{BB82F3DE-6120-40E7-AADE-93C0C08604C9}"/>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2700" cap="rnd">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30" name="Freeform 198">
                  <a:extLst>
                    <a:ext uri="{FF2B5EF4-FFF2-40B4-BE49-F238E27FC236}">
                      <a16:creationId xmlns:a16="http://schemas.microsoft.com/office/drawing/2014/main" id="{2AB03C1E-5A65-4415-83E7-072831207D13}"/>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2700" cap="rnd">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31" name="Freeform 199">
                  <a:extLst>
                    <a:ext uri="{FF2B5EF4-FFF2-40B4-BE49-F238E27FC236}">
                      <a16:creationId xmlns:a16="http://schemas.microsoft.com/office/drawing/2014/main" id="{06E3DF28-C7E0-4D7F-B3AB-C5FC1BAA8180}"/>
                    </a:ext>
                  </a:extLst>
                </p:cNvPr>
                <p:cNvSpPr>
                  <a:spLocks/>
                </p:cNvSpPr>
                <p:nvPr/>
              </p:nvSpPr>
              <p:spPr bwMode="auto">
                <a:xfrm>
                  <a:off x="7324" y="992"/>
                  <a:ext cx="64"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2700" cap="rnd">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32" name="Freeform 200">
                  <a:extLst>
                    <a:ext uri="{FF2B5EF4-FFF2-40B4-BE49-F238E27FC236}">
                      <a16:creationId xmlns:a16="http://schemas.microsoft.com/office/drawing/2014/main" id="{662239EC-A9CB-4B2D-ACE4-EF7C4C129766}"/>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2700" cap="rnd">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33" name="Oval 201">
                  <a:extLst>
                    <a:ext uri="{FF2B5EF4-FFF2-40B4-BE49-F238E27FC236}">
                      <a16:creationId xmlns:a16="http://schemas.microsoft.com/office/drawing/2014/main" id="{1964670E-4E10-47DE-8090-B4B3621EDCA3}"/>
                    </a:ext>
                  </a:extLst>
                </p:cNvPr>
                <p:cNvSpPr>
                  <a:spLocks noChangeArrowheads="1"/>
                </p:cNvSpPr>
                <p:nvPr/>
              </p:nvSpPr>
              <p:spPr bwMode="auto">
                <a:xfrm>
                  <a:off x="7287" y="878"/>
                  <a:ext cx="9" cy="8"/>
                </a:xfrm>
                <a:prstGeom prst="ellipse">
                  <a:avLst/>
                </a:prstGeom>
                <a:grpFill/>
                <a:ln w="12700" cap="rnd">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34" name="Oval 202">
                  <a:extLst>
                    <a:ext uri="{FF2B5EF4-FFF2-40B4-BE49-F238E27FC236}">
                      <a16:creationId xmlns:a16="http://schemas.microsoft.com/office/drawing/2014/main" id="{4427F15C-91C4-4DBE-BA6A-15EE81300982}"/>
                    </a:ext>
                  </a:extLst>
                </p:cNvPr>
                <p:cNvSpPr>
                  <a:spLocks noChangeArrowheads="1"/>
                </p:cNvSpPr>
                <p:nvPr/>
              </p:nvSpPr>
              <p:spPr bwMode="auto">
                <a:xfrm>
                  <a:off x="7287" y="923"/>
                  <a:ext cx="9" cy="8"/>
                </a:xfrm>
                <a:prstGeom prst="ellipse">
                  <a:avLst/>
                </a:prstGeom>
                <a:grpFill/>
                <a:ln w="12700" cap="rnd">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35" name="Oval 203">
                  <a:extLst>
                    <a:ext uri="{FF2B5EF4-FFF2-40B4-BE49-F238E27FC236}">
                      <a16:creationId xmlns:a16="http://schemas.microsoft.com/office/drawing/2014/main" id="{C3B2AC78-3CA1-4BBA-9BC9-9095FB22E6F6}"/>
                    </a:ext>
                  </a:extLst>
                </p:cNvPr>
                <p:cNvSpPr>
                  <a:spLocks noChangeArrowheads="1"/>
                </p:cNvSpPr>
                <p:nvPr/>
              </p:nvSpPr>
              <p:spPr bwMode="auto">
                <a:xfrm>
                  <a:off x="7287" y="967"/>
                  <a:ext cx="9" cy="8"/>
                </a:xfrm>
                <a:prstGeom prst="ellipse">
                  <a:avLst/>
                </a:prstGeom>
                <a:grpFill/>
                <a:ln w="12700" cap="rnd">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375" name="Group 374">
              <a:extLst>
                <a:ext uri="{FF2B5EF4-FFF2-40B4-BE49-F238E27FC236}">
                  <a16:creationId xmlns:a16="http://schemas.microsoft.com/office/drawing/2014/main" id="{6FA148A3-A4CA-4355-A191-9948FFD21453}"/>
                </a:ext>
              </a:extLst>
            </p:cNvPr>
            <p:cNvGrpSpPr/>
            <p:nvPr/>
          </p:nvGrpSpPr>
          <p:grpSpPr>
            <a:xfrm>
              <a:off x="3682689" y="3170511"/>
              <a:ext cx="502920" cy="502920"/>
              <a:chOff x="-963895" y="2838084"/>
              <a:chExt cx="502920" cy="502920"/>
            </a:xfrm>
            <a:solidFill>
              <a:schemeClr val="bg1"/>
            </a:solidFill>
          </p:grpSpPr>
          <p:sp useBgFill="1">
            <p:nvSpPr>
              <p:cNvPr id="625" name="Oval 624">
                <a:extLst>
                  <a:ext uri="{FF2B5EF4-FFF2-40B4-BE49-F238E27FC236}">
                    <a16:creationId xmlns:a16="http://schemas.microsoft.com/office/drawing/2014/main" id="{943C9F3B-A6C9-4AB7-B4DF-37CDC3D9046B}"/>
                  </a:ext>
                </a:extLst>
              </p:cNvPr>
              <p:cNvSpPr/>
              <p:nvPr/>
            </p:nvSpPr>
            <p:spPr bwMode="auto">
              <a:xfrm>
                <a:off x="-963895" y="2838084"/>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6" name="hand_5">
                <a:extLst>
                  <a:ext uri="{FF2B5EF4-FFF2-40B4-BE49-F238E27FC236}">
                    <a16:creationId xmlns:a16="http://schemas.microsoft.com/office/drawing/2014/main" id="{628A3263-F068-4434-9F92-EB0585DAE264}"/>
                  </a:ext>
                </a:extLst>
              </p:cNvPr>
              <p:cNvSpPr>
                <a:spLocks noChangeAspect="1" noEditPoints="1"/>
              </p:cNvSpPr>
              <p:nvPr/>
            </p:nvSpPr>
            <p:spPr bwMode="auto">
              <a:xfrm>
                <a:off x="-791727" y="2985079"/>
                <a:ext cx="158585" cy="208930"/>
              </a:xfrm>
              <a:custGeom>
                <a:avLst/>
                <a:gdLst>
                  <a:gd name="T0" fmla="*/ 120 w 260"/>
                  <a:gd name="T1" fmla="*/ 103 h 344"/>
                  <a:gd name="T2" fmla="*/ 143 w 260"/>
                  <a:gd name="T3" fmla="*/ 78 h 344"/>
                  <a:gd name="T4" fmla="*/ 166 w 260"/>
                  <a:gd name="T5" fmla="*/ 103 h 344"/>
                  <a:gd name="T6" fmla="*/ 166 w 260"/>
                  <a:gd name="T7" fmla="*/ 172 h 344"/>
                  <a:gd name="T8" fmla="*/ 212 w 260"/>
                  <a:gd name="T9" fmla="*/ 172 h 344"/>
                  <a:gd name="T10" fmla="*/ 212 w 260"/>
                  <a:gd name="T11" fmla="*/ 103 h 344"/>
                  <a:gd name="T12" fmla="*/ 189 w 260"/>
                  <a:gd name="T13" fmla="*/ 78 h 344"/>
                  <a:gd name="T14" fmla="*/ 166 w 260"/>
                  <a:gd name="T15" fmla="*/ 103 h 344"/>
                  <a:gd name="T16" fmla="*/ 120 w 260"/>
                  <a:gd name="T17" fmla="*/ 172 h 344"/>
                  <a:gd name="T18" fmla="*/ 120 w 260"/>
                  <a:gd name="T19" fmla="*/ 25 h 344"/>
                  <a:gd name="T20" fmla="*/ 97 w 260"/>
                  <a:gd name="T21" fmla="*/ 0 h 344"/>
                  <a:gd name="T22" fmla="*/ 74 w 260"/>
                  <a:gd name="T23" fmla="*/ 25 h 344"/>
                  <a:gd name="T24" fmla="*/ 74 w 260"/>
                  <a:gd name="T25" fmla="*/ 206 h 344"/>
                  <a:gd name="T26" fmla="*/ 23 w 260"/>
                  <a:gd name="T27" fmla="*/ 188 h 344"/>
                  <a:gd name="T28" fmla="*/ 6 w 260"/>
                  <a:gd name="T29" fmla="*/ 195 h 344"/>
                  <a:gd name="T30" fmla="*/ 8 w 260"/>
                  <a:gd name="T31" fmla="*/ 217 h 344"/>
                  <a:gd name="T32" fmla="*/ 93 w 260"/>
                  <a:gd name="T33" fmla="*/ 316 h 344"/>
                  <a:gd name="T34" fmla="*/ 174 w 260"/>
                  <a:gd name="T35" fmla="*/ 344 h 344"/>
                  <a:gd name="T36" fmla="*/ 255 w 260"/>
                  <a:gd name="T37" fmla="*/ 278 h 344"/>
                  <a:gd name="T38" fmla="*/ 258 w 260"/>
                  <a:gd name="T39" fmla="*/ 200 h 344"/>
                  <a:gd name="T40" fmla="*/ 258 w 260"/>
                  <a:gd name="T41" fmla="*/ 130 h 344"/>
                  <a:gd name="T42" fmla="*/ 235 w 260"/>
                  <a:gd name="T43" fmla="*/ 105 h 344"/>
                  <a:gd name="T44" fmla="*/ 212 w 260"/>
                  <a:gd name="T45" fmla="*/ 1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0" h="344">
                    <a:moveTo>
                      <a:pt x="120" y="103"/>
                    </a:moveTo>
                    <a:cubicBezTo>
                      <a:pt x="120" y="89"/>
                      <a:pt x="130" y="78"/>
                      <a:pt x="143" y="78"/>
                    </a:cubicBezTo>
                    <a:cubicBezTo>
                      <a:pt x="156" y="78"/>
                      <a:pt x="166" y="89"/>
                      <a:pt x="166" y="103"/>
                    </a:cubicBezTo>
                    <a:cubicBezTo>
                      <a:pt x="166" y="172"/>
                      <a:pt x="166" y="172"/>
                      <a:pt x="166" y="172"/>
                    </a:cubicBezTo>
                    <a:moveTo>
                      <a:pt x="212" y="172"/>
                    </a:moveTo>
                    <a:cubicBezTo>
                      <a:pt x="212" y="103"/>
                      <a:pt x="212" y="103"/>
                      <a:pt x="212" y="103"/>
                    </a:cubicBezTo>
                    <a:cubicBezTo>
                      <a:pt x="212" y="89"/>
                      <a:pt x="202" y="78"/>
                      <a:pt x="189" y="78"/>
                    </a:cubicBezTo>
                    <a:cubicBezTo>
                      <a:pt x="176" y="78"/>
                      <a:pt x="166" y="89"/>
                      <a:pt x="166" y="103"/>
                    </a:cubicBezTo>
                    <a:moveTo>
                      <a:pt x="120" y="172"/>
                    </a:moveTo>
                    <a:cubicBezTo>
                      <a:pt x="120" y="25"/>
                      <a:pt x="120" y="25"/>
                      <a:pt x="120" y="25"/>
                    </a:cubicBezTo>
                    <a:cubicBezTo>
                      <a:pt x="120" y="11"/>
                      <a:pt x="110" y="0"/>
                      <a:pt x="97" y="0"/>
                    </a:cubicBezTo>
                    <a:cubicBezTo>
                      <a:pt x="84" y="0"/>
                      <a:pt x="74" y="11"/>
                      <a:pt x="74" y="25"/>
                    </a:cubicBezTo>
                    <a:cubicBezTo>
                      <a:pt x="74" y="206"/>
                      <a:pt x="74" y="206"/>
                      <a:pt x="74" y="206"/>
                    </a:cubicBezTo>
                    <a:cubicBezTo>
                      <a:pt x="74" y="206"/>
                      <a:pt x="33" y="189"/>
                      <a:pt x="23" y="188"/>
                    </a:cubicBezTo>
                    <a:cubicBezTo>
                      <a:pt x="14" y="188"/>
                      <a:pt x="13" y="188"/>
                      <a:pt x="6" y="195"/>
                    </a:cubicBezTo>
                    <a:cubicBezTo>
                      <a:pt x="0" y="202"/>
                      <a:pt x="5" y="213"/>
                      <a:pt x="8" y="217"/>
                    </a:cubicBezTo>
                    <a:cubicBezTo>
                      <a:pt x="12" y="220"/>
                      <a:pt x="84" y="309"/>
                      <a:pt x="93" y="316"/>
                    </a:cubicBezTo>
                    <a:cubicBezTo>
                      <a:pt x="101" y="324"/>
                      <a:pt x="118" y="344"/>
                      <a:pt x="174" y="344"/>
                    </a:cubicBezTo>
                    <a:cubicBezTo>
                      <a:pt x="233" y="344"/>
                      <a:pt x="255" y="278"/>
                      <a:pt x="255" y="278"/>
                    </a:cubicBezTo>
                    <a:cubicBezTo>
                      <a:pt x="260" y="261"/>
                      <a:pt x="258" y="200"/>
                      <a:pt x="258" y="200"/>
                    </a:cubicBezTo>
                    <a:cubicBezTo>
                      <a:pt x="258" y="130"/>
                      <a:pt x="258" y="130"/>
                      <a:pt x="258" y="130"/>
                    </a:cubicBezTo>
                    <a:cubicBezTo>
                      <a:pt x="258" y="116"/>
                      <a:pt x="247" y="105"/>
                      <a:pt x="235" y="105"/>
                    </a:cubicBezTo>
                    <a:cubicBezTo>
                      <a:pt x="222" y="105"/>
                      <a:pt x="212" y="116"/>
                      <a:pt x="212" y="130"/>
                    </a:cubicBezTo>
                  </a:path>
                </a:pathLst>
              </a:custGeom>
              <a:grpFill/>
              <a:ln w="1270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76" name="Group 375">
              <a:extLst>
                <a:ext uri="{FF2B5EF4-FFF2-40B4-BE49-F238E27FC236}">
                  <a16:creationId xmlns:a16="http://schemas.microsoft.com/office/drawing/2014/main" id="{A41874AE-CB76-4381-923E-0DB6948A8F39}"/>
                </a:ext>
              </a:extLst>
            </p:cNvPr>
            <p:cNvGrpSpPr/>
            <p:nvPr/>
          </p:nvGrpSpPr>
          <p:grpSpPr>
            <a:xfrm>
              <a:off x="3847716" y="2341445"/>
              <a:ext cx="502920" cy="502920"/>
              <a:chOff x="3846439" y="2351331"/>
              <a:chExt cx="502920" cy="502920"/>
            </a:xfrm>
            <a:solidFill>
              <a:schemeClr val="bg1"/>
            </a:solidFill>
          </p:grpSpPr>
          <p:sp useBgFill="1">
            <p:nvSpPr>
              <p:cNvPr id="623" name="Oval 622">
                <a:extLst>
                  <a:ext uri="{FF2B5EF4-FFF2-40B4-BE49-F238E27FC236}">
                    <a16:creationId xmlns:a16="http://schemas.microsoft.com/office/drawing/2014/main" id="{EB5DFE36-4D54-4609-8CA8-778AD81B1247}"/>
                  </a:ext>
                </a:extLst>
              </p:cNvPr>
              <p:cNvSpPr/>
              <p:nvPr/>
            </p:nvSpPr>
            <p:spPr bwMode="auto">
              <a:xfrm>
                <a:off x="3846439" y="2351331"/>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4" name="Freeform 5">
                <a:extLst>
                  <a:ext uri="{FF2B5EF4-FFF2-40B4-BE49-F238E27FC236}">
                    <a16:creationId xmlns:a16="http://schemas.microsoft.com/office/drawing/2014/main" id="{ADBEC779-4C75-4BC6-97E4-4810F1ECC29D}"/>
                  </a:ext>
                </a:extLst>
              </p:cNvPr>
              <p:cNvSpPr>
                <a:spLocks noChangeAspect="1" noEditPoints="1"/>
              </p:cNvSpPr>
              <p:nvPr/>
            </p:nvSpPr>
            <p:spPr bwMode="auto">
              <a:xfrm>
                <a:off x="3966698" y="2534413"/>
                <a:ext cx="262402" cy="136756"/>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grpFill/>
              <a:ln w="12700" cap="flat">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77" name="Group 376">
              <a:extLst>
                <a:ext uri="{FF2B5EF4-FFF2-40B4-BE49-F238E27FC236}">
                  <a16:creationId xmlns:a16="http://schemas.microsoft.com/office/drawing/2014/main" id="{E2CCEDBE-19BA-4177-B3AF-08D229AD7BDB}"/>
                </a:ext>
              </a:extLst>
            </p:cNvPr>
            <p:cNvGrpSpPr/>
            <p:nvPr/>
          </p:nvGrpSpPr>
          <p:grpSpPr>
            <a:xfrm>
              <a:off x="8424768" y="3679644"/>
              <a:ext cx="502920" cy="502920"/>
              <a:chOff x="7820929" y="5070185"/>
              <a:chExt cx="502920" cy="502920"/>
            </a:xfrm>
            <a:solidFill>
              <a:schemeClr val="bg1"/>
            </a:solidFill>
          </p:grpSpPr>
          <p:sp useBgFill="1">
            <p:nvSpPr>
              <p:cNvPr id="619" name="Oval 618">
                <a:extLst>
                  <a:ext uri="{FF2B5EF4-FFF2-40B4-BE49-F238E27FC236}">
                    <a16:creationId xmlns:a16="http://schemas.microsoft.com/office/drawing/2014/main" id="{A42647A6-543C-4375-A9A5-247EC677E798}"/>
                  </a:ext>
                </a:extLst>
              </p:cNvPr>
              <p:cNvSpPr/>
              <p:nvPr/>
            </p:nvSpPr>
            <p:spPr bwMode="auto">
              <a:xfrm>
                <a:off x="7820929" y="5070185"/>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0" name="Group 619">
                <a:extLst>
                  <a:ext uri="{FF2B5EF4-FFF2-40B4-BE49-F238E27FC236}">
                    <a16:creationId xmlns:a16="http://schemas.microsoft.com/office/drawing/2014/main" id="{186491C4-0366-401D-9E48-8FD71BC5C578}"/>
                  </a:ext>
                </a:extLst>
              </p:cNvPr>
              <p:cNvGrpSpPr>
                <a:grpSpLocks noChangeAspect="1"/>
              </p:cNvGrpSpPr>
              <p:nvPr/>
            </p:nvGrpSpPr>
            <p:grpSpPr>
              <a:xfrm>
                <a:off x="7913305" y="5228754"/>
                <a:ext cx="318168" cy="185782"/>
                <a:chOff x="11030366" y="2382953"/>
                <a:chExt cx="397040" cy="231838"/>
              </a:xfrm>
              <a:grpFill/>
            </p:grpSpPr>
            <p:sp>
              <p:nvSpPr>
                <p:cNvPr id="621" name="Freeform 77">
                  <a:extLst>
                    <a:ext uri="{FF2B5EF4-FFF2-40B4-BE49-F238E27FC236}">
                      <a16:creationId xmlns:a16="http://schemas.microsoft.com/office/drawing/2014/main" id="{9F88F06B-8B9F-4B26-B3EF-435DB69563DF}"/>
                    </a:ext>
                  </a:extLst>
                </p:cNvPr>
                <p:cNvSpPr>
                  <a:spLocks/>
                </p:cNvSpPr>
                <p:nvPr/>
              </p:nvSpPr>
              <p:spPr bwMode="auto">
                <a:xfrm>
                  <a:off x="11030366" y="2382953"/>
                  <a:ext cx="397040" cy="231838"/>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grpFill/>
                <a:ln w="12700" cap="flat">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22" name="Freeform 78">
                  <a:extLst>
                    <a:ext uri="{FF2B5EF4-FFF2-40B4-BE49-F238E27FC236}">
                      <a16:creationId xmlns:a16="http://schemas.microsoft.com/office/drawing/2014/main" id="{805AE4E9-4985-4785-9F7B-FB03E9807F9D}"/>
                    </a:ext>
                  </a:extLst>
                </p:cNvPr>
                <p:cNvSpPr>
                  <a:spLocks/>
                </p:cNvSpPr>
                <p:nvPr/>
              </p:nvSpPr>
              <p:spPr bwMode="auto">
                <a:xfrm>
                  <a:off x="11219168" y="2439871"/>
                  <a:ext cx="19436" cy="20824"/>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grpFill/>
                <a:ln w="12700" cap="flat">
                  <a:solidFill>
                    <a:schemeClr val="tx1">
                      <a:lumMod val="90000"/>
                      <a:lumOff val="1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378" name="Group 377">
              <a:extLst>
                <a:ext uri="{FF2B5EF4-FFF2-40B4-BE49-F238E27FC236}">
                  <a16:creationId xmlns:a16="http://schemas.microsoft.com/office/drawing/2014/main" id="{E68F4A36-04E7-4C42-8DAF-48077F42A63C}"/>
                </a:ext>
              </a:extLst>
            </p:cNvPr>
            <p:cNvGrpSpPr/>
            <p:nvPr/>
          </p:nvGrpSpPr>
          <p:grpSpPr>
            <a:xfrm>
              <a:off x="7849633" y="2341445"/>
              <a:ext cx="502920" cy="502920"/>
              <a:chOff x="-963895" y="2293009"/>
              <a:chExt cx="502920" cy="502920"/>
            </a:xfrm>
            <a:solidFill>
              <a:schemeClr val="bg1"/>
            </a:solidFill>
          </p:grpSpPr>
          <p:sp useBgFill="1">
            <p:nvSpPr>
              <p:cNvPr id="617" name="Oval 616">
                <a:extLst>
                  <a:ext uri="{FF2B5EF4-FFF2-40B4-BE49-F238E27FC236}">
                    <a16:creationId xmlns:a16="http://schemas.microsoft.com/office/drawing/2014/main" id="{5467666E-9941-4FBA-8ADA-3D129EAB2D4E}"/>
                  </a:ext>
                </a:extLst>
              </p:cNvPr>
              <p:cNvSpPr/>
              <p:nvPr/>
            </p:nvSpPr>
            <p:spPr bwMode="auto">
              <a:xfrm>
                <a:off x="-963895" y="2293009"/>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8" name="eye_2">
                <a:extLst>
                  <a:ext uri="{FF2B5EF4-FFF2-40B4-BE49-F238E27FC236}">
                    <a16:creationId xmlns:a16="http://schemas.microsoft.com/office/drawing/2014/main" id="{80884300-3760-4650-9F7C-3A44D6C3AC5F}"/>
                  </a:ext>
                </a:extLst>
              </p:cNvPr>
              <p:cNvSpPr>
                <a:spLocks noChangeAspect="1" noEditPoints="1"/>
              </p:cNvSpPr>
              <p:nvPr/>
            </p:nvSpPr>
            <p:spPr bwMode="auto">
              <a:xfrm>
                <a:off x="-842316" y="2472405"/>
                <a:ext cx="259763" cy="144129"/>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grpFill/>
              <a:ln w="1270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79" name="Group 378">
              <a:extLst>
                <a:ext uri="{FF2B5EF4-FFF2-40B4-BE49-F238E27FC236}">
                  <a16:creationId xmlns:a16="http://schemas.microsoft.com/office/drawing/2014/main" id="{3744F437-6573-476A-AEA0-CB74CC992C86}"/>
                </a:ext>
              </a:extLst>
            </p:cNvPr>
            <p:cNvGrpSpPr/>
            <p:nvPr/>
          </p:nvGrpSpPr>
          <p:grpSpPr>
            <a:xfrm>
              <a:off x="4383139" y="979181"/>
              <a:ext cx="502920" cy="502920"/>
              <a:chOff x="-963895" y="1747934"/>
              <a:chExt cx="502920" cy="502920"/>
            </a:xfrm>
            <a:solidFill>
              <a:schemeClr val="bg1"/>
            </a:solidFill>
          </p:grpSpPr>
          <p:sp useBgFill="1">
            <p:nvSpPr>
              <p:cNvPr id="615" name="Oval 614">
                <a:extLst>
                  <a:ext uri="{FF2B5EF4-FFF2-40B4-BE49-F238E27FC236}">
                    <a16:creationId xmlns:a16="http://schemas.microsoft.com/office/drawing/2014/main" id="{5214C1CF-37AA-4E16-A885-A374EF496173}"/>
                  </a:ext>
                </a:extLst>
              </p:cNvPr>
              <p:cNvSpPr/>
              <p:nvPr/>
            </p:nvSpPr>
            <p:spPr bwMode="auto">
              <a:xfrm>
                <a:off x="-963895" y="1747934"/>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6" name="mail">
                <a:extLst>
                  <a:ext uri="{FF2B5EF4-FFF2-40B4-BE49-F238E27FC236}">
                    <a16:creationId xmlns:a16="http://schemas.microsoft.com/office/drawing/2014/main" id="{7B737491-61F5-4810-883E-E787D3DB8639}"/>
                  </a:ext>
                </a:extLst>
              </p:cNvPr>
              <p:cNvSpPr>
                <a:spLocks noChangeAspect="1" noEditPoints="1"/>
              </p:cNvSpPr>
              <p:nvPr/>
            </p:nvSpPr>
            <p:spPr bwMode="auto">
              <a:xfrm>
                <a:off x="-806420" y="1943003"/>
                <a:ext cx="187970" cy="112783"/>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grpFill/>
              <a:ln w="1270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80" name="Group 379">
              <a:extLst>
                <a:ext uri="{FF2B5EF4-FFF2-40B4-BE49-F238E27FC236}">
                  <a16:creationId xmlns:a16="http://schemas.microsoft.com/office/drawing/2014/main" id="{4FFE2BCD-D018-473C-9F09-9151B7BF2923}"/>
                </a:ext>
              </a:extLst>
            </p:cNvPr>
            <p:cNvGrpSpPr/>
            <p:nvPr/>
          </p:nvGrpSpPr>
          <p:grpSpPr>
            <a:xfrm>
              <a:off x="4382750" y="5353551"/>
              <a:ext cx="502920" cy="502920"/>
              <a:chOff x="-963895" y="4473309"/>
              <a:chExt cx="502920" cy="502920"/>
            </a:xfrm>
            <a:solidFill>
              <a:schemeClr val="bg1"/>
            </a:solidFill>
          </p:grpSpPr>
          <p:sp useBgFill="1">
            <p:nvSpPr>
              <p:cNvPr id="609" name="Oval 608">
                <a:extLst>
                  <a:ext uri="{FF2B5EF4-FFF2-40B4-BE49-F238E27FC236}">
                    <a16:creationId xmlns:a16="http://schemas.microsoft.com/office/drawing/2014/main" id="{7351B0BE-9DAD-48CC-B3A7-0CA87BFA8EC5}"/>
                  </a:ext>
                </a:extLst>
              </p:cNvPr>
              <p:cNvSpPr/>
              <p:nvPr/>
            </p:nvSpPr>
            <p:spPr bwMode="auto">
              <a:xfrm>
                <a:off x="-963895" y="4473309"/>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10" name="Group 609">
                <a:extLst>
                  <a:ext uri="{FF2B5EF4-FFF2-40B4-BE49-F238E27FC236}">
                    <a16:creationId xmlns:a16="http://schemas.microsoft.com/office/drawing/2014/main" id="{393083DB-6E9A-49FF-B483-39863A0F0866}"/>
                  </a:ext>
                </a:extLst>
              </p:cNvPr>
              <p:cNvGrpSpPr/>
              <p:nvPr/>
            </p:nvGrpSpPr>
            <p:grpSpPr>
              <a:xfrm>
                <a:off x="-805076" y="4644436"/>
                <a:ext cx="185282" cy="160666"/>
                <a:chOff x="3000375" y="3415903"/>
                <a:chExt cx="205973" cy="178608"/>
              </a:xfrm>
              <a:grpFill/>
            </p:grpSpPr>
            <p:sp>
              <p:nvSpPr>
                <p:cNvPr id="611" name="people_4">
                  <a:extLst>
                    <a:ext uri="{FF2B5EF4-FFF2-40B4-BE49-F238E27FC236}">
                      <a16:creationId xmlns:a16="http://schemas.microsoft.com/office/drawing/2014/main" id="{932A6200-7D43-4C99-B9A7-C31CF1F1AF75}"/>
                    </a:ext>
                  </a:extLst>
                </p:cNvPr>
                <p:cNvSpPr>
                  <a:spLocks noChangeAspect="1" noEditPoints="1"/>
                </p:cNvSpPr>
                <p:nvPr/>
              </p:nvSpPr>
              <p:spPr bwMode="auto">
                <a:xfrm flipH="1">
                  <a:off x="3000375" y="3429290"/>
                  <a:ext cx="147784" cy="16522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270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612" name="Group 611">
                  <a:extLst>
                    <a:ext uri="{FF2B5EF4-FFF2-40B4-BE49-F238E27FC236}">
                      <a16:creationId xmlns:a16="http://schemas.microsoft.com/office/drawing/2014/main" id="{C7D6FDB7-09A8-4ED2-A8DA-576CF7AE4FEB}"/>
                    </a:ext>
                  </a:extLst>
                </p:cNvPr>
                <p:cNvGrpSpPr/>
                <p:nvPr/>
              </p:nvGrpSpPr>
              <p:grpSpPr>
                <a:xfrm>
                  <a:off x="3140463" y="3415903"/>
                  <a:ext cx="65885" cy="123826"/>
                  <a:chOff x="2866921" y="3947319"/>
                  <a:chExt cx="103684" cy="194866"/>
                </a:xfrm>
                <a:grpFill/>
              </p:grpSpPr>
              <p:sp>
                <p:nvSpPr>
                  <p:cNvPr id="613" name="Oval 5">
                    <a:extLst>
                      <a:ext uri="{FF2B5EF4-FFF2-40B4-BE49-F238E27FC236}">
                        <a16:creationId xmlns:a16="http://schemas.microsoft.com/office/drawing/2014/main" id="{196FB064-71BF-4202-A1C6-BCF70D1074AF}"/>
                      </a:ext>
                    </a:extLst>
                  </p:cNvPr>
                  <p:cNvSpPr/>
                  <p:nvPr/>
                </p:nvSpPr>
                <p:spPr bwMode="auto">
                  <a:xfrm>
                    <a:off x="2904207" y="3947319"/>
                    <a:ext cx="66398" cy="194866"/>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grpFill/>
                  <a:ln w="1270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614" name="Oval 5">
                    <a:extLst>
                      <a:ext uri="{FF2B5EF4-FFF2-40B4-BE49-F238E27FC236}">
                        <a16:creationId xmlns:a16="http://schemas.microsoft.com/office/drawing/2014/main" id="{7518F9C5-EC1F-4AD7-A786-B34C6A39F89B}"/>
                      </a:ext>
                    </a:extLst>
                  </p:cNvPr>
                  <p:cNvSpPr/>
                  <p:nvPr/>
                </p:nvSpPr>
                <p:spPr bwMode="auto">
                  <a:xfrm>
                    <a:off x="2866921" y="3977662"/>
                    <a:ext cx="45720" cy="134180"/>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grpFill/>
                  <a:ln w="1270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Semilight"/>
                      <a:ea typeface="+mn-ea"/>
                      <a:cs typeface="+mn-cs"/>
                    </a:endParaRPr>
                  </a:p>
                </p:txBody>
              </p:sp>
            </p:grpSp>
          </p:grpSp>
        </p:grpSp>
        <p:grpSp>
          <p:nvGrpSpPr>
            <p:cNvPr id="381" name="Group 380">
              <a:extLst>
                <a:ext uri="{FF2B5EF4-FFF2-40B4-BE49-F238E27FC236}">
                  <a16:creationId xmlns:a16="http://schemas.microsoft.com/office/drawing/2014/main" id="{E8CD751B-3CB2-4946-8912-453E6A9E2ED7}"/>
                </a:ext>
              </a:extLst>
            </p:cNvPr>
            <p:cNvGrpSpPr/>
            <p:nvPr/>
          </p:nvGrpSpPr>
          <p:grpSpPr>
            <a:xfrm>
              <a:off x="4317259" y="4701925"/>
              <a:ext cx="502920" cy="502920"/>
              <a:chOff x="-963895" y="657784"/>
              <a:chExt cx="502920" cy="502920"/>
            </a:xfrm>
            <a:solidFill>
              <a:schemeClr val="bg1"/>
            </a:solidFill>
          </p:grpSpPr>
          <p:sp useBgFill="1">
            <p:nvSpPr>
              <p:cNvPr id="607" name="Oval 606">
                <a:extLst>
                  <a:ext uri="{FF2B5EF4-FFF2-40B4-BE49-F238E27FC236}">
                    <a16:creationId xmlns:a16="http://schemas.microsoft.com/office/drawing/2014/main" id="{16E6ECB5-C542-402B-B57D-25CE3C79CBD8}"/>
                  </a:ext>
                </a:extLst>
              </p:cNvPr>
              <p:cNvSpPr/>
              <p:nvPr/>
            </p:nvSpPr>
            <p:spPr bwMode="auto">
              <a:xfrm>
                <a:off x="-963895" y="657784"/>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8" name="directory_2">
                <a:extLst>
                  <a:ext uri="{FF2B5EF4-FFF2-40B4-BE49-F238E27FC236}">
                    <a16:creationId xmlns:a16="http://schemas.microsoft.com/office/drawing/2014/main" id="{7582EB98-6895-477D-978D-253F6E515D33}"/>
                  </a:ext>
                </a:extLst>
              </p:cNvPr>
              <p:cNvSpPr>
                <a:spLocks noChangeAspect="1" noEditPoints="1"/>
              </p:cNvSpPr>
              <p:nvPr/>
            </p:nvSpPr>
            <p:spPr bwMode="auto">
              <a:xfrm>
                <a:off x="-820034" y="801178"/>
                <a:ext cx="215198" cy="216133"/>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grpFill/>
              <a:ln w="1270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82" name="Group 381">
              <a:extLst>
                <a:ext uri="{FF2B5EF4-FFF2-40B4-BE49-F238E27FC236}">
                  <a16:creationId xmlns:a16="http://schemas.microsoft.com/office/drawing/2014/main" id="{94D7C74D-3369-4A65-90C1-0785061DE720}"/>
                </a:ext>
              </a:extLst>
            </p:cNvPr>
            <p:cNvGrpSpPr/>
            <p:nvPr/>
          </p:nvGrpSpPr>
          <p:grpSpPr>
            <a:xfrm>
              <a:off x="3264313" y="2653104"/>
              <a:ext cx="502920" cy="502920"/>
              <a:chOff x="-963895" y="3383159"/>
              <a:chExt cx="502920" cy="502920"/>
            </a:xfrm>
            <a:solidFill>
              <a:schemeClr val="bg1"/>
            </a:solidFill>
          </p:grpSpPr>
          <p:sp useBgFill="1">
            <p:nvSpPr>
              <p:cNvPr id="599" name="Oval 598">
                <a:extLst>
                  <a:ext uri="{FF2B5EF4-FFF2-40B4-BE49-F238E27FC236}">
                    <a16:creationId xmlns:a16="http://schemas.microsoft.com/office/drawing/2014/main" id="{D44A3C2F-9A99-4C42-B682-67B1C311BD5A}"/>
                  </a:ext>
                </a:extLst>
              </p:cNvPr>
              <p:cNvSpPr/>
              <p:nvPr/>
            </p:nvSpPr>
            <p:spPr bwMode="auto">
              <a:xfrm>
                <a:off x="-963895" y="3383159"/>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0" name="Group 599">
                <a:extLst>
                  <a:ext uri="{FF2B5EF4-FFF2-40B4-BE49-F238E27FC236}">
                    <a16:creationId xmlns:a16="http://schemas.microsoft.com/office/drawing/2014/main" id="{F95D9B20-59DD-49F7-88CE-945CA5D7D539}"/>
                  </a:ext>
                </a:extLst>
              </p:cNvPr>
              <p:cNvGrpSpPr/>
              <p:nvPr/>
            </p:nvGrpSpPr>
            <p:grpSpPr>
              <a:xfrm>
                <a:off x="-826557" y="3533862"/>
                <a:ext cx="228245" cy="201514"/>
                <a:chOff x="2145576" y="1852136"/>
                <a:chExt cx="291291" cy="257176"/>
              </a:xfrm>
              <a:grpFill/>
            </p:grpSpPr>
            <p:sp>
              <p:nvSpPr>
                <p:cNvPr id="601" name="people_17">
                  <a:extLst>
                    <a:ext uri="{FF2B5EF4-FFF2-40B4-BE49-F238E27FC236}">
                      <a16:creationId xmlns:a16="http://schemas.microsoft.com/office/drawing/2014/main" id="{3D637F5B-C2E6-475F-A386-3CF8E4B8CC3E}"/>
                    </a:ext>
                  </a:extLst>
                </p:cNvPr>
                <p:cNvSpPr>
                  <a:spLocks noChangeAspect="1" noEditPoints="1"/>
                </p:cNvSpPr>
                <p:nvPr/>
              </p:nvSpPr>
              <p:spPr bwMode="auto">
                <a:xfrm>
                  <a:off x="2215982" y="1871414"/>
                  <a:ext cx="150479" cy="218620"/>
                </a:xfrm>
                <a:custGeom>
                  <a:avLst/>
                  <a:gdLst>
                    <a:gd name="T0" fmla="*/ 69 w 219"/>
                    <a:gd name="T1" fmla="*/ 33 h 318"/>
                    <a:gd name="T2" fmla="*/ 103 w 219"/>
                    <a:gd name="T3" fmla="*/ 0 h 318"/>
                    <a:gd name="T4" fmla="*/ 136 w 219"/>
                    <a:gd name="T5" fmla="*/ 33 h 318"/>
                    <a:gd name="T6" fmla="*/ 103 w 219"/>
                    <a:gd name="T7" fmla="*/ 67 h 318"/>
                    <a:gd name="T8" fmla="*/ 69 w 219"/>
                    <a:gd name="T9" fmla="*/ 33 h 318"/>
                    <a:gd name="T10" fmla="*/ 34 w 219"/>
                    <a:gd name="T11" fmla="*/ 192 h 318"/>
                    <a:gd name="T12" fmla="*/ 9 w 219"/>
                    <a:gd name="T13" fmla="*/ 295 h 318"/>
                    <a:gd name="T14" fmla="*/ 33 w 219"/>
                    <a:gd name="T15" fmla="*/ 318 h 318"/>
                    <a:gd name="T16" fmla="*/ 56 w 219"/>
                    <a:gd name="T17" fmla="*/ 295 h 318"/>
                    <a:gd name="T18" fmla="*/ 74 w 219"/>
                    <a:gd name="T19" fmla="*/ 206 h 318"/>
                    <a:gd name="T20" fmla="*/ 122 w 219"/>
                    <a:gd name="T21" fmla="*/ 255 h 318"/>
                    <a:gd name="T22" fmla="*/ 122 w 219"/>
                    <a:gd name="T23" fmla="*/ 295 h 318"/>
                    <a:gd name="T24" fmla="*/ 146 w 219"/>
                    <a:gd name="T25" fmla="*/ 318 h 318"/>
                    <a:gd name="T26" fmla="*/ 169 w 219"/>
                    <a:gd name="T27" fmla="*/ 295 h 318"/>
                    <a:gd name="T28" fmla="*/ 168 w 219"/>
                    <a:gd name="T29" fmla="*/ 235 h 318"/>
                    <a:gd name="T30" fmla="*/ 114 w 219"/>
                    <a:gd name="T31" fmla="*/ 180 h 318"/>
                    <a:gd name="T32" fmla="*/ 125 w 219"/>
                    <a:gd name="T33" fmla="*/ 130 h 318"/>
                    <a:gd name="T34" fmla="*/ 146 w 219"/>
                    <a:gd name="T35" fmla="*/ 153 h 318"/>
                    <a:gd name="T36" fmla="*/ 195 w 219"/>
                    <a:gd name="T37" fmla="*/ 153 h 318"/>
                    <a:gd name="T38" fmla="*/ 219 w 219"/>
                    <a:gd name="T39" fmla="*/ 129 h 318"/>
                    <a:gd name="T40" fmla="*/ 195 w 219"/>
                    <a:gd name="T41" fmla="*/ 106 h 318"/>
                    <a:gd name="T42" fmla="*/ 166 w 219"/>
                    <a:gd name="T43" fmla="*/ 106 h 318"/>
                    <a:gd name="T44" fmla="*/ 125 w 219"/>
                    <a:gd name="T45" fmla="*/ 67 h 318"/>
                    <a:gd name="T46" fmla="*/ 55 w 219"/>
                    <a:gd name="T47" fmla="*/ 67 h 318"/>
                    <a:gd name="T48" fmla="*/ 0 w 219"/>
                    <a:gd name="T49" fmla="*/ 95 h 318"/>
                    <a:gd name="T50" fmla="*/ 0 w 219"/>
                    <a:gd name="T51" fmla="*/ 168 h 318"/>
                    <a:gd name="T52" fmla="*/ 24 w 219"/>
                    <a:gd name="T53" fmla="*/ 192 h 318"/>
                    <a:gd name="T54" fmla="*/ 47 w 219"/>
                    <a:gd name="T55" fmla="*/ 168 h 318"/>
                    <a:gd name="T56" fmla="*/ 47 w 219"/>
                    <a:gd name="T57" fmla="*/ 123 h 318"/>
                    <a:gd name="T58" fmla="*/ 73 w 219"/>
                    <a:gd name="T59" fmla="*/ 11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318">
                      <a:moveTo>
                        <a:pt x="69" y="33"/>
                      </a:moveTo>
                      <a:cubicBezTo>
                        <a:pt x="69" y="15"/>
                        <a:pt x="84" y="0"/>
                        <a:pt x="103" y="0"/>
                      </a:cubicBezTo>
                      <a:cubicBezTo>
                        <a:pt x="121" y="0"/>
                        <a:pt x="136" y="15"/>
                        <a:pt x="136" y="33"/>
                      </a:cubicBezTo>
                      <a:cubicBezTo>
                        <a:pt x="136" y="52"/>
                        <a:pt x="121" y="67"/>
                        <a:pt x="103" y="67"/>
                      </a:cubicBezTo>
                      <a:cubicBezTo>
                        <a:pt x="84" y="67"/>
                        <a:pt x="69" y="52"/>
                        <a:pt x="69" y="33"/>
                      </a:cubicBezTo>
                      <a:close/>
                      <a:moveTo>
                        <a:pt x="34" y="192"/>
                      </a:moveTo>
                      <a:cubicBezTo>
                        <a:pt x="9" y="295"/>
                        <a:pt x="9" y="295"/>
                        <a:pt x="9" y="295"/>
                      </a:cubicBezTo>
                      <a:cubicBezTo>
                        <a:pt x="9" y="308"/>
                        <a:pt x="20" y="318"/>
                        <a:pt x="33" y="318"/>
                      </a:cubicBezTo>
                      <a:cubicBezTo>
                        <a:pt x="46" y="318"/>
                        <a:pt x="56" y="308"/>
                        <a:pt x="56" y="295"/>
                      </a:cubicBezTo>
                      <a:cubicBezTo>
                        <a:pt x="74" y="206"/>
                        <a:pt x="74" y="206"/>
                        <a:pt x="74" y="206"/>
                      </a:cubicBezTo>
                      <a:cubicBezTo>
                        <a:pt x="122" y="255"/>
                        <a:pt x="122" y="255"/>
                        <a:pt x="122" y="255"/>
                      </a:cubicBezTo>
                      <a:cubicBezTo>
                        <a:pt x="122" y="295"/>
                        <a:pt x="122" y="295"/>
                        <a:pt x="122" y="295"/>
                      </a:cubicBezTo>
                      <a:cubicBezTo>
                        <a:pt x="122" y="308"/>
                        <a:pt x="133" y="318"/>
                        <a:pt x="146" y="318"/>
                      </a:cubicBezTo>
                      <a:cubicBezTo>
                        <a:pt x="159" y="318"/>
                        <a:pt x="169" y="308"/>
                        <a:pt x="169" y="295"/>
                      </a:cubicBezTo>
                      <a:cubicBezTo>
                        <a:pt x="168" y="235"/>
                        <a:pt x="168" y="235"/>
                        <a:pt x="168" y="235"/>
                      </a:cubicBezTo>
                      <a:cubicBezTo>
                        <a:pt x="114" y="180"/>
                        <a:pt x="114" y="180"/>
                        <a:pt x="114" y="180"/>
                      </a:cubicBezTo>
                      <a:cubicBezTo>
                        <a:pt x="125" y="130"/>
                        <a:pt x="125" y="130"/>
                        <a:pt x="125" y="130"/>
                      </a:cubicBezTo>
                      <a:cubicBezTo>
                        <a:pt x="146" y="153"/>
                        <a:pt x="146" y="153"/>
                        <a:pt x="146" y="153"/>
                      </a:cubicBezTo>
                      <a:cubicBezTo>
                        <a:pt x="195" y="153"/>
                        <a:pt x="195" y="153"/>
                        <a:pt x="195" y="153"/>
                      </a:cubicBezTo>
                      <a:cubicBezTo>
                        <a:pt x="208" y="153"/>
                        <a:pt x="219" y="142"/>
                        <a:pt x="219" y="129"/>
                      </a:cubicBezTo>
                      <a:cubicBezTo>
                        <a:pt x="219" y="116"/>
                        <a:pt x="208" y="106"/>
                        <a:pt x="195" y="106"/>
                      </a:cubicBezTo>
                      <a:cubicBezTo>
                        <a:pt x="166" y="106"/>
                        <a:pt x="166" y="106"/>
                        <a:pt x="166" y="106"/>
                      </a:cubicBezTo>
                      <a:cubicBezTo>
                        <a:pt x="125" y="67"/>
                        <a:pt x="125" y="67"/>
                        <a:pt x="125" y="67"/>
                      </a:cubicBezTo>
                      <a:cubicBezTo>
                        <a:pt x="55" y="67"/>
                        <a:pt x="55" y="67"/>
                        <a:pt x="55" y="67"/>
                      </a:cubicBezTo>
                      <a:cubicBezTo>
                        <a:pt x="0" y="95"/>
                        <a:pt x="0" y="95"/>
                        <a:pt x="0" y="95"/>
                      </a:cubicBezTo>
                      <a:cubicBezTo>
                        <a:pt x="0" y="168"/>
                        <a:pt x="0" y="168"/>
                        <a:pt x="0" y="168"/>
                      </a:cubicBezTo>
                      <a:cubicBezTo>
                        <a:pt x="0" y="182"/>
                        <a:pt x="11" y="192"/>
                        <a:pt x="24" y="192"/>
                      </a:cubicBezTo>
                      <a:cubicBezTo>
                        <a:pt x="37" y="192"/>
                        <a:pt x="47" y="182"/>
                        <a:pt x="47" y="168"/>
                      </a:cubicBezTo>
                      <a:cubicBezTo>
                        <a:pt x="47" y="123"/>
                        <a:pt x="47" y="123"/>
                        <a:pt x="47" y="123"/>
                      </a:cubicBezTo>
                      <a:cubicBezTo>
                        <a:pt x="73" y="110"/>
                        <a:pt x="73" y="110"/>
                        <a:pt x="73" y="110"/>
                      </a:cubicBezTo>
                    </a:path>
                  </a:pathLst>
                </a:custGeom>
                <a:grpFill/>
                <a:ln w="1270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602" name="Group 601">
                  <a:extLst>
                    <a:ext uri="{FF2B5EF4-FFF2-40B4-BE49-F238E27FC236}">
                      <a16:creationId xmlns:a16="http://schemas.microsoft.com/office/drawing/2014/main" id="{6F1233C4-917B-457C-931E-F5D0CF47A69D}"/>
                    </a:ext>
                  </a:extLst>
                </p:cNvPr>
                <p:cNvGrpSpPr/>
                <p:nvPr/>
              </p:nvGrpSpPr>
              <p:grpSpPr>
                <a:xfrm>
                  <a:off x="2145576" y="1852136"/>
                  <a:ext cx="291291" cy="257176"/>
                  <a:chOff x="7206762" y="3013463"/>
                  <a:chExt cx="291291" cy="257176"/>
                </a:xfrm>
                <a:grpFill/>
              </p:grpSpPr>
              <p:sp>
                <p:nvSpPr>
                  <p:cNvPr id="603" name="Rectangle 12">
                    <a:extLst>
                      <a:ext uri="{FF2B5EF4-FFF2-40B4-BE49-F238E27FC236}">
                        <a16:creationId xmlns:a16="http://schemas.microsoft.com/office/drawing/2014/main" id="{DDEF41CC-3051-45EC-9CA6-7F3811F228FD}"/>
                      </a:ext>
                    </a:extLst>
                  </p:cNvPr>
                  <p:cNvSpPr/>
                  <p:nvPr/>
                </p:nvSpPr>
                <p:spPr bwMode="auto">
                  <a:xfrm>
                    <a:off x="7206762" y="3013463"/>
                    <a:ext cx="49861" cy="49861"/>
                  </a:xfrm>
                  <a:custGeom>
                    <a:avLst/>
                    <a:gdLst>
                      <a:gd name="connsiteX0" fmla="*/ 0 w 236220"/>
                      <a:gd name="connsiteY0" fmla="*/ 0 h 236220"/>
                      <a:gd name="connsiteX1" fmla="*/ 236220 w 236220"/>
                      <a:gd name="connsiteY1" fmla="*/ 0 h 236220"/>
                      <a:gd name="connsiteX2" fmla="*/ 236220 w 236220"/>
                      <a:gd name="connsiteY2" fmla="*/ 236220 h 236220"/>
                      <a:gd name="connsiteX3" fmla="*/ 0 w 236220"/>
                      <a:gd name="connsiteY3" fmla="*/ 236220 h 236220"/>
                      <a:gd name="connsiteX4" fmla="*/ 0 w 236220"/>
                      <a:gd name="connsiteY4" fmla="*/ 0 h 236220"/>
                      <a:gd name="connsiteX0" fmla="*/ 236220 w 327660"/>
                      <a:gd name="connsiteY0" fmla="*/ 236220 h 327660"/>
                      <a:gd name="connsiteX1" fmla="*/ 0 w 327660"/>
                      <a:gd name="connsiteY1" fmla="*/ 236220 h 327660"/>
                      <a:gd name="connsiteX2" fmla="*/ 0 w 327660"/>
                      <a:gd name="connsiteY2" fmla="*/ 0 h 327660"/>
                      <a:gd name="connsiteX3" fmla="*/ 236220 w 327660"/>
                      <a:gd name="connsiteY3" fmla="*/ 0 h 327660"/>
                      <a:gd name="connsiteX4" fmla="*/ 327660 w 327660"/>
                      <a:gd name="connsiteY4" fmla="*/ 327660 h 327660"/>
                      <a:gd name="connsiteX0" fmla="*/ 236220 w 236220"/>
                      <a:gd name="connsiteY0" fmla="*/ 236220 h 236220"/>
                      <a:gd name="connsiteX1" fmla="*/ 0 w 236220"/>
                      <a:gd name="connsiteY1" fmla="*/ 236220 h 236220"/>
                      <a:gd name="connsiteX2" fmla="*/ 0 w 236220"/>
                      <a:gd name="connsiteY2" fmla="*/ 0 h 236220"/>
                      <a:gd name="connsiteX3" fmla="*/ 236220 w 236220"/>
                      <a:gd name="connsiteY3" fmla="*/ 0 h 236220"/>
                      <a:gd name="connsiteX0" fmla="*/ 0 w 236220"/>
                      <a:gd name="connsiteY0" fmla="*/ 236220 h 236220"/>
                      <a:gd name="connsiteX1" fmla="*/ 0 w 236220"/>
                      <a:gd name="connsiteY1" fmla="*/ 0 h 236220"/>
                      <a:gd name="connsiteX2" fmla="*/ 236220 w 236220"/>
                      <a:gd name="connsiteY2" fmla="*/ 0 h 236220"/>
                    </a:gdLst>
                    <a:ahLst/>
                    <a:cxnLst>
                      <a:cxn ang="0">
                        <a:pos x="connsiteX0" y="connsiteY0"/>
                      </a:cxn>
                      <a:cxn ang="0">
                        <a:pos x="connsiteX1" y="connsiteY1"/>
                      </a:cxn>
                      <a:cxn ang="0">
                        <a:pos x="connsiteX2" y="connsiteY2"/>
                      </a:cxn>
                    </a:cxnLst>
                    <a:rect l="l" t="t" r="r" b="b"/>
                    <a:pathLst>
                      <a:path w="236220" h="236220">
                        <a:moveTo>
                          <a:pt x="0" y="236220"/>
                        </a:moveTo>
                        <a:lnTo>
                          <a:pt x="0" y="0"/>
                        </a:lnTo>
                        <a:lnTo>
                          <a:pt x="236220" y="0"/>
                        </a:lnTo>
                      </a:path>
                    </a:pathLst>
                  </a:custGeom>
                  <a:grpFill/>
                  <a:ln w="1270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604" name="Rectangle 12">
                    <a:extLst>
                      <a:ext uri="{FF2B5EF4-FFF2-40B4-BE49-F238E27FC236}">
                        <a16:creationId xmlns:a16="http://schemas.microsoft.com/office/drawing/2014/main" id="{32B02521-E574-44BC-960C-33D58E835DAE}"/>
                      </a:ext>
                    </a:extLst>
                  </p:cNvPr>
                  <p:cNvSpPr/>
                  <p:nvPr/>
                </p:nvSpPr>
                <p:spPr bwMode="auto">
                  <a:xfrm flipH="1">
                    <a:off x="7448192" y="3013463"/>
                    <a:ext cx="49861" cy="49861"/>
                  </a:xfrm>
                  <a:custGeom>
                    <a:avLst/>
                    <a:gdLst>
                      <a:gd name="connsiteX0" fmla="*/ 0 w 236220"/>
                      <a:gd name="connsiteY0" fmla="*/ 0 h 236220"/>
                      <a:gd name="connsiteX1" fmla="*/ 236220 w 236220"/>
                      <a:gd name="connsiteY1" fmla="*/ 0 h 236220"/>
                      <a:gd name="connsiteX2" fmla="*/ 236220 w 236220"/>
                      <a:gd name="connsiteY2" fmla="*/ 236220 h 236220"/>
                      <a:gd name="connsiteX3" fmla="*/ 0 w 236220"/>
                      <a:gd name="connsiteY3" fmla="*/ 236220 h 236220"/>
                      <a:gd name="connsiteX4" fmla="*/ 0 w 236220"/>
                      <a:gd name="connsiteY4" fmla="*/ 0 h 236220"/>
                      <a:gd name="connsiteX0" fmla="*/ 236220 w 327660"/>
                      <a:gd name="connsiteY0" fmla="*/ 236220 h 327660"/>
                      <a:gd name="connsiteX1" fmla="*/ 0 w 327660"/>
                      <a:gd name="connsiteY1" fmla="*/ 236220 h 327660"/>
                      <a:gd name="connsiteX2" fmla="*/ 0 w 327660"/>
                      <a:gd name="connsiteY2" fmla="*/ 0 h 327660"/>
                      <a:gd name="connsiteX3" fmla="*/ 236220 w 327660"/>
                      <a:gd name="connsiteY3" fmla="*/ 0 h 327660"/>
                      <a:gd name="connsiteX4" fmla="*/ 327660 w 327660"/>
                      <a:gd name="connsiteY4" fmla="*/ 327660 h 327660"/>
                      <a:gd name="connsiteX0" fmla="*/ 236220 w 236220"/>
                      <a:gd name="connsiteY0" fmla="*/ 236220 h 236220"/>
                      <a:gd name="connsiteX1" fmla="*/ 0 w 236220"/>
                      <a:gd name="connsiteY1" fmla="*/ 236220 h 236220"/>
                      <a:gd name="connsiteX2" fmla="*/ 0 w 236220"/>
                      <a:gd name="connsiteY2" fmla="*/ 0 h 236220"/>
                      <a:gd name="connsiteX3" fmla="*/ 236220 w 236220"/>
                      <a:gd name="connsiteY3" fmla="*/ 0 h 236220"/>
                      <a:gd name="connsiteX0" fmla="*/ 0 w 236220"/>
                      <a:gd name="connsiteY0" fmla="*/ 236220 h 236220"/>
                      <a:gd name="connsiteX1" fmla="*/ 0 w 236220"/>
                      <a:gd name="connsiteY1" fmla="*/ 0 h 236220"/>
                      <a:gd name="connsiteX2" fmla="*/ 236220 w 236220"/>
                      <a:gd name="connsiteY2" fmla="*/ 0 h 236220"/>
                    </a:gdLst>
                    <a:ahLst/>
                    <a:cxnLst>
                      <a:cxn ang="0">
                        <a:pos x="connsiteX0" y="connsiteY0"/>
                      </a:cxn>
                      <a:cxn ang="0">
                        <a:pos x="connsiteX1" y="connsiteY1"/>
                      </a:cxn>
                      <a:cxn ang="0">
                        <a:pos x="connsiteX2" y="connsiteY2"/>
                      </a:cxn>
                    </a:cxnLst>
                    <a:rect l="l" t="t" r="r" b="b"/>
                    <a:pathLst>
                      <a:path w="236220" h="236220">
                        <a:moveTo>
                          <a:pt x="0" y="236220"/>
                        </a:moveTo>
                        <a:lnTo>
                          <a:pt x="0" y="0"/>
                        </a:lnTo>
                        <a:lnTo>
                          <a:pt x="236220" y="0"/>
                        </a:lnTo>
                      </a:path>
                    </a:pathLst>
                  </a:custGeom>
                  <a:grpFill/>
                  <a:ln w="1270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605" name="Rectangle 12">
                    <a:extLst>
                      <a:ext uri="{FF2B5EF4-FFF2-40B4-BE49-F238E27FC236}">
                        <a16:creationId xmlns:a16="http://schemas.microsoft.com/office/drawing/2014/main" id="{88F3EF35-30B9-4A02-903F-9D95D743E8CB}"/>
                      </a:ext>
                    </a:extLst>
                  </p:cNvPr>
                  <p:cNvSpPr/>
                  <p:nvPr/>
                </p:nvSpPr>
                <p:spPr bwMode="auto">
                  <a:xfrm flipV="1">
                    <a:off x="7206762" y="3220778"/>
                    <a:ext cx="49861" cy="49861"/>
                  </a:xfrm>
                  <a:custGeom>
                    <a:avLst/>
                    <a:gdLst>
                      <a:gd name="connsiteX0" fmla="*/ 0 w 236220"/>
                      <a:gd name="connsiteY0" fmla="*/ 0 h 236220"/>
                      <a:gd name="connsiteX1" fmla="*/ 236220 w 236220"/>
                      <a:gd name="connsiteY1" fmla="*/ 0 h 236220"/>
                      <a:gd name="connsiteX2" fmla="*/ 236220 w 236220"/>
                      <a:gd name="connsiteY2" fmla="*/ 236220 h 236220"/>
                      <a:gd name="connsiteX3" fmla="*/ 0 w 236220"/>
                      <a:gd name="connsiteY3" fmla="*/ 236220 h 236220"/>
                      <a:gd name="connsiteX4" fmla="*/ 0 w 236220"/>
                      <a:gd name="connsiteY4" fmla="*/ 0 h 236220"/>
                      <a:gd name="connsiteX0" fmla="*/ 236220 w 327660"/>
                      <a:gd name="connsiteY0" fmla="*/ 236220 h 327660"/>
                      <a:gd name="connsiteX1" fmla="*/ 0 w 327660"/>
                      <a:gd name="connsiteY1" fmla="*/ 236220 h 327660"/>
                      <a:gd name="connsiteX2" fmla="*/ 0 w 327660"/>
                      <a:gd name="connsiteY2" fmla="*/ 0 h 327660"/>
                      <a:gd name="connsiteX3" fmla="*/ 236220 w 327660"/>
                      <a:gd name="connsiteY3" fmla="*/ 0 h 327660"/>
                      <a:gd name="connsiteX4" fmla="*/ 327660 w 327660"/>
                      <a:gd name="connsiteY4" fmla="*/ 327660 h 327660"/>
                      <a:gd name="connsiteX0" fmla="*/ 236220 w 236220"/>
                      <a:gd name="connsiteY0" fmla="*/ 236220 h 236220"/>
                      <a:gd name="connsiteX1" fmla="*/ 0 w 236220"/>
                      <a:gd name="connsiteY1" fmla="*/ 236220 h 236220"/>
                      <a:gd name="connsiteX2" fmla="*/ 0 w 236220"/>
                      <a:gd name="connsiteY2" fmla="*/ 0 h 236220"/>
                      <a:gd name="connsiteX3" fmla="*/ 236220 w 236220"/>
                      <a:gd name="connsiteY3" fmla="*/ 0 h 236220"/>
                      <a:gd name="connsiteX0" fmla="*/ 0 w 236220"/>
                      <a:gd name="connsiteY0" fmla="*/ 236220 h 236220"/>
                      <a:gd name="connsiteX1" fmla="*/ 0 w 236220"/>
                      <a:gd name="connsiteY1" fmla="*/ 0 h 236220"/>
                      <a:gd name="connsiteX2" fmla="*/ 236220 w 236220"/>
                      <a:gd name="connsiteY2" fmla="*/ 0 h 236220"/>
                    </a:gdLst>
                    <a:ahLst/>
                    <a:cxnLst>
                      <a:cxn ang="0">
                        <a:pos x="connsiteX0" y="connsiteY0"/>
                      </a:cxn>
                      <a:cxn ang="0">
                        <a:pos x="connsiteX1" y="connsiteY1"/>
                      </a:cxn>
                      <a:cxn ang="0">
                        <a:pos x="connsiteX2" y="connsiteY2"/>
                      </a:cxn>
                    </a:cxnLst>
                    <a:rect l="l" t="t" r="r" b="b"/>
                    <a:pathLst>
                      <a:path w="236220" h="236220">
                        <a:moveTo>
                          <a:pt x="0" y="236220"/>
                        </a:moveTo>
                        <a:lnTo>
                          <a:pt x="0" y="0"/>
                        </a:lnTo>
                        <a:lnTo>
                          <a:pt x="236220" y="0"/>
                        </a:lnTo>
                      </a:path>
                    </a:pathLst>
                  </a:custGeom>
                  <a:grpFill/>
                  <a:ln w="1270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606" name="Rectangle 12">
                    <a:extLst>
                      <a:ext uri="{FF2B5EF4-FFF2-40B4-BE49-F238E27FC236}">
                        <a16:creationId xmlns:a16="http://schemas.microsoft.com/office/drawing/2014/main" id="{939A8EA0-FDFF-4C29-A07B-080DA9BF98D0}"/>
                      </a:ext>
                    </a:extLst>
                  </p:cNvPr>
                  <p:cNvSpPr/>
                  <p:nvPr/>
                </p:nvSpPr>
                <p:spPr bwMode="auto">
                  <a:xfrm flipH="1" flipV="1">
                    <a:off x="7448192" y="3220778"/>
                    <a:ext cx="49861" cy="49861"/>
                  </a:xfrm>
                  <a:custGeom>
                    <a:avLst/>
                    <a:gdLst>
                      <a:gd name="connsiteX0" fmla="*/ 0 w 236220"/>
                      <a:gd name="connsiteY0" fmla="*/ 0 h 236220"/>
                      <a:gd name="connsiteX1" fmla="*/ 236220 w 236220"/>
                      <a:gd name="connsiteY1" fmla="*/ 0 h 236220"/>
                      <a:gd name="connsiteX2" fmla="*/ 236220 w 236220"/>
                      <a:gd name="connsiteY2" fmla="*/ 236220 h 236220"/>
                      <a:gd name="connsiteX3" fmla="*/ 0 w 236220"/>
                      <a:gd name="connsiteY3" fmla="*/ 236220 h 236220"/>
                      <a:gd name="connsiteX4" fmla="*/ 0 w 236220"/>
                      <a:gd name="connsiteY4" fmla="*/ 0 h 236220"/>
                      <a:gd name="connsiteX0" fmla="*/ 236220 w 327660"/>
                      <a:gd name="connsiteY0" fmla="*/ 236220 h 327660"/>
                      <a:gd name="connsiteX1" fmla="*/ 0 w 327660"/>
                      <a:gd name="connsiteY1" fmla="*/ 236220 h 327660"/>
                      <a:gd name="connsiteX2" fmla="*/ 0 w 327660"/>
                      <a:gd name="connsiteY2" fmla="*/ 0 h 327660"/>
                      <a:gd name="connsiteX3" fmla="*/ 236220 w 327660"/>
                      <a:gd name="connsiteY3" fmla="*/ 0 h 327660"/>
                      <a:gd name="connsiteX4" fmla="*/ 327660 w 327660"/>
                      <a:gd name="connsiteY4" fmla="*/ 327660 h 327660"/>
                      <a:gd name="connsiteX0" fmla="*/ 236220 w 236220"/>
                      <a:gd name="connsiteY0" fmla="*/ 236220 h 236220"/>
                      <a:gd name="connsiteX1" fmla="*/ 0 w 236220"/>
                      <a:gd name="connsiteY1" fmla="*/ 236220 h 236220"/>
                      <a:gd name="connsiteX2" fmla="*/ 0 w 236220"/>
                      <a:gd name="connsiteY2" fmla="*/ 0 h 236220"/>
                      <a:gd name="connsiteX3" fmla="*/ 236220 w 236220"/>
                      <a:gd name="connsiteY3" fmla="*/ 0 h 236220"/>
                      <a:gd name="connsiteX0" fmla="*/ 0 w 236220"/>
                      <a:gd name="connsiteY0" fmla="*/ 236220 h 236220"/>
                      <a:gd name="connsiteX1" fmla="*/ 0 w 236220"/>
                      <a:gd name="connsiteY1" fmla="*/ 0 h 236220"/>
                      <a:gd name="connsiteX2" fmla="*/ 236220 w 236220"/>
                      <a:gd name="connsiteY2" fmla="*/ 0 h 236220"/>
                    </a:gdLst>
                    <a:ahLst/>
                    <a:cxnLst>
                      <a:cxn ang="0">
                        <a:pos x="connsiteX0" y="connsiteY0"/>
                      </a:cxn>
                      <a:cxn ang="0">
                        <a:pos x="connsiteX1" y="connsiteY1"/>
                      </a:cxn>
                      <a:cxn ang="0">
                        <a:pos x="connsiteX2" y="connsiteY2"/>
                      </a:cxn>
                    </a:cxnLst>
                    <a:rect l="l" t="t" r="r" b="b"/>
                    <a:pathLst>
                      <a:path w="236220" h="236220">
                        <a:moveTo>
                          <a:pt x="0" y="236220"/>
                        </a:moveTo>
                        <a:lnTo>
                          <a:pt x="0" y="0"/>
                        </a:lnTo>
                        <a:lnTo>
                          <a:pt x="236220" y="0"/>
                        </a:lnTo>
                      </a:path>
                    </a:pathLst>
                  </a:custGeom>
                  <a:grpFill/>
                  <a:ln w="1270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Semilight"/>
                      <a:ea typeface="+mn-ea"/>
                      <a:cs typeface="+mn-cs"/>
                    </a:endParaRPr>
                  </a:p>
                </p:txBody>
              </p:sp>
            </p:grpSp>
          </p:grpSp>
        </p:grpSp>
        <p:grpSp>
          <p:nvGrpSpPr>
            <p:cNvPr id="383" name="Group 382">
              <a:extLst>
                <a:ext uri="{FF2B5EF4-FFF2-40B4-BE49-F238E27FC236}">
                  <a16:creationId xmlns:a16="http://schemas.microsoft.com/office/drawing/2014/main" id="{AF8B2949-4628-40F2-86DA-65D5606CE9C2}"/>
                </a:ext>
              </a:extLst>
            </p:cNvPr>
            <p:cNvGrpSpPr/>
            <p:nvPr/>
          </p:nvGrpSpPr>
          <p:grpSpPr>
            <a:xfrm>
              <a:off x="5019608" y="1169554"/>
              <a:ext cx="502920" cy="502920"/>
              <a:chOff x="-963895" y="5018384"/>
              <a:chExt cx="502920" cy="502920"/>
            </a:xfrm>
            <a:solidFill>
              <a:schemeClr val="bg1"/>
            </a:solidFill>
          </p:grpSpPr>
          <p:sp useBgFill="1">
            <p:nvSpPr>
              <p:cNvPr id="597" name="Oval 596">
                <a:extLst>
                  <a:ext uri="{FF2B5EF4-FFF2-40B4-BE49-F238E27FC236}">
                    <a16:creationId xmlns:a16="http://schemas.microsoft.com/office/drawing/2014/main" id="{D408ED68-2A3D-42CB-80C9-A5CF4EBD0192}"/>
                  </a:ext>
                </a:extLst>
              </p:cNvPr>
              <p:cNvSpPr/>
              <p:nvPr/>
            </p:nvSpPr>
            <p:spPr bwMode="auto">
              <a:xfrm>
                <a:off x="-963895" y="5018384"/>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8" name="people_3">
                <a:extLst>
                  <a:ext uri="{FF2B5EF4-FFF2-40B4-BE49-F238E27FC236}">
                    <a16:creationId xmlns:a16="http://schemas.microsoft.com/office/drawing/2014/main" id="{A7DF72A7-226C-4F6C-8423-8D9CB06A4599}"/>
                  </a:ext>
                </a:extLst>
              </p:cNvPr>
              <p:cNvSpPr>
                <a:spLocks noChangeAspect="1" noEditPoints="1"/>
              </p:cNvSpPr>
              <p:nvPr/>
            </p:nvSpPr>
            <p:spPr bwMode="auto">
              <a:xfrm>
                <a:off x="-819747" y="5161674"/>
                <a:ext cx="214624" cy="216341"/>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grpFill/>
              <a:ln w="1270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84" name="Group 383">
              <a:extLst>
                <a:ext uri="{FF2B5EF4-FFF2-40B4-BE49-F238E27FC236}">
                  <a16:creationId xmlns:a16="http://schemas.microsoft.com/office/drawing/2014/main" id="{4532D542-7C51-4ED2-8902-6FE2E5FE8664}"/>
                </a:ext>
              </a:extLst>
            </p:cNvPr>
            <p:cNvGrpSpPr/>
            <p:nvPr/>
          </p:nvGrpSpPr>
          <p:grpSpPr>
            <a:xfrm>
              <a:off x="5019608" y="5171468"/>
              <a:ext cx="502920" cy="502920"/>
              <a:chOff x="-963895" y="3928234"/>
              <a:chExt cx="502920" cy="502920"/>
            </a:xfrm>
            <a:solidFill>
              <a:schemeClr val="bg1"/>
            </a:solidFill>
          </p:grpSpPr>
          <p:sp useBgFill="1">
            <p:nvSpPr>
              <p:cNvPr id="595" name="Oval 594">
                <a:extLst>
                  <a:ext uri="{FF2B5EF4-FFF2-40B4-BE49-F238E27FC236}">
                    <a16:creationId xmlns:a16="http://schemas.microsoft.com/office/drawing/2014/main" id="{3178DA0D-D1C9-4967-A246-1D6FCB95E5FB}"/>
                  </a:ext>
                </a:extLst>
              </p:cNvPr>
              <p:cNvSpPr/>
              <p:nvPr/>
            </p:nvSpPr>
            <p:spPr bwMode="auto">
              <a:xfrm>
                <a:off x="-963895" y="3928234"/>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6" name="graph_2">
                <a:extLst>
                  <a:ext uri="{FF2B5EF4-FFF2-40B4-BE49-F238E27FC236}">
                    <a16:creationId xmlns:a16="http://schemas.microsoft.com/office/drawing/2014/main" id="{29792C99-CD8A-481D-8C40-A2584F45CE33}"/>
                  </a:ext>
                </a:extLst>
              </p:cNvPr>
              <p:cNvSpPr>
                <a:spLocks noChangeAspect="1" noEditPoints="1"/>
              </p:cNvSpPr>
              <p:nvPr/>
            </p:nvSpPr>
            <p:spPr bwMode="auto">
              <a:xfrm>
                <a:off x="-813712" y="4120311"/>
                <a:ext cx="202554" cy="118766"/>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grpFill/>
              <a:ln w="1270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85" name="Group 384">
              <a:extLst>
                <a:ext uri="{FF2B5EF4-FFF2-40B4-BE49-F238E27FC236}">
                  <a16:creationId xmlns:a16="http://schemas.microsoft.com/office/drawing/2014/main" id="{841D38B4-E3E6-4329-A947-5B19DFDEC80E}"/>
                </a:ext>
              </a:extLst>
            </p:cNvPr>
            <p:cNvGrpSpPr/>
            <p:nvPr/>
          </p:nvGrpSpPr>
          <p:grpSpPr>
            <a:xfrm>
              <a:off x="8424646" y="2652913"/>
              <a:ext cx="502920" cy="502920"/>
              <a:chOff x="7203912" y="783653"/>
              <a:chExt cx="502920" cy="502920"/>
            </a:xfrm>
            <a:solidFill>
              <a:schemeClr val="bg1"/>
            </a:solidFill>
          </p:grpSpPr>
          <p:sp useBgFill="1">
            <p:nvSpPr>
              <p:cNvPr id="587" name="Oval 586">
                <a:extLst>
                  <a:ext uri="{FF2B5EF4-FFF2-40B4-BE49-F238E27FC236}">
                    <a16:creationId xmlns:a16="http://schemas.microsoft.com/office/drawing/2014/main" id="{A78E6A9F-B3A9-49B2-B4DF-DADF27CE036A}"/>
                  </a:ext>
                </a:extLst>
              </p:cNvPr>
              <p:cNvSpPr/>
              <p:nvPr/>
            </p:nvSpPr>
            <p:spPr bwMode="auto">
              <a:xfrm>
                <a:off x="7203912" y="783653"/>
                <a:ext cx="502920" cy="5029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8" name="Group 587">
                <a:extLst>
                  <a:ext uri="{FF2B5EF4-FFF2-40B4-BE49-F238E27FC236}">
                    <a16:creationId xmlns:a16="http://schemas.microsoft.com/office/drawing/2014/main" id="{9F4EA094-07B1-49A2-B8E2-7589A2484136}"/>
                  </a:ext>
                </a:extLst>
              </p:cNvPr>
              <p:cNvGrpSpPr/>
              <p:nvPr/>
            </p:nvGrpSpPr>
            <p:grpSpPr>
              <a:xfrm>
                <a:off x="7333905" y="859323"/>
                <a:ext cx="242934" cy="351581"/>
                <a:chOff x="4151913" y="2842749"/>
                <a:chExt cx="242934" cy="351581"/>
              </a:xfrm>
              <a:grpFill/>
            </p:grpSpPr>
            <p:sp useBgFill="1">
              <p:nvSpPr>
                <p:cNvPr id="589" name="Oval 588">
                  <a:extLst>
                    <a:ext uri="{FF2B5EF4-FFF2-40B4-BE49-F238E27FC236}">
                      <a16:creationId xmlns:a16="http://schemas.microsoft.com/office/drawing/2014/main" id="{64C33E76-12AB-400C-A293-3A1EAD41C1CB}"/>
                    </a:ext>
                  </a:extLst>
                </p:cNvPr>
                <p:cNvSpPr/>
                <p:nvPr/>
              </p:nvSpPr>
              <p:spPr bwMode="auto">
                <a:xfrm>
                  <a:off x="4151913" y="2897072"/>
                  <a:ext cx="242934" cy="24293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90" name="Group 589">
                  <a:extLst>
                    <a:ext uri="{FF2B5EF4-FFF2-40B4-BE49-F238E27FC236}">
                      <a16:creationId xmlns:a16="http://schemas.microsoft.com/office/drawing/2014/main" id="{F6EFFBCF-A41D-409C-916D-0750D8B0337F}"/>
                    </a:ext>
                  </a:extLst>
                </p:cNvPr>
                <p:cNvGrpSpPr/>
                <p:nvPr/>
              </p:nvGrpSpPr>
              <p:grpSpPr>
                <a:xfrm>
                  <a:off x="4211610" y="2842749"/>
                  <a:ext cx="123541" cy="351581"/>
                  <a:chOff x="4990745" y="2685821"/>
                  <a:chExt cx="144221" cy="410434"/>
                </a:xfrm>
                <a:grpFill/>
              </p:grpSpPr>
              <p:sp>
                <p:nvSpPr>
                  <p:cNvPr id="591" name="Freeform 5">
                    <a:extLst>
                      <a:ext uri="{FF2B5EF4-FFF2-40B4-BE49-F238E27FC236}">
                        <a16:creationId xmlns:a16="http://schemas.microsoft.com/office/drawing/2014/main" id="{127652F6-A30F-4CE0-8BBC-E9AC03941C19}"/>
                      </a:ext>
                    </a:extLst>
                  </p:cNvPr>
                  <p:cNvSpPr>
                    <a:spLocks noEditPoints="1"/>
                  </p:cNvSpPr>
                  <p:nvPr/>
                </p:nvSpPr>
                <p:spPr bwMode="auto">
                  <a:xfrm>
                    <a:off x="5001398" y="2802730"/>
                    <a:ext cx="122914" cy="293525"/>
                  </a:xfrm>
                  <a:custGeom>
                    <a:avLst/>
                    <a:gdLst>
                      <a:gd name="T0" fmla="*/ 470 w 540"/>
                      <a:gd name="T1" fmla="*/ 84 h 1296"/>
                      <a:gd name="T2" fmla="*/ 266 w 540"/>
                      <a:gd name="T3" fmla="*/ 154 h 1296"/>
                      <a:gd name="T4" fmla="*/ 62 w 540"/>
                      <a:gd name="T5" fmla="*/ 84 h 1296"/>
                      <a:gd name="T6" fmla="*/ 266 w 540"/>
                      <a:gd name="T7" fmla="*/ 14 h 1296"/>
                      <a:gd name="T8" fmla="*/ 470 w 540"/>
                      <a:gd name="T9" fmla="*/ 84 h 1296"/>
                      <a:gd name="T10" fmla="*/ 266 w 540"/>
                      <a:gd name="T11" fmla="*/ 0 h 1296"/>
                      <a:gd name="T12" fmla="*/ 36 w 540"/>
                      <a:gd name="T13" fmla="*/ 82 h 1296"/>
                      <a:gd name="T14" fmla="*/ 266 w 540"/>
                      <a:gd name="T15" fmla="*/ 164 h 1296"/>
                      <a:gd name="T16" fmla="*/ 496 w 540"/>
                      <a:gd name="T17" fmla="*/ 82 h 1296"/>
                      <a:gd name="T18" fmla="*/ 266 w 540"/>
                      <a:gd name="T19" fmla="*/ 0 h 1296"/>
                      <a:gd name="T20" fmla="*/ 36 w 540"/>
                      <a:gd name="T21" fmla="*/ 80 h 1296"/>
                      <a:gd name="T22" fmla="*/ 36 w 540"/>
                      <a:gd name="T23" fmla="*/ 708 h 1296"/>
                      <a:gd name="T24" fmla="*/ 0 w 540"/>
                      <a:gd name="T25" fmla="*/ 1170 h 1296"/>
                      <a:gd name="T26" fmla="*/ 270 w 540"/>
                      <a:gd name="T27" fmla="*/ 1296 h 1296"/>
                      <a:gd name="T28" fmla="*/ 540 w 540"/>
                      <a:gd name="T29" fmla="*/ 1170 h 1296"/>
                      <a:gd name="T30" fmla="*/ 504 w 540"/>
                      <a:gd name="T31" fmla="*/ 652 h 1296"/>
                      <a:gd name="T32" fmla="*/ 496 w 540"/>
                      <a:gd name="T33" fmla="*/ 80 h 1296"/>
                      <a:gd name="T34" fmla="*/ 10 w 540"/>
                      <a:gd name="T35" fmla="*/ 1040 h 1296"/>
                      <a:gd name="T36" fmla="*/ 267 w 540"/>
                      <a:gd name="T37" fmla="*/ 1164 h 1296"/>
                      <a:gd name="T38" fmla="*/ 524 w 540"/>
                      <a:gd name="T39" fmla="*/ 1040 h 1296"/>
                      <a:gd name="T40" fmla="*/ 38 w 540"/>
                      <a:gd name="T41" fmla="*/ 164 h 1296"/>
                      <a:gd name="T42" fmla="*/ 267 w 540"/>
                      <a:gd name="T43" fmla="*/ 250 h 1296"/>
                      <a:gd name="T44" fmla="*/ 496 w 540"/>
                      <a:gd name="T45" fmla="*/ 164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0" h="1296">
                        <a:moveTo>
                          <a:pt x="470" y="84"/>
                        </a:moveTo>
                        <a:cubicBezTo>
                          <a:pt x="470" y="123"/>
                          <a:pt x="379" y="154"/>
                          <a:pt x="266" y="154"/>
                        </a:cubicBezTo>
                        <a:cubicBezTo>
                          <a:pt x="153" y="154"/>
                          <a:pt x="62" y="123"/>
                          <a:pt x="62" y="84"/>
                        </a:cubicBezTo>
                        <a:cubicBezTo>
                          <a:pt x="62" y="45"/>
                          <a:pt x="153" y="14"/>
                          <a:pt x="266" y="14"/>
                        </a:cubicBezTo>
                        <a:cubicBezTo>
                          <a:pt x="379" y="14"/>
                          <a:pt x="470" y="45"/>
                          <a:pt x="470" y="84"/>
                        </a:cubicBezTo>
                        <a:close/>
                        <a:moveTo>
                          <a:pt x="266" y="0"/>
                        </a:moveTo>
                        <a:cubicBezTo>
                          <a:pt x="139" y="0"/>
                          <a:pt x="36" y="37"/>
                          <a:pt x="36" y="82"/>
                        </a:cubicBezTo>
                        <a:cubicBezTo>
                          <a:pt x="36" y="127"/>
                          <a:pt x="139" y="164"/>
                          <a:pt x="266" y="164"/>
                        </a:cubicBezTo>
                        <a:cubicBezTo>
                          <a:pt x="393" y="164"/>
                          <a:pt x="496" y="127"/>
                          <a:pt x="496" y="82"/>
                        </a:cubicBezTo>
                        <a:cubicBezTo>
                          <a:pt x="496" y="37"/>
                          <a:pt x="393" y="0"/>
                          <a:pt x="266" y="0"/>
                        </a:cubicBezTo>
                        <a:close/>
                        <a:moveTo>
                          <a:pt x="36" y="80"/>
                        </a:moveTo>
                        <a:cubicBezTo>
                          <a:pt x="36" y="80"/>
                          <a:pt x="40" y="640"/>
                          <a:pt x="36" y="708"/>
                        </a:cubicBezTo>
                        <a:cubicBezTo>
                          <a:pt x="32" y="776"/>
                          <a:pt x="0" y="1170"/>
                          <a:pt x="0" y="1170"/>
                        </a:cubicBezTo>
                        <a:cubicBezTo>
                          <a:pt x="0" y="1240"/>
                          <a:pt x="121" y="1296"/>
                          <a:pt x="270" y="1296"/>
                        </a:cubicBezTo>
                        <a:cubicBezTo>
                          <a:pt x="419" y="1296"/>
                          <a:pt x="540" y="1240"/>
                          <a:pt x="540" y="1170"/>
                        </a:cubicBezTo>
                        <a:cubicBezTo>
                          <a:pt x="540" y="1170"/>
                          <a:pt x="504" y="748"/>
                          <a:pt x="504" y="652"/>
                        </a:cubicBezTo>
                        <a:cubicBezTo>
                          <a:pt x="504" y="556"/>
                          <a:pt x="496" y="80"/>
                          <a:pt x="496" y="80"/>
                        </a:cubicBezTo>
                        <a:moveTo>
                          <a:pt x="10" y="1040"/>
                        </a:moveTo>
                        <a:cubicBezTo>
                          <a:pt x="10" y="1108"/>
                          <a:pt x="125" y="1164"/>
                          <a:pt x="267" y="1164"/>
                        </a:cubicBezTo>
                        <a:cubicBezTo>
                          <a:pt x="409" y="1164"/>
                          <a:pt x="524" y="1108"/>
                          <a:pt x="524" y="1040"/>
                        </a:cubicBezTo>
                        <a:moveTo>
                          <a:pt x="38" y="164"/>
                        </a:moveTo>
                        <a:cubicBezTo>
                          <a:pt x="38" y="211"/>
                          <a:pt x="141" y="250"/>
                          <a:pt x="267" y="250"/>
                        </a:cubicBezTo>
                        <a:cubicBezTo>
                          <a:pt x="393" y="250"/>
                          <a:pt x="496" y="211"/>
                          <a:pt x="496" y="164"/>
                        </a:cubicBezTo>
                      </a:path>
                    </a:pathLst>
                  </a:custGeom>
                  <a:grpFill/>
                  <a:ln w="1270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2" name="Group 591">
                    <a:extLst>
                      <a:ext uri="{FF2B5EF4-FFF2-40B4-BE49-F238E27FC236}">
                        <a16:creationId xmlns:a16="http://schemas.microsoft.com/office/drawing/2014/main" id="{19185836-111B-4CD3-96D6-772519C84150}"/>
                      </a:ext>
                    </a:extLst>
                  </p:cNvPr>
                  <p:cNvGrpSpPr/>
                  <p:nvPr/>
                </p:nvGrpSpPr>
                <p:grpSpPr>
                  <a:xfrm rot="16200000">
                    <a:off x="5024487" y="2652079"/>
                    <a:ext cx="76737" cy="144221"/>
                    <a:chOff x="2866921" y="3947319"/>
                    <a:chExt cx="103684" cy="194866"/>
                  </a:xfrm>
                  <a:grpFill/>
                </p:grpSpPr>
                <p:sp>
                  <p:nvSpPr>
                    <p:cNvPr id="593" name="Oval 5">
                      <a:extLst>
                        <a:ext uri="{FF2B5EF4-FFF2-40B4-BE49-F238E27FC236}">
                          <a16:creationId xmlns:a16="http://schemas.microsoft.com/office/drawing/2014/main" id="{BDA6E8D7-D7D0-4B83-92CE-F5B863DF8A54}"/>
                        </a:ext>
                      </a:extLst>
                    </p:cNvPr>
                    <p:cNvSpPr/>
                    <p:nvPr/>
                  </p:nvSpPr>
                  <p:spPr bwMode="auto">
                    <a:xfrm>
                      <a:off x="2904207" y="3947319"/>
                      <a:ext cx="66398" cy="194866"/>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grpFill/>
                    <a:ln w="1270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594" name="Oval 5">
                      <a:extLst>
                        <a:ext uri="{FF2B5EF4-FFF2-40B4-BE49-F238E27FC236}">
                          <a16:creationId xmlns:a16="http://schemas.microsoft.com/office/drawing/2014/main" id="{7E9E506A-BA91-45AF-97E1-E285C7EA01D1}"/>
                        </a:ext>
                      </a:extLst>
                    </p:cNvPr>
                    <p:cNvSpPr/>
                    <p:nvPr/>
                  </p:nvSpPr>
                  <p:spPr bwMode="auto">
                    <a:xfrm>
                      <a:off x="2866921" y="3977662"/>
                      <a:ext cx="45720" cy="134180"/>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grpFill/>
                    <a:ln w="1270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Semilight"/>
                        <a:ea typeface="+mn-ea"/>
                        <a:cs typeface="+mn-cs"/>
                      </a:endParaRPr>
                    </a:p>
                  </p:txBody>
                </p:sp>
              </p:grpSp>
            </p:grpSp>
          </p:grpSp>
        </p:grpSp>
        <p:grpSp>
          <p:nvGrpSpPr>
            <p:cNvPr id="386" name="Group 385">
              <a:extLst>
                <a:ext uri="{FF2B5EF4-FFF2-40B4-BE49-F238E27FC236}">
                  <a16:creationId xmlns:a16="http://schemas.microsoft.com/office/drawing/2014/main" id="{6A8B21A3-F3AD-4E75-8735-C22BA3827608}"/>
                </a:ext>
              </a:extLst>
            </p:cNvPr>
            <p:cNvGrpSpPr/>
            <p:nvPr/>
          </p:nvGrpSpPr>
          <p:grpSpPr>
            <a:xfrm>
              <a:off x="8031714" y="4628163"/>
              <a:ext cx="502920" cy="502920"/>
              <a:chOff x="8030437" y="4638049"/>
              <a:chExt cx="502920" cy="502920"/>
            </a:xfrm>
          </p:grpSpPr>
          <p:sp>
            <p:nvSpPr>
              <p:cNvPr id="573" name="Oval 572">
                <a:extLst>
                  <a:ext uri="{FF2B5EF4-FFF2-40B4-BE49-F238E27FC236}">
                    <a16:creationId xmlns:a16="http://schemas.microsoft.com/office/drawing/2014/main" id="{B15ED91F-B017-48B2-9E7C-EB80BC835DCE}"/>
                  </a:ext>
                </a:extLst>
              </p:cNvPr>
              <p:cNvSpPr/>
              <p:nvPr/>
            </p:nvSpPr>
            <p:spPr bwMode="auto">
              <a:xfrm>
                <a:off x="8030437" y="4638049"/>
                <a:ext cx="502920" cy="50292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4" name="Group 4">
                <a:extLst>
                  <a:ext uri="{FF2B5EF4-FFF2-40B4-BE49-F238E27FC236}">
                    <a16:creationId xmlns:a16="http://schemas.microsoft.com/office/drawing/2014/main" id="{F668B3D5-FECC-45BE-AE33-4BE3B0D9FBC0}"/>
                  </a:ext>
                </a:extLst>
              </p:cNvPr>
              <p:cNvGrpSpPr>
                <a:grpSpLocks noChangeAspect="1"/>
              </p:cNvGrpSpPr>
              <p:nvPr/>
            </p:nvGrpSpPr>
            <p:grpSpPr bwMode="auto">
              <a:xfrm>
                <a:off x="8129498" y="4795725"/>
                <a:ext cx="304799" cy="187569"/>
                <a:chOff x="5597" y="3096"/>
                <a:chExt cx="546" cy="336"/>
              </a:xfrm>
            </p:grpSpPr>
            <p:sp>
              <p:nvSpPr>
                <p:cNvPr id="575" name="Rectangle 5">
                  <a:extLst>
                    <a:ext uri="{FF2B5EF4-FFF2-40B4-BE49-F238E27FC236}">
                      <a16:creationId xmlns:a16="http://schemas.microsoft.com/office/drawing/2014/main" id="{5E4E55A0-050A-45EB-B0BF-8BFDAA308E81}"/>
                    </a:ext>
                  </a:extLst>
                </p:cNvPr>
                <p:cNvSpPr>
                  <a:spLocks noChangeArrowheads="1"/>
                </p:cNvSpPr>
                <p:nvPr/>
              </p:nvSpPr>
              <p:spPr bwMode="auto">
                <a:xfrm>
                  <a:off x="5597" y="3096"/>
                  <a:ext cx="169" cy="336"/>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76" name="Freeform 6">
                  <a:extLst>
                    <a:ext uri="{FF2B5EF4-FFF2-40B4-BE49-F238E27FC236}">
                      <a16:creationId xmlns:a16="http://schemas.microsoft.com/office/drawing/2014/main" id="{C9A0DE54-9C73-4435-BF40-9F365E9DE1B5}"/>
                    </a:ext>
                  </a:extLst>
                </p:cNvPr>
                <p:cNvSpPr>
                  <a:spLocks/>
                </p:cNvSpPr>
                <p:nvPr/>
              </p:nvSpPr>
              <p:spPr bwMode="auto">
                <a:xfrm>
                  <a:off x="5766" y="3337"/>
                  <a:ext cx="80" cy="95"/>
                </a:xfrm>
                <a:custGeom>
                  <a:avLst/>
                  <a:gdLst>
                    <a:gd name="T0" fmla="*/ 80 w 80"/>
                    <a:gd name="T1" fmla="*/ 0 h 95"/>
                    <a:gd name="T2" fmla="*/ 80 w 80"/>
                    <a:gd name="T3" fmla="*/ 26 h 95"/>
                    <a:gd name="T4" fmla="*/ 0 w 80"/>
                    <a:gd name="T5" fmla="*/ 95 h 95"/>
                  </a:gdLst>
                  <a:ahLst/>
                  <a:cxnLst>
                    <a:cxn ang="0">
                      <a:pos x="T0" y="T1"/>
                    </a:cxn>
                    <a:cxn ang="0">
                      <a:pos x="T2" y="T3"/>
                    </a:cxn>
                    <a:cxn ang="0">
                      <a:pos x="T4" y="T5"/>
                    </a:cxn>
                  </a:cxnLst>
                  <a:rect l="0" t="0" r="r" b="b"/>
                  <a:pathLst>
                    <a:path w="80" h="95">
                      <a:moveTo>
                        <a:pt x="80" y="0"/>
                      </a:moveTo>
                      <a:lnTo>
                        <a:pt x="80" y="26"/>
                      </a:lnTo>
                      <a:lnTo>
                        <a:pt x="0" y="95"/>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77" name="Freeform 7">
                  <a:extLst>
                    <a:ext uri="{FF2B5EF4-FFF2-40B4-BE49-F238E27FC236}">
                      <a16:creationId xmlns:a16="http://schemas.microsoft.com/office/drawing/2014/main" id="{3D79F3BB-D296-4C5D-989E-0BD39D5DD1CF}"/>
                    </a:ext>
                  </a:extLst>
                </p:cNvPr>
                <p:cNvSpPr>
                  <a:spLocks/>
                </p:cNvSpPr>
                <p:nvPr/>
              </p:nvSpPr>
              <p:spPr bwMode="auto">
                <a:xfrm>
                  <a:off x="5766" y="3096"/>
                  <a:ext cx="80" cy="96"/>
                </a:xfrm>
                <a:custGeom>
                  <a:avLst/>
                  <a:gdLst>
                    <a:gd name="T0" fmla="*/ 0 w 80"/>
                    <a:gd name="T1" fmla="*/ 0 h 96"/>
                    <a:gd name="T2" fmla="*/ 80 w 80"/>
                    <a:gd name="T3" fmla="*/ 74 h 96"/>
                    <a:gd name="T4" fmla="*/ 80 w 80"/>
                    <a:gd name="T5" fmla="*/ 96 h 96"/>
                  </a:gdLst>
                  <a:ahLst/>
                  <a:cxnLst>
                    <a:cxn ang="0">
                      <a:pos x="T0" y="T1"/>
                    </a:cxn>
                    <a:cxn ang="0">
                      <a:pos x="T2" y="T3"/>
                    </a:cxn>
                    <a:cxn ang="0">
                      <a:pos x="T4" y="T5"/>
                    </a:cxn>
                  </a:cxnLst>
                  <a:rect l="0" t="0" r="r" b="b"/>
                  <a:pathLst>
                    <a:path w="80" h="96">
                      <a:moveTo>
                        <a:pt x="0" y="0"/>
                      </a:moveTo>
                      <a:lnTo>
                        <a:pt x="80" y="74"/>
                      </a:lnTo>
                      <a:lnTo>
                        <a:pt x="80" y="9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78" name="Line 8">
                  <a:extLst>
                    <a:ext uri="{FF2B5EF4-FFF2-40B4-BE49-F238E27FC236}">
                      <a16:creationId xmlns:a16="http://schemas.microsoft.com/office/drawing/2014/main" id="{CA95B145-9E48-47CD-8991-8B680E8BE9DC}"/>
                    </a:ext>
                  </a:extLst>
                </p:cNvPr>
                <p:cNvSpPr>
                  <a:spLocks noChangeShapeType="1"/>
                </p:cNvSpPr>
                <p:nvPr/>
              </p:nvSpPr>
              <p:spPr bwMode="auto">
                <a:xfrm>
                  <a:off x="5597" y="3205"/>
                  <a:ext cx="169"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79" name="Line 9">
                  <a:extLst>
                    <a:ext uri="{FF2B5EF4-FFF2-40B4-BE49-F238E27FC236}">
                      <a16:creationId xmlns:a16="http://schemas.microsoft.com/office/drawing/2014/main" id="{F89FCD7E-0F5F-45F7-8906-2A41D05E7F24}"/>
                    </a:ext>
                  </a:extLst>
                </p:cNvPr>
                <p:cNvSpPr>
                  <a:spLocks noChangeShapeType="1"/>
                </p:cNvSpPr>
                <p:nvPr/>
              </p:nvSpPr>
              <p:spPr bwMode="auto">
                <a:xfrm>
                  <a:off x="5597" y="3325"/>
                  <a:ext cx="169"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80" name="Rectangle 10">
                  <a:extLst>
                    <a:ext uri="{FF2B5EF4-FFF2-40B4-BE49-F238E27FC236}">
                      <a16:creationId xmlns:a16="http://schemas.microsoft.com/office/drawing/2014/main" id="{0CECB0C6-3E70-473E-B1AB-EA6F7E1A31B9}"/>
                    </a:ext>
                  </a:extLst>
                </p:cNvPr>
                <p:cNvSpPr>
                  <a:spLocks noChangeArrowheads="1"/>
                </p:cNvSpPr>
                <p:nvPr/>
              </p:nvSpPr>
              <p:spPr bwMode="auto">
                <a:xfrm>
                  <a:off x="5974" y="3096"/>
                  <a:ext cx="169" cy="336"/>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81" name="Freeform 11">
                  <a:extLst>
                    <a:ext uri="{FF2B5EF4-FFF2-40B4-BE49-F238E27FC236}">
                      <a16:creationId xmlns:a16="http://schemas.microsoft.com/office/drawing/2014/main" id="{F498B1BB-5C14-4FF3-B1E0-43E56D80035A}"/>
                    </a:ext>
                  </a:extLst>
                </p:cNvPr>
                <p:cNvSpPr>
                  <a:spLocks/>
                </p:cNvSpPr>
                <p:nvPr/>
              </p:nvSpPr>
              <p:spPr bwMode="auto">
                <a:xfrm>
                  <a:off x="5894" y="3336"/>
                  <a:ext cx="80" cy="96"/>
                </a:xfrm>
                <a:custGeom>
                  <a:avLst/>
                  <a:gdLst>
                    <a:gd name="T0" fmla="*/ 0 w 80"/>
                    <a:gd name="T1" fmla="*/ 0 h 96"/>
                    <a:gd name="T2" fmla="*/ 0 w 80"/>
                    <a:gd name="T3" fmla="*/ 27 h 96"/>
                    <a:gd name="T4" fmla="*/ 80 w 80"/>
                    <a:gd name="T5" fmla="*/ 96 h 96"/>
                  </a:gdLst>
                  <a:ahLst/>
                  <a:cxnLst>
                    <a:cxn ang="0">
                      <a:pos x="T0" y="T1"/>
                    </a:cxn>
                    <a:cxn ang="0">
                      <a:pos x="T2" y="T3"/>
                    </a:cxn>
                    <a:cxn ang="0">
                      <a:pos x="T4" y="T5"/>
                    </a:cxn>
                  </a:cxnLst>
                  <a:rect l="0" t="0" r="r" b="b"/>
                  <a:pathLst>
                    <a:path w="80" h="96">
                      <a:moveTo>
                        <a:pt x="0" y="0"/>
                      </a:moveTo>
                      <a:lnTo>
                        <a:pt x="0" y="27"/>
                      </a:lnTo>
                      <a:lnTo>
                        <a:pt x="80" y="9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82" name="Freeform 12">
                  <a:extLst>
                    <a:ext uri="{FF2B5EF4-FFF2-40B4-BE49-F238E27FC236}">
                      <a16:creationId xmlns:a16="http://schemas.microsoft.com/office/drawing/2014/main" id="{27449167-B2B6-446B-A94B-FBA3963130C2}"/>
                    </a:ext>
                  </a:extLst>
                </p:cNvPr>
                <p:cNvSpPr>
                  <a:spLocks/>
                </p:cNvSpPr>
                <p:nvPr/>
              </p:nvSpPr>
              <p:spPr bwMode="auto">
                <a:xfrm>
                  <a:off x="5894" y="3096"/>
                  <a:ext cx="80" cy="94"/>
                </a:xfrm>
                <a:custGeom>
                  <a:avLst/>
                  <a:gdLst>
                    <a:gd name="T0" fmla="*/ 80 w 80"/>
                    <a:gd name="T1" fmla="*/ 0 h 94"/>
                    <a:gd name="T2" fmla="*/ 0 w 80"/>
                    <a:gd name="T3" fmla="*/ 74 h 94"/>
                    <a:gd name="T4" fmla="*/ 0 w 80"/>
                    <a:gd name="T5" fmla="*/ 94 h 94"/>
                  </a:gdLst>
                  <a:ahLst/>
                  <a:cxnLst>
                    <a:cxn ang="0">
                      <a:pos x="T0" y="T1"/>
                    </a:cxn>
                    <a:cxn ang="0">
                      <a:pos x="T2" y="T3"/>
                    </a:cxn>
                    <a:cxn ang="0">
                      <a:pos x="T4" y="T5"/>
                    </a:cxn>
                  </a:cxnLst>
                  <a:rect l="0" t="0" r="r" b="b"/>
                  <a:pathLst>
                    <a:path w="80" h="94">
                      <a:moveTo>
                        <a:pt x="80" y="0"/>
                      </a:moveTo>
                      <a:lnTo>
                        <a:pt x="0" y="74"/>
                      </a:lnTo>
                      <a:lnTo>
                        <a:pt x="0" y="9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83" name="Line 13">
                  <a:extLst>
                    <a:ext uri="{FF2B5EF4-FFF2-40B4-BE49-F238E27FC236}">
                      <a16:creationId xmlns:a16="http://schemas.microsoft.com/office/drawing/2014/main" id="{2A0296D3-07F7-4E82-AEBA-D3FD8B81968C}"/>
                    </a:ext>
                  </a:extLst>
                </p:cNvPr>
                <p:cNvSpPr>
                  <a:spLocks noChangeShapeType="1"/>
                </p:cNvSpPr>
                <p:nvPr/>
              </p:nvSpPr>
              <p:spPr bwMode="auto">
                <a:xfrm flipH="1">
                  <a:off x="5974" y="3205"/>
                  <a:ext cx="169"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84" name="Line 14">
                  <a:extLst>
                    <a:ext uri="{FF2B5EF4-FFF2-40B4-BE49-F238E27FC236}">
                      <a16:creationId xmlns:a16="http://schemas.microsoft.com/office/drawing/2014/main" id="{423666E5-6975-472C-A57F-5894F96A2335}"/>
                    </a:ext>
                  </a:extLst>
                </p:cNvPr>
                <p:cNvSpPr>
                  <a:spLocks noChangeShapeType="1"/>
                </p:cNvSpPr>
                <p:nvPr/>
              </p:nvSpPr>
              <p:spPr bwMode="auto">
                <a:xfrm flipH="1">
                  <a:off x="5974" y="3325"/>
                  <a:ext cx="169"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85" name="Freeform 15">
                  <a:extLst>
                    <a:ext uri="{FF2B5EF4-FFF2-40B4-BE49-F238E27FC236}">
                      <a16:creationId xmlns:a16="http://schemas.microsoft.com/office/drawing/2014/main" id="{529F0A97-2EE3-41B8-A5B4-CC9913DF6287}"/>
                    </a:ext>
                  </a:extLst>
                </p:cNvPr>
                <p:cNvSpPr>
                  <a:spLocks noEditPoints="1"/>
                </p:cNvSpPr>
                <p:nvPr/>
              </p:nvSpPr>
              <p:spPr bwMode="auto">
                <a:xfrm>
                  <a:off x="5797" y="3207"/>
                  <a:ext cx="146" cy="47"/>
                </a:xfrm>
                <a:custGeom>
                  <a:avLst/>
                  <a:gdLst>
                    <a:gd name="T0" fmla="*/ 0 w 196"/>
                    <a:gd name="T1" fmla="*/ 0 h 63"/>
                    <a:gd name="T2" fmla="*/ 0 w 196"/>
                    <a:gd name="T3" fmla="*/ 63 h 63"/>
                    <a:gd name="T4" fmla="*/ 118 w 196"/>
                    <a:gd name="T5" fmla="*/ 0 h 63"/>
                    <a:gd name="T6" fmla="*/ 118 w 196"/>
                    <a:gd name="T7" fmla="*/ 63 h 63"/>
                    <a:gd name="T8" fmla="*/ 79 w 196"/>
                    <a:gd name="T9" fmla="*/ 42 h 63"/>
                    <a:gd name="T10" fmla="*/ 79 w 196"/>
                    <a:gd name="T11" fmla="*/ 20 h 63"/>
                    <a:gd name="T12" fmla="*/ 59 w 196"/>
                    <a:gd name="T13" fmla="*/ 0 h 63"/>
                    <a:gd name="T14" fmla="*/ 59 w 196"/>
                    <a:gd name="T15" fmla="*/ 0 h 63"/>
                    <a:gd name="T16" fmla="*/ 38 w 196"/>
                    <a:gd name="T17" fmla="*/ 20 h 63"/>
                    <a:gd name="T18" fmla="*/ 38 w 196"/>
                    <a:gd name="T19" fmla="*/ 42 h 63"/>
                    <a:gd name="T20" fmla="*/ 59 w 196"/>
                    <a:gd name="T21" fmla="*/ 63 h 63"/>
                    <a:gd name="T22" fmla="*/ 59 w 196"/>
                    <a:gd name="T23" fmla="*/ 63 h 63"/>
                    <a:gd name="T24" fmla="*/ 79 w 196"/>
                    <a:gd name="T25" fmla="*/ 42 h 63"/>
                    <a:gd name="T26" fmla="*/ 196 w 196"/>
                    <a:gd name="T27" fmla="*/ 42 h 63"/>
                    <a:gd name="T28" fmla="*/ 196 w 196"/>
                    <a:gd name="T29" fmla="*/ 20 h 63"/>
                    <a:gd name="T30" fmla="*/ 175 w 196"/>
                    <a:gd name="T31" fmla="*/ 0 h 63"/>
                    <a:gd name="T32" fmla="*/ 175 w 196"/>
                    <a:gd name="T33" fmla="*/ 0 h 63"/>
                    <a:gd name="T34" fmla="*/ 156 w 196"/>
                    <a:gd name="T35" fmla="*/ 20 h 63"/>
                    <a:gd name="T36" fmla="*/ 156 w 196"/>
                    <a:gd name="T37" fmla="*/ 42 h 63"/>
                    <a:gd name="T38" fmla="*/ 175 w 196"/>
                    <a:gd name="T39" fmla="*/ 63 h 63"/>
                    <a:gd name="T40" fmla="*/ 175 w 196"/>
                    <a:gd name="T41" fmla="*/ 63 h 63"/>
                    <a:gd name="T42" fmla="*/ 196 w 196"/>
                    <a:gd name="T43"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3">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86" name="Freeform 16">
                  <a:extLst>
                    <a:ext uri="{FF2B5EF4-FFF2-40B4-BE49-F238E27FC236}">
                      <a16:creationId xmlns:a16="http://schemas.microsoft.com/office/drawing/2014/main" id="{73D9F763-5269-4C81-B709-9DCFCC431EF0}"/>
                    </a:ext>
                  </a:extLst>
                </p:cNvPr>
                <p:cNvSpPr>
                  <a:spLocks noEditPoints="1"/>
                </p:cNvSpPr>
                <p:nvPr/>
              </p:nvSpPr>
              <p:spPr bwMode="auto">
                <a:xfrm>
                  <a:off x="5797" y="3278"/>
                  <a:ext cx="146" cy="48"/>
                </a:xfrm>
                <a:custGeom>
                  <a:avLst/>
                  <a:gdLst>
                    <a:gd name="T0" fmla="*/ 196 w 196"/>
                    <a:gd name="T1" fmla="*/ 64 h 64"/>
                    <a:gd name="T2" fmla="*/ 196 w 196"/>
                    <a:gd name="T3" fmla="*/ 0 h 64"/>
                    <a:gd name="T4" fmla="*/ 79 w 196"/>
                    <a:gd name="T5" fmla="*/ 64 h 64"/>
                    <a:gd name="T6" fmla="*/ 79 w 196"/>
                    <a:gd name="T7" fmla="*/ 0 h 64"/>
                    <a:gd name="T8" fmla="*/ 118 w 196"/>
                    <a:gd name="T9" fmla="*/ 43 h 64"/>
                    <a:gd name="T10" fmla="*/ 138 w 196"/>
                    <a:gd name="T11" fmla="*/ 64 h 64"/>
                    <a:gd name="T12" fmla="*/ 138 w 196"/>
                    <a:gd name="T13" fmla="*/ 64 h 64"/>
                    <a:gd name="T14" fmla="*/ 158 w 196"/>
                    <a:gd name="T15" fmla="*/ 43 h 64"/>
                    <a:gd name="T16" fmla="*/ 158 w 196"/>
                    <a:gd name="T17" fmla="*/ 21 h 64"/>
                    <a:gd name="T18" fmla="*/ 138 w 196"/>
                    <a:gd name="T19" fmla="*/ 0 h 64"/>
                    <a:gd name="T20" fmla="*/ 138 w 196"/>
                    <a:gd name="T21" fmla="*/ 0 h 64"/>
                    <a:gd name="T22" fmla="*/ 118 w 196"/>
                    <a:gd name="T23" fmla="*/ 21 h 64"/>
                    <a:gd name="T24" fmla="*/ 118 w 196"/>
                    <a:gd name="T25" fmla="*/ 43 h 64"/>
                    <a:gd name="T26" fmla="*/ 0 w 196"/>
                    <a:gd name="T27" fmla="*/ 43 h 64"/>
                    <a:gd name="T28" fmla="*/ 20 w 196"/>
                    <a:gd name="T29" fmla="*/ 64 h 64"/>
                    <a:gd name="T30" fmla="*/ 20 w 196"/>
                    <a:gd name="T31" fmla="*/ 64 h 64"/>
                    <a:gd name="T32" fmla="*/ 41 w 196"/>
                    <a:gd name="T33" fmla="*/ 43 h 64"/>
                    <a:gd name="T34" fmla="*/ 41 w 196"/>
                    <a:gd name="T35" fmla="*/ 21 h 64"/>
                    <a:gd name="T36" fmla="*/ 20 w 196"/>
                    <a:gd name="T37" fmla="*/ 0 h 64"/>
                    <a:gd name="T38" fmla="*/ 20 w 196"/>
                    <a:gd name="T39" fmla="*/ 0 h 64"/>
                    <a:gd name="T40" fmla="*/ 0 w 196"/>
                    <a:gd name="T41" fmla="*/ 21 h 64"/>
                    <a:gd name="T42" fmla="*/ 0 w 196"/>
                    <a:gd name="T43"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4">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387" name="Group 386">
              <a:extLst>
                <a:ext uri="{FF2B5EF4-FFF2-40B4-BE49-F238E27FC236}">
                  <a16:creationId xmlns:a16="http://schemas.microsoft.com/office/drawing/2014/main" id="{0E3B22D4-D8A8-407E-9B86-3C9D27FAD8F0}"/>
                </a:ext>
              </a:extLst>
            </p:cNvPr>
            <p:cNvGrpSpPr/>
            <p:nvPr/>
          </p:nvGrpSpPr>
          <p:grpSpPr>
            <a:xfrm>
              <a:off x="4769509" y="2303230"/>
              <a:ext cx="2695168" cy="2578724"/>
              <a:chOff x="6423231" y="2630244"/>
              <a:chExt cx="3987098" cy="3987098"/>
            </a:xfrm>
            <a:solidFill>
              <a:srgbClr val="0078D7"/>
            </a:solidFill>
          </p:grpSpPr>
          <p:sp>
            <p:nvSpPr>
              <p:cNvPr id="399" name="Freeform: Shape 962">
                <a:extLst>
                  <a:ext uri="{FF2B5EF4-FFF2-40B4-BE49-F238E27FC236}">
                    <a16:creationId xmlns:a16="http://schemas.microsoft.com/office/drawing/2014/main" id="{06005C9D-7D1B-438A-B36C-0FE857D219A2}"/>
                  </a:ext>
                </a:extLst>
              </p:cNvPr>
              <p:cNvSpPr/>
              <p:nvPr/>
            </p:nvSpPr>
            <p:spPr>
              <a:xfrm>
                <a:off x="6423231" y="2630244"/>
                <a:ext cx="3987098" cy="3987098"/>
              </a:xfrm>
              <a:prstGeom prst="ellipse">
                <a:avLst/>
              </a:prstGeom>
              <a:solidFill>
                <a:srgbClr val="F3F3F3"/>
              </a:solidFill>
              <a:ln w="1270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400" name="Freeform: Shape 260">
                <a:extLst>
                  <a:ext uri="{FF2B5EF4-FFF2-40B4-BE49-F238E27FC236}">
                    <a16:creationId xmlns:a16="http://schemas.microsoft.com/office/drawing/2014/main" id="{EA285A16-2149-44BE-99B4-3776987BF375}"/>
                  </a:ext>
                </a:extLst>
              </p:cNvPr>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rgbClr val="505050">
                  <a:lumMod val="60000"/>
                  <a:lumOff val="40000"/>
                  <a:alpha val="53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lumMod val="75000"/>
                    </a:srgbClr>
                  </a:solidFill>
                  <a:effectLst/>
                  <a:uLnTx/>
                  <a:uFillTx/>
                  <a:latin typeface="Segoe UI Semilight"/>
                </a:endParaRPr>
              </a:p>
            </p:txBody>
          </p:sp>
          <p:sp>
            <p:nvSpPr>
              <p:cNvPr id="401" name="Freeform: Shape 262">
                <a:extLst>
                  <a:ext uri="{FF2B5EF4-FFF2-40B4-BE49-F238E27FC236}">
                    <a16:creationId xmlns:a16="http://schemas.microsoft.com/office/drawing/2014/main" id="{2739DB87-1D16-4ECF-A8BF-5E3ADCDFBB2A}"/>
                  </a:ext>
                </a:extLst>
              </p:cNvPr>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02" name="Freeform: Shape 263">
                <a:extLst>
                  <a:ext uri="{FF2B5EF4-FFF2-40B4-BE49-F238E27FC236}">
                    <a16:creationId xmlns:a16="http://schemas.microsoft.com/office/drawing/2014/main" id="{8E14EF5E-4BAE-4F78-9A49-800E36CAC757}"/>
                  </a:ext>
                </a:extLst>
              </p:cNvPr>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03" name="Freeform: Shape 264">
                <a:extLst>
                  <a:ext uri="{FF2B5EF4-FFF2-40B4-BE49-F238E27FC236}">
                    <a16:creationId xmlns:a16="http://schemas.microsoft.com/office/drawing/2014/main" id="{F3348C5C-F010-4C01-9965-893414F4041B}"/>
                  </a:ext>
                </a:extLst>
              </p:cNvPr>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04" name="Freeform: Shape 265">
                <a:extLst>
                  <a:ext uri="{FF2B5EF4-FFF2-40B4-BE49-F238E27FC236}">
                    <a16:creationId xmlns:a16="http://schemas.microsoft.com/office/drawing/2014/main" id="{845985C1-0721-4167-BD46-A8A36A5844AD}"/>
                  </a:ext>
                </a:extLst>
              </p:cNvPr>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05" name="Freeform: Shape 266">
                <a:extLst>
                  <a:ext uri="{FF2B5EF4-FFF2-40B4-BE49-F238E27FC236}">
                    <a16:creationId xmlns:a16="http://schemas.microsoft.com/office/drawing/2014/main" id="{0D8493F5-E5AA-4D95-B332-882209AA8BB8}"/>
                  </a:ext>
                </a:extLst>
              </p:cNvPr>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06" name="Freeform: Shape 267">
                <a:extLst>
                  <a:ext uri="{FF2B5EF4-FFF2-40B4-BE49-F238E27FC236}">
                    <a16:creationId xmlns:a16="http://schemas.microsoft.com/office/drawing/2014/main" id="{0C8182D4-A8BF-460A-AD77-DAF6F93CDE5D}"/>
                  </a:ext>
                </a:extLst>
              </p:cNvPr>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07" name="Freeform: Shape 268">
                <a:extLst>
                  <a:ext uri="{FF2B5EF4-FFF2-40B4-BE49-F238E27FC236}">
                    <a16:creationId xmlns:a16="http://schemas.microsoft.com/office/drawing/2014/main" id="{5FA89805-107E-4738-8ECA-C7842877B2E0}"/>
                  </a:ext>
                </a:extLst>
              </p:cNvPr>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08" name="Freeform: Shape 269">
                <a:extLst>
                  <a:ext uri="{FF2B5EF4-FFF2-40B4-BE49-F238E27FC236}">
                    <a16:creationId xmlns:a16="http://schemas.microsoft.com/office/drawing/2014/main" id="{3CF21183-CB99-4E34-B1A1-8E39946438BB}"/>
                  </a:ext>
                </a:extLst>
              </p:cNvPr>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09" name="Freeform: Shape 270">
                <a:extLst>
                  <a:ext uri="{FF2B5EF4-FFF2-40B4-BE49-F238E27FC236}">
                    <a16:creationId xmlns:a16="http://schemas.microsoft.com/office/drawing/2014/main" id="{077D56A8-9214-4FEB-9642-120F85F6F89A}"/>
                  </a:ext>
                </a:extLst>
              </p:cNvPr>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10" name="Freeform: Shape 271">
                <a:extLst>
                  <a:ext uri="{FF2B5EF4-FFF2-40B4-BE49-F238E27FC236}">
                    <a16:creationId xmlns:a16="http://schemas.microsoft.com/office/drawing/2014/main" id="{B4085212-3E97-4B4D-8A30-45772C691D2A}"/>
                  </a:ext>
                </a:extLst>
              </p:cNvPr>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11" name="Freeform: Shape 272">
                <a:extLst>
                  <a:ext uri="{FF2B5EF4-FFF2-40B4-BE49-F238E27FC236}">
                    <a16:creationId xmlns:a16="http://schemas.microsoft.com/office/drawing/2014/main" id="{C2A2FA85-774E-4E33-8433-D34433F05713}"/>
                  </a:ext>
                </a:extLst>
              </p:cNvPr>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12" name="Freeform: Shape 273">
                <a:extLst>
                  <a:ext uri="{FF2B5EF4-FFF2-40B4-BE49-F238E27FC236}">
                    <a16:creationId xmlns:a16="http://schemas.microsoft.com/office/drawing/2014/main" id="{E95C8959-14E0-4009-A608-6A322E715E75}"/>
                  </a:ext>
                </a:extLst>
              </p:cNvPr>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13" name="Freeform: Shape 274">
                <a:extLst>
                  <a:ext uri="{FF2B5EF4-FFF2-40B4-BE49-F238E27FC236}">
                    <a16:creationId xmlns:a16="http://schemas.microsoft.com/office/drawing/2014/main" id="{DD11FBF7-9F71-429E-BF93-21BD79C5FC03}"/>
                  </a:ext>
                </a:extLst>
              </p:cNvPr>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14" name="Freeform: Shape 275">
                <a:extLst>
                  <a:ext uri="{FF2B5EF4-FFF2-40B4-BE49-F238E27FC236}">
                    <a16:creationId xmlns:a16="http://schemas.microsoft.com/office/drawing/2014/main" id="{54C97174-6DDF-4A33-A35B-5715240875B5}"/>
                  </a:ext>
                </a:extLst>
              </p:cNvPr>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15" name="Freeform: Shape 276">
                <a:extLst>
                  <a:ext uri="{FF2B5EF4-FFF2-40B4-BE49-F238E27FC236}">
                    <a16:creationId xmlns:a16="http://schemas.microsoft.com/office/drawing/2014/main" id="{220C21AA-099A-412C-AC4E-3A2A172858F6}"/>
                  </a:ext>
                </a:extLst>
              </p:cNvPr>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16" name="Freeform: Shape 277">
                <a:extLst>
                  <a:ext uri="{FF2B5EF4-FFF2-40B4-BE49-F238E27FC236}">
                    <a16:creationId xmlns:a16="http://schemas.microsoft.com/office/drawing/2014/main" id="{21751A6B-529D-4680-95D0-E5A0AD283EB5}"/>
                  </a:ext>
                </a:extLst>
              </p:cNvPr>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17" name="Freeform: Shape 278">
                <a:extLst>
                  <a:ext uri="{FF2B5EF4-FFF2-40B4-BE49-F238E27FC236}">
                    <a16:creationId xmlns:a16="http://schemas.microsoft.com/office/drawing/2014/main" id="{EC5768D9-9A9B-46C9-8717-2465E17C33E2}"/>
                  </a:ext>
                </a:extLst>
              </p:cNvPr>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18" name="Freeform: Shape 279">
                <a:extLst>
                  <a:ext uri="{FF2B5EF4-FFF2-40B4-BE49-F238E27FC236}">
                    <a16:creationId xmlns:a16="http://schemas.microsoft.com/office/drawing/2014/main" id="{9FF545D5-233F-4B89-9342-42D37644FEF7}"/>
                  </a:ext>
                </a:extLst>
              </p:cNvPr>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19" name="Freeform: Shape 280">
                <a:extLst>
                  <a:ext uri="{FF2B5EF4-FFF2-40B4-BE49-F238E27FC236}">
                    <a16:creationId xmlns:a16="http://schemas.microsoft.com/office/drawing/2014/main" id="{6BBD6148-96B7-45F0-A64D-72CE54EE699E}"/>
                  </a:ext>
                </a:extLst>
              </p:cNvPr>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20" name="Freeform: Shape 281">
                <a:extLst>
                  <a:ext uri="{FF2B5EF4-FFF2-40B4-BE49-F238E27FC236}">
                    <a16:creationId xmlns:a16="http://schemas.microsoft.com/office/drawing/2014/main" id="{0B8808F0-C018-4EBE-91C9-2A94815A6508}"/>
                  </a:ext>
                </a:extLst>
              </p:cNvPr>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21" name="Freeform: Shape 282">
                <a:extLst>
                  <a:ext uri="{FF2B5EF4-FFF2-40B4-BE49-F238E27FC236}">
                    <a16:creationId xmlns:a16="http://schemas.microsoft.com/office/drawing/2014/main" id="{1B3B2958-285E-4C64-A619-FD9133781276}"/>
                  </a:ext>
                </a:extLst>
              </p:cNvPr>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22" name="Freeform: Shape 283">
                <a:extLst>
                  <a:ext uri="{FF2B5EF4-FFF2-40B4-BE49-F238E27FC236}">
                    <a16:creationId xmlns:a16="http://schemas.microsoft.com/office/drawing/2014/main" id="{2D040F7B-977C-4383-BF20-8CDBEC4B0C96}"/>
                  </a:ext>
                </a:extLst>
              </p:cNvPr>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23" name="Freeform: Shape 284">
                <a:extLst>
                  <a:ext uri="{FF2B5EF4-FFF2-40B4-BE49-F238E27FC236}">
                    <a16:creationId xmlns:a16="http://schemas.microsoft.com/office/drawing/2014/main" id="{5FD62A36-9676-416B-A26D-8A06947D22EF}"/>
                  </a:ext>
                </a:extLst>
              </p:cNvPr>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24" name="Freeform: Shape 285">
                <a:extLst>
                  <a:ext uri="{FF2B5EF4-FFF2-40B4-BE49-F238E27FC236}">
                    <a16:creationId xmlns:a16="http://schemas.microsoft.com/office/drawing/2014/main" id="{272C3FDA-1E3C-4989-A182-DE9CAD2657C9}"/>
                  </a:ext>
                </a:extLst>
              </p:cNvPr>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25" name="Freeform: Shape 286">
                <a:extLst>
                  <a:ext uri="{FF2B5EF4-FFF2-40B4-BE49-F238E27FC236}">
                    <a16:creationId xmlns:a16="http://schemas.microsoft.com/office/drawing/2014/main" id="{E0F42407-70A4-4357-8545-B745AB86D9DB}"/>
                  </a:ext>
                </a:extLst>
              </p:cNvPr>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26" name="Freeform: Shape 287">
                <a:extLst>
                  <a:ext uri="{FF2B5EF4-FFF2-40B4-BE49-F238E27FC236}">
                    <a16:creationId xmlns:a16="http://schemas.microsoft.com/office/drawing/2014/main" id="{3522BC91-2B0F-4D8F-8D7F-E0C66AF998F4}"/>
                  </a:ext>
                </a:extLst>
              </p:cNvPr>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27" name="Freeform: Shape 288">
                <a:extLst>
                  <a:ext uri="{FF2B5EF4-FFF2-40B4-BE49-F238E27FC236}">
                    <a16:creationId xmlns:a16="http://schemas.microsoft.com/office/drawing/2014/main" id="{840F6BB3-B083-4351-863B-37FC72377773}"/>
                  </a:ext>
                </a:extLst>
              </p:cNvPr>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28" name="Freeform: Shape 289">
                <a:extLst>
                  <a:ext uri="{FF2B5EF4-FFF2-40B4-BE49-F238E27FC236}">
                    <a16:creationId xmlns:a16="http://schemas.microsoft.com/office/drawing/2014/main" id="{81D8D807-D72D-4221-AC3E-DACEC42654F5}"/>
                  </a:ext>
                </a:extLst>
              </p:cNvPr>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29" name="Freeform: Shape 290">
                <a:extLst>
                  <a:ext uri="{FF2B5EF4-FFF2-40B4-BE49-F238E27FC236}">
                    <a16:creationId xmlns:a16="http://schemas.microsoft.com/office/drawing/2014/main" id="{39E6143A-1DE3-4B58-9D7A-9152124DFEF5}"/>
                  </a:ext>
                </a:extLst>
              </p:cNvPr>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30" name="Freeform: Shape 291">
                <a:extLst>
                  <a:ext uri="{FF2B5EF4-FFF2-40B4-BE49-F238E27FC236}">
                    <a16:creationId xmlns:a16="http://schemas.microsoft.com/office/drawing/2014/main" id="{DCD2A2C0-9A44-431C-888F-E57FCCFB22FF}"/>
                  </a:ext>
                </a:extLst>
              </p:cNvPr>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31" name="Freeform: Shape 292">
                <a:extLst>
                  <a:ext uri="{FF2B5EF4-FFF2-40B4-BE49-F238E27FC236}">
                    <a16:creationId xmlns:a16="http://schemas.microsoft.com/office/drawing/2014/main" id="{32FAEB05-8F5E-4F66-A202-45A91EB34D30}"/>
                  </a:ext>
                </a:extLst>
              </p:cNvPr>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32" name="Freeform: Shape 293">
                <a:extLst>
                  <a:ext uri="{FF2B5EF4-FFF2-40B4-BE49-F238E27FC236}">
                    <a16:creationId xmlns:a16="http://schemas.microsoft.com/office/drawing/2014/main" id="{D4BDB669-4463-4E5C-AE7F-5D40D6AEDF85}"/>
                  </a:ext>
                </a:extLst>
              </p:cNvPr>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33" name="Freeform: Shape 294">
                <a:extLst>
                  <a:ext uri="{FF2B5EF4-FFF2-40B4-BE49-F238E27FC236}">
                    <a16:creationId xmlns:a16="http://schemas.microsoft.com/office/drawing/2014/main" id="{4F25EC45-5B05-4C14-ABBC-CCAD47F09518}"/>
                  </a:ext>
                </a:extLst>
              </p:cNvPr>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34" name="Freeform: Shape 295">
                <a:extLst>
                  <a:ext uri="{FF2B5EF4-FFF2-40B4-BE49-F238E27FC236}">
                    <a16:creationId xmlns:a16="http://schemas.microsoft.com/office/drawing/2014/main" id="{5ED55F24-9156-4A96-AC31-0C86F0FA437A}"/>
                  </a:ext>
                </a:extLst>
              </p:cNvPr>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35" name="Freeform: Shape 296">
                <a:extLst>
                  <a:ext uri="{FF2B5EF4-FFF2-40B4-BE49-F238E27FC236}">
                    <a16:creationId xmlns:a16="http://schemas.microsoft.com/office/drawing/2014/main" id="{69BDD4B2-F0A0-46B3-AEA4-39D2374D8CD1}"/>
                  </a:ext>
                </a:extLst>
              </p:cNvPr>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36" name="Freeform: Shape 297">
                <a:extLst>
                  <a:ext uri="{FF2B5EF4-FFF2-40B4-BE49-F238E27FC236}">
                    <a16:creationId xmlns:a16="http://schemas.microsoft.com/office/drawing/2014/main" id="{374909BB-1840-48BA-A986-86298DF3EFC1}"/>
                  </a:ext>
                </a:extLst>
              </p:cNvPr>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37" name="Freeform: Shape 298">
                <a:extLst>
                  <a:ext uri="{FF2B5EF4-FFF2-40B4-BE49-F238E27FC236}">
                    <a16:creationId xmlns:a16="http://schemas.microsoft.com/office/drawing/2014/main" id="{871E8109-3DCD-4772-A608-FCD3B7ED249E}"/>
                  </a:ext>
                </a:extLst>
              </p:cNvPr>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38" name="Freeform: Shape 299">
                <a:extLst>
                  <a:ext uri="{FF2B5EF4-FFF2-40B4-BE49-F238E27FC236}">
                    <a16:creationId xmlns:a16="http://schemas.microsoft.com/office/drawing/2014/main" id="{C1CBD9D0-DB64-4A8E-88EC-10A891E2B220}"/>
                  </a:ext>
                </a:extLst>
              </p:cNvPr>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39" name="Freeform: Shape 300">
                <a:extLst>
                  <a:ext uri="{FF2B5EF4-FFF2-40B4-BE49-F238E27FC236}">
                    <a16:creationId xmlns:a16="http://schemas.microsoft.com/office/drawing/2014/main" id="{AB51DFDD-A4EE-410B-9E98-0A99C0BC48E4}"/>
                  </a:ext>
                </a:extLst>
              </p:cNvPr>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40" name="Freeform: Shape 301">
                <a:extLst>
                  <a:ext uri="{FF2B5EF4-FFF2-40B4-BE49-F238E27FC236}">
                    <a16:creationId xmlns:a16="http://schemas.microsoft.com/office/drawing/2014/main" id="{F6369F05-7158-4759-9EA7-CDDFBED1B0D6}"/>
                  </a:ext>
                </a:extLst>
              </p:cNvPr>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41" name="Freeform: Shape 302">
                <a:extLst>
                  <a:ext uri="{FF2B5EF4-FFF2-40B4-BE49-F238E27FC236}">
                    <a16:creationId xmlns:a16="http://schemas.microsoft.com/office/drawing/2014/main" id="{7D77A939-4E49-4CFC-806F-A4028334BE21}"/>
                  </a:ext>
                </a:extLst>
              </p:cNvPr>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42" name="Freeform: Shape 303">
                <a:extLst>
                  <a:ext uri="{FF2B5EF4-FFF2-40B4-BE49-F238E27FC236}">
                    <a16:creationId xmlns:a16="http://schemas.microsoft.com/office/drawing/2014/main" id="{A7F33DE3-E93C-4D20-903F-07930C9BFF1C}"/>
                  </a:ext>
                </a:extLst>
              </p:cNvPr>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43" name="Freeform: Shape 304">
                <a:extLst>
                  <a:ext uri="{FF2B5EF4-FFF2-40B4-BE49-F238E27FC236}">
                    <a16:creationId xmlns:a16="http://schemas.microsoft.com/office/drawing/2014/main" id="{F22C4947-288D-4994-9ED2-833D51869288}"/>
                  </a:ext>
                </a:extLst>
              </p:cNvPr>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44" name="Freeform: Shape 305">
                <a:extLst>
                  <a:ext uri="{FF2B5EF4-FFF2-40B4-BE49-F238E27FC236}">
                    <a16:creationId xmlns:a16="http://schemas.microsoft.com/office/drawing/2014/main" id="{A90C12C5-20B7-458C-89F1-EDD8967E4CDB}"/>
                  </a:ext>
                </a:extLst>
              </p:cNvPr>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45" name="Freeform: Shape 306">
                <a:extLst>
                  <a:ext uri="{FF2B5EF4-FFF2-40B4-BE49-F238E27FC236}">
                    <a16:creationId xmlns:a16="http://schemas.microsoft.com/office/drawing/2014/main" id="{C84ABB5E-87F6-4469-8213-B4BBE0AA92A1}"/>
                  </a:ext>
                </a:extLst>
              </p:cNvPr>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46" name="Freeform: Shape 307">
                <a:extLst>
                  <a:ext uri="{FF2B5EF4-FFF2-40B4-BE49-F238E27FC236}">
                    <a16:creationId xmlns:a16="http://schemas.microsoft.com/office/drawing/2014/main" id="{72B083F8-5DF6-4A10-AF52-6AA0ACA05BAB}"/>
                  </a:ext>
                </a:extLst>
              </p:cNvPr>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47" name="Freeform: Shape 308">
                <a:extLst>
                  <a:ext uri="{FF2B5EF4-FFF2-40B4-BE49-F238E27FC236}">
                    <a16:creationId xmlns:a16="http://schemas.microsoft.com/office/drawing/2014/main" id="{26B189A6-E0BB-4BE1-8A94-023D71E2EFB6}"/>
                  </a:ext>
                </a:extLst>
              </p:cNvPr>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48" name="Freeform: Shape 309">
                <a:extLst>
                  <a:ext uri="{FF2B5EF4-FFF2-40B4-BE49-F238E27FC236}">
                    <a16:creationId xmlns:a16="http://schemas.microsoft.com/office/drawing/2014/main" id="{B1A4A2ED-A12A-49BB-B471-9460B6127973}"/>
                  </a:ext>
                </a:extLst>
              </p:cNvPr>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49" name="Freeform: Shape 310">
                <a:extLst>
                  <a:ext uri="{FF2B5EF4-FFF2-40B4-BE49-F238E27FC236}">
                    <a16:creationId xmlns:a16="http://schemas.microsoft.com/office/drawing/2014/main" id="{A326C4AE-1A1E-4971-8564-D980A761816B}"/>
                  </a:ext>
                </a:extLst>
              </p:cNvPr>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50" name="Freeform: Shape 311">
                <a:extLst>
                  <a:ext uri="{FF2B5EF4-FFF2-40B4-BE49-F238E27FC236}">
                    <a16:creationId xmlns:a16="http://schemas.microsoft.com/office/drawing/2014/main" id="{1CD7D415-9007-4DDF-8740-2E09D3BD0A64}"/>
                  </a:ext>
                </a:extLst>
              </p:cNvPr>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51" name="Freeform: Shape 312">
                <a:extLst>
                  <a:ext uri="{FF2B5EF4-FFF2-40B4-BE49-F238E27FC236}">
                    <a16:creationId xmlns:a16="http://schemas.microsoft.com/office/drawing/2014/main" id="{8FD62EC5-F1C0-413B-96B5-C6BAF39DB3AE}"/>
                  </a:ext>
                </a:extLst>
              </p:cNvPr>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52" name="Freeform: Shape 313">
                <a:extLst>
                  <a:ext uri="{FF2B5EF4-FFF2-40B4-BE49-F238E27FC236}">
                    <a16:creationId xmlns:a16="http://schemas.microsoft.com/office/drawing/2014/main" id="{F302F0C4-1184-417A-AF24-C564D7EF5F40}"/>
                  </a:ext>
                </a:extLst>
              </p:cNvPr>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53" name="Freeform: Shape 314">
                <a:extLst>
                  <a:ext uri="{FF2B5EF4-FFF2-40B4-BE49-F238E27FC236}">
                    <a16:creationId xmlns:a16="http://schemas.microsoft.com/office/drawing/2014/main" id="{8AF3C7BA-7483-4DCA-8A8C-A070088F14DF}"/>
                  </a:ext>
                </a:extLst>
              </p:cNvPr>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54" name="Freeform: Shape 315">
                <a:extLst>
                  <a:ext uri="{FF2B5EF4-FFF2-40B4-BE49-F238E27FC236}">
                    <a16:creationId xmlns:a16="http://schemas.microsoft.com/office/drawing/2014/main" id="{767C6507-CE48-43D2-9B6D-0E956BA5F60C}"/>
                  </a:ext>
                </a:extLst>
              </p:cNvPr>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55" name="Freeform: Shape 316">
                <a:extLst>
                  <a:ext uri="{FF2B5EF4-FFF2-40B4-BE49-F238E27FC236}">
                    <a16:creationId xmlns:a16="http://schemas.microsoft.com/office/drawing/2014/main" id="{32A46D60-E33A-449D-B653-D3AD1CC039BE}"/>
                  </a:ext>
                </a:extLst>
              </p:cNvPr>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56" name="Freeform: Shape 317">
                <a:extLst>
                  <a:ext uri="{FF2B5EF4-FFF2-40B4-BE49-F238E27FC236}">
                    <a16:creationId xmlns:a16="http://schemas.microsoft.com/office/drawing/2014/main" id="{32908CC4-187D-42CD-A900-96590920F03C}"/>
                  </a:ext>
                </a:extLst>
              </p:cNvPr>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57" name="Freeform: Shape 318">
                <a:extLst>
                  <a:ext uri="{FF2B5EF4-FFF2-40B4-BE49-F238E27FC236}">
                    <a16:creationId xmlns:a16="http://schemas.microsoft.com/office/drawing/2014/main" id="{AD42D877-AFE2-4D3C-BD03-0AA267D22CFA}"/>
                  </a:ext>
                </a:extLst>
              </p:cNvPr>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58" name="Freeform: Shape 319">
                <a:extLst>
                  <a:ext uri="{FF2B5EF4-FFF2-40B4-BE49-F238E27FC236}">
                    <a16:creationId xmlns:a16="http://schemas.microsoft.com/office/drawing/2014/main" id="{6422B0A5-B70C-40CF-8A67-8FD9B5F7CF79}"/>
                  </a:ext>
                </a:extLst>
              </p:cNvPr>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59" name="Freeform: Shape 320">
                <a:extLst>
                  <a:ext uri="{FF2B5EF4-FFF2-40B4-BE49-F238E27FC236}">
                    <a16:creationId xmlns:a16="http://schemas.microsoft.com/office/drawing/2014/main" id="{F1CADD23-6A32-474D-A48E-405DF667A463}"/>
                  </a:ext>
                </a:extLst>
              </p:cNvPr>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60" name="Freeform: Shape 321">
                <a:extLst>
                  <a:ext uri="{FF2B5EF4-FFF2-40B4-BE49-F238E27FC236}">
                    <a16:creationId xmlns:a16="http://schemas.microsoft.com/office/drawing/2014/main" id="{E47CF5B7-528E-48FE-8A5A-FF601EFB0CFE}"/>
                  </a:ext>
                </a:extLst>
              </p:cNvPr>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61" name="Freeform: Shape 322">
                <a:extLst>
                  <a:ext uri="{FF2B5EF4-FFF2-40B4-BE49-F238E27FC236}">
                    <a16:creationId xmlns:a16="http://schemas.microsoft.com/office/drawing/2014/main" id="{D57A1008-CA22-4C51-8F1F-2933031C9E31}"/>
                  </a:ext>
                </a:extLst>
              </p:cNvPr>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62" name="Freeform: Shape 323">
                <a:extLst>
                  <a:ext uri="{FF2B5EF4-FFF2-40B4-BE49-F238E27FC236}">
                    <a16:creationId xmlns:a16="http://schemas.microsoft.com/office/drawing/2014/main" id="{CE326657-E165-482E-9906-2DEDB583D1F9}"/>
                  </a:ext>
                </a:extLst>
              </p:cNvPr>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63" name="Freeform: Shape 324">
                <a:extLst>
                  <a:ext uri="{FF2B5EF4-FFF2-40B4-BE49-F238E27FC236}">
                    <a16:creationId xmlns:a16="http://schemas.microsoft.com/office/drawing/2014/main" id="{10C52561-0D2E-4ABE-89A0-495951858982}"/>
                  </a:ext>
                </a:extLst>
              </p:cNvPr>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64" name="Freeform: Shape 325">
                <a:extLst>
                  <a:ext uri="{FF2B5EF4-FFF2-40B4-BE49-F238E27FC236}">
                    <a16:creationId xmlns:a16="http://schemas.microsoft.com/office/drawing/2014/main" id="{9B8E5752-B67B-4815-B95D-119AB8AA3F80}"/>
                  </a:ext>
                </a:extLst>
              </p:cNvPr>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65" name="Freeform: Shape 326">
                <a:extLst>
                  <a:ext uri="{FF2B5EF4-FFF2-40B4-BE49-F238E27FC236}">
                    <a16:creationId xmlns:a16="http://schemas.microsoft.com/office/drawing/2014/main" id="{3EB33055-FA61-441F-A7CB-7A66A1323FB2}"/>
                  </a:ext>
                </a:extLst>
              </p:cNvPr>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66" name="Freeform: Shape 327">
                <a:extLst>
                  <a:ext uri="{FF2B5EF4-FFF2-40B4-BE49-F238E27FC236}">
                    <a16:creationId xmlns:a16="http://schemas.microsoft.com/office/drawing/2014/main" id="{873A9A4E-856C-4ACF-A324-37CDD6AAA5C9}"/>
                  </a:ext>
                </a:extLst>
              </p:cNvPr>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67" name="Freeform: Shape 328">
                <a:extLst>
                  <a:ext uri="{FF2B5EF4-FFF2-40B4-BE49-F238E27FC236}">
                    <a16:creationId xmlns:a16="http://schemas.microsoft.com/office/drawing/2014/main" id="{C0C0391C-03AA-4220-8DA3-69B5486E9BA8}"/>
                  </a:ext>
                </a:extLst>
              </p:cNvPr>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68" name="Freeform: Shape 329">
                <a:extLst>
                  <a:ext uri="{FF2B5EF4-FFF2-40B4-BE49-F238E27FC236}">
                    <a16:creationId xmlns:a16="http://schemas.microsoft.com/office/drawing/2014/main" id="{58821B12-7F41-4566-A9E9-DEC4354D70F8}"/>
                  </a:ext>
                </a:extLst>
              </p:cNvPr>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69" name="Freeform: Shape 330">
                <a:extLst>
                  <a:ext uri="{FF2B5EF4-FFF2-40B4-BE49-F238E27FC236}">
                    <a16:creationId xmlns:a16="http://schemas.microsoft.com/office/drawing/2014/main" id="{94A35168-0AB6-4E28-8B31-7E2979C7D942}"/>
                  </a:ext>
                </a:extLst>
              </p:cNvPr>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70" name="Freeform: Shape 331">
                <a:extLst>
                  <a:ext uri="{FF2B5EF4-FFF2-40B4-BE49-F238E27FC236}">
                    <a16:creationId xmlns:a16="http://schemas.microsoft.com/office/drawing/2014/main" id="{58F83484-EA0D-4EB8-A86B-B14967FD79F7}"/>
                  </a:ext>
                </a:extLst>
              </p:cNvPr>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71" name="Freeform: Shape 332">
                <a:extLst>
                  <a:ext uri="{FF2B5EF4-FFF2-40B4-BE49-F238E27FC236}">
                    <a16:creationId xmlns:a16="http://schemas.microsoft.com/office/drawing/2014/main" id="{A3D11B1E-FFDB-4D62-9A34-FE444B0E9666}"/>
                  </a:ext>
                </a:extLst>
              </p:cNvPr>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72" name="Freeform: Shape 333">
                <a:extLst>
                  <a:ext uri="{FF2B5EF4-FFF2-40B4-BE49-F238E27FC236}">
                    <a16:creationId xmlns:a16="http://schemas.microsoft.com/office/drawing/2014/main" id="{F8FC7797-319A-48F0-912F-4F850FFE0B01}"/>
                  </a:ext>
                </a:extLst>
              </p:cNvPr>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73" name="Freeform: Shape 334">
                <a:extLst>
                  <a:ext uri="{FF2B5EF4-FFF2-40B4-BE49-F238E27FC236}">
                    <a16:creationId xmlns:a16="http://schemas.microsoft.com/office/drawing/2014/main" id="{A8F02FFB-F412-4C10-9CA2-7404F7889E41}"/>
                  </a:ext>
                </a:extLst>
              </p:cNvPr>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74" name="Freeform: Shape 335">
                <a:extLst>
                  <a:ext uri="{FF2B5EF4-FFF2-40B4-BE49-F238E27FC236}">
                    <a16:creationId xmlns:a16="http://schemas.microsoft.com/office/drawing/2014/main" id="{8730CF5C-168D-41CE-956D-5817CB92E6DA}"/>
                  </a:ext>
                </a:extLst>
              </p:cNvPr>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75" name="Freeform: Shape 336">
                <a:extLst>
                  <a:ext uri="{FF2B5EF4-FFF2-40B4-BE49-F238E27FC236}">
                    <a16:creationId xmlns:a16="http://schemas.microsoft.com/office/drawing/2014/main" id="{9AA4C98C-1C44-4539-9AE8-A52051E9C5B9}"/>
                  </a:ext>
                </a:extLst>
              </p:cNvPr>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76" name="Freeform: Shape 337">
                <a:extLst>
                  <a:ext uri="{FF2B5EF4-FFF2-40B4-BE49-F238E27FC236}">
                    <a16:creationId xmlns:a16="http://schemas.microsoft.com/office/drawing/2014/main" id="{656E3832-E387-42CC-974E-2E1C31969FEF}"/>
                  </a:ext>
                </a:extLst>
              </p:cNvPr>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77" name="Freeform: Shape 338">
                <a:extLst>
                  <a:ext uri="{FF2B5EF4-FFF2-40B4-BE49-F238E27FC236}">
                    <a16:creationId xmlns:a16="http://schemas.microsoft.com/office/drawing/2014/main" id="{2455D512-B56D-463B-AA8D-0D1748C4FE91}"/>
                  </a:ext>
                </a:extLst>
              </p:cNvPr>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78" name="Freeform: Shape 339">
                <a:extLst>
                  <a:ext uri="{FF2B5EF4-FFF2-40B4-BE49-F238E27FC236}">
                    <a16:creationId xmlns:a16="http://schemas.microsoft.com/office/drawing/2014/main" id="{2DD96845-58F1-4E5C-8C88-E30A01AD2684}"/>
                  </a:ext>
                </a:extLst>
              </p:cNvPr>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79" name="Freeform: Shape 340">
                <a:extLst>
                  <a:ext uri="{FF2B5EF4-FFF2-40B4-BE49-F238E27FC236}">
                    <a16:creationId xmlns:a16="http://schemas.microsoft.com/office/drawing/2014/main" id="{0B9E76D1-E718-4AD4-8182-225E36800264}"/>
                  </a:ext>
                </a:extLst>
              </p:cNvPr>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80" name="Freeform: Shape 341">
                <a:extLst>
                  <a:ext uri="{FF2B5EF4-FFF2-40B4-BE49-F238E27FC236}">
                    <a16:creationId xmlns:a16="http://schemas.microsoft.com/office/drawing/2014/main" id="{43F84137-FF5B-4E99-924E-08B5DAFF2265}"/>
                  </a:ext>
                </a:extLst>
              </p:cNvPr>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81" name="Freeform: Shape 342">
                <a:extLst>
                  <a:ext uri="{FF2B5EF4-FFF2-40B4-BE49-F238E27FC236}">
                    <a16:creationId xmlns:a16="http://schemas.microsoft.com/office/drawing/2014/main" id="{061BD6B3-D48F-4BF9-BD73-9A5175FC8C1D}"/>
                  </a:ext>
                </a:extLst>
              </p:cNvPr>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82" name="Freeform: Shape 343">
                <a:extLst>
                  <a:ext uri="{FF2B5EF4-FFF2-40B4-BE49-F238E27FC236}">
                    <a16:creationId xmlns:a16="http://schemas.microsoft.com/office/drawing/2014/main" id="{67F9E7F8-9D90-432B-B5D5-79D72E6ECB36}"/>
                  </a:ext>
                </a:extLst>
              </p:cNvPr>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83" name="Freeform: Shape 344">
                <a:extLst>
                  <a:ext uri="{FF2B5EF4-FFF2-40B4-BE49-F238E27FC236}">
                    <a16:creationId xmlns:a16="http://schemas.microsoft.com/office/drawing/2014/main" id="{55EFC280-C2B4-4F28-BB15-A7E49A64F903}"/>
                  </a:ext>
                </a:extLst>
              </p:cNvPr>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84" name="Freeform: Shape 345">
                <a:extLst>
                  <a:ext uri="{FF2B5EF4-FFF2-40B4-BE49-F238E27FC236}">
                    <a16:creationId xmlns:a16="http://schemas.microsoft.com/office/drawing/2014/main" id="{7CEE1FC3-56C2-4B6E-B9B3-20E8441FC5DE}"/>
                  </a:ext>
                </a:extLst>
              </p:cNvPr>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85" name="Freeform: Shape 346">
                <a:extLst>
                  <a:ext uri="{FF2B5EF4-FFF2-40B4-BE49-F238E27FC236}">
                    <a16:creationId xmlns:a16="http://schemas.microsoft.com/office/drawing/2014/main" id="{C43D1D7B-C5C5-4DAB-8317-9A39032C1EA2}"/>
                  </a:ext>
                </a:extLst>
              </p:cNvPr>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86" name="Freeform: Shape 347">
                <a:extLst>
                  <a:ext uri="{FF2B5EF4-FFF2-40B4-BE49-F238E27FC236}">
                    <a16:creationId xmlns:a16="http://schemas.microsoft.com/office/drawing/2014/main" id="{0DDCC0C4-0E1A-4B83-A3A6-B196CE8F7BDD}"/>
                  </a:ext>
                </a:extLst>
              </p:cNvPr>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87" name="Freeform: Shape 348">
                <a:extLst>
                  <a:ext uri="{FF2B5EF4-FFF2-40B4-BE49-F238E27FC236}">
                    <a16:creationId xmlns:a16="http://schemas.microsoft.com/office/drawing/2014/main" id="{A117CAA5-ED8C-401E-B7B6-7E55136BCC44}"/>
                  </a:ext>
                </a:extLst>
              </p:cNvPr>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88" name="Freeform: Shape 349">
                <a:extLst>
                  <a:ext uri="{FF2B5EF4-FFF2-40B4-BE49-F238E27FC236}">
                    <a16:creationId xmlns:a16="http://schemas.microsoft.com/office/drawing/2014/main" id="{57ABB62C-4F46-4F16-BCED-5477BFFC568F}"/>
                  </a:ext>
                </a:extLst>
              </p:cNvPr>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89" name="Freeform: Shape 350">
                <a:extLst>
                  <a:ext uri="{FF2B5EF4-FFF2-40B4-BE49-F238E27FC236}">
                    <a16:creationId xmlns:a16="http://schemas.microsoft.com/office/drawing/2014/main" id="{B39845B1-2EB2-4BEE-95BC-4C2E1A61FA97}"/>
                  </a:ext>
                </a:extLst>
              </p:cNvPr>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90" name="Freeform: Shape 351">
                <a:extLst>
                  <a:ext uri="{FF2B5EF4-FFF2-40B4-BE49-F238E27FC236}">
                    <a16:creationId xmlns:a16="http://schemas.microsoft.com/office/drawing/2014/main" id="{7A8C1702-6CC9-40F2-9F8A-7FF58677B283}"/>
                  </a:ext>
                </a:extLst>
              </p:cNvPr>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91" name="Freeform: Shape 352">
                <a:extLst>
                  <a:ext uri="{FF2B5EF4-FFF2-40B4-BE49-F238E27FC236}">
                    <a16:creationId xmlns:a16="http://schemas.microsoft.com/office/drawing/2014/main" id="{2EA5E902-DA71-4A75-A255-14883BCB52C6}"/>
                  </a:ext>
                </a:extLst>
              </p:cNvPr>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92" name="Freeform: Shape 353">
                <a:extLst>
                  <a:ext uri="{FF2B5EF4-FFF2-40B4-BE49-F238E27FC236}">
                    <a16:creationId xmlns:a16="http://schemas.microsoft.com/office/drawing/2014/main" id="{B917D6D1-055B-448D-914E-E29558A64BBC}"/>
                  </a:ext>
                </a:extLst>
              </p:cNvPr>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93" name="Freeform: Shape 354">
                <a:extLst>
                  <a:ext uri="{FF2B5EF4-FFF2-40B4-BE49-F238E27FC236}">
                    <a16:creationId xmlns:a16="http://schemas.microsoft.com/office/drawing/2014/main" id="{A20FF188-213B-43E4-84BB-60D0A40D12BB}"/>
                  </a:ext>
                </a:extLst>
              </p:cNvPr>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94" name="Freeform: Shape 355">
                <a:extLst>
                  <a:ext uri="{FF2B5EF4-FFF2-40B4-BE49-F238E27FC236}">
                    <a16:creationId xmlns:a16="http://schemas.microsoft.com/office/drawing/2014/main" id="{5B21C6AF-6B29-45FC-898A-0667DA85C7C2}"/>
                  </a:ext>
                </a:extLst>
              </p:cNvPr>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95" name="Freeform: Shape 356">
                <a:extLst>
                  <a:ext uri="{FF2B5EF4-FFF2-40B4-BE49-F238E27FC236}">
                    <a16:creationId xmlns:a16="http://schemas.microsoft.com/office/drawing/2014/main" id="{93A5E847-5FF8-4749-8A27-062A6C6BE2A9}"/>
                  </a:ext>
                </a:extLst>
              </p:cNvPr>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96" name="Freeform: Shape 357">
                <a:extLst>
                  <a:ext uri="{FF2B5EF4-FFF2-40B4-BE49-F238E27FC236}">
                    <a16:creationId xmlns:a16="http://schemas.microsoft.com/office/drawing/2014/main" id="{18F4DB1B-ABFA-4099-87D7-1208724F8B4F}"/>
                  </a:ext>
                </a:extLst>
              </p:cNvPr>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97" name="Freeform: Shape 358">
                <a:extLst>
                  <a:ext uri="{FF2B5EF4-FFF2-40B4-BE49-F238E27FC236}">
                    <a16:creationId xmlns:a16="http://schemas.microsoft.com/office/drawing/2014/main" id="{A9F7869F-A63E-4064-AD41-F0C49F0C7278}"/>
                  </a:ext>
                </a:extLst>
              </p:cNvPr>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98" name="Freeform: Shape 359">
                <a:extLst>
                  <a:ext uri="{FF2B5EF4-FFF2-40B4-BE49-F238E27FC236}">
                    <a16:creationId xmlns:a16="http://schemas.microsoft.com/office/drawing/2014/main" id="{BE97A95E-0D8C-4354-BCDA-C9CEEF02E846}"/>
                  </a:ext>
                </a:extLst>
              </p:cNvPr>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499" name="Freeform: Shape 360">
                <a:extLst>
                  <a:ext uri="{FF2B5EF4-FFF2-40B4-BE49-F238E27FC236}">
                    <a16:creationId xmlns:a16="http://schemas.microsoft.com/office/drawing/2014/main" id="{295D7210-DEFB-48F4-A9ED-8D7729827BCC}"/>
                  </a:ext>
                </a:extLst>
              </p:cNvPr>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00" name="Freeform: Shape 361">
                <a:extLst>
                  <a:ext uri="{FF2B5EF4-FFF2-40B4-BE49-F238E27FC236}">
                    <a16:creationId xmlns:a16="http://schemas.microsoft.com/office/drawing/2014/main" id="{558C4EA3-2475-438F-B1AD-B1F3B10F673F}"/>
                  </a:ext>
                </a:extLst>
              </p:cNvPr>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01" name="Freeform: Shape 362">
                <a:extLst>
                  <a:ext uri="{FF2B5EF4-FFF2-40B4-BE49-F238E27FC236}">
                    <a16:creationId xmlns:a16="http://schemas.microsoft.com/office/drawing/2014/main" id="{A2CE6205-6F1B-4D08-9BF5-4BF3DE0D72A3}"/>
                  </a:ext>
                </a:extLst>
              </p:cNvPr>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02" name="Freeform: Shape 363">
                <a:extLst>
                  <a:ext uri="{FF2B5EF4-FFF2-40B4-BE49-F238E27FC236}">
                    <a16:creationId xmlns:a16="http://schemas.microsoft.com/office/drawing/2014/main" id="{FF28D00D-77DE-43D3-8B55-5B3D25F1E9EB}"/>
                  </a:ext>
                </a:extLst>
              </p:cNvPr>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03" name="Freeform: Shape 364">
                <a:extLst>
                  <a:ext uri="{FF2B5EF4-FFF2-40B4-BE49-F238E27FC236}">
                    <a16:creationId xmlns:a16="http://schemas.microsoft.com/office/drawing/2014/main" id="{8CE6FAAC-7C0A-4377-A3E1-AACA34455AA3}"/>
                  </a:ext>
                </a:extLst>
              </p:cNvPr>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04" name="Freeform: Shape 365">
                <a:extLst>
                  <a:ext uri="{FF2B5EF4-FFF2-40B4-BE49-F238E27FC236}">
                    <a16:creationId xmlns:a16="http://schemas.microsoft.com/office/drawing/2014/main" id="{71A94364-8D5F-4D36-AFC9-43D972ED13DF}"/>
                  </a:ext>
                </a:extLst>
              </p:cNvPr>
              <p:cNvSpPr>
                <a:spLocks/>
              </p:cNvSpPr>
              <p:nvPr/>
            </p:nvSpPr>
            <p:spPr bwMode="auto">
              <a:xfrm>
                <a:off x="6991714"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05" name="Freeform: Shape 366">
                <a:extLst>
                  <a:ext uri="{FF2B5EF4-FFF2-40B4-BE49-F238E27FC236}">
                    <a16:creationId xmlns:a16="http://schemas.microsoft.com/office/drawing/2014/main" id="{50723FC9-CBF7-4E5C-BD98-F54140D37FC7}"/>
                  </a:ext>
                </a:extLst>
              </p:cNvPr>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06" name="Freeform: Shape 367">
                <a:extLst>
                  <a:ext uri="{FF2B5EF4-FFF2-40B4-BE49-F238E27FC236}">
                    <a16:creationId xmlns:a16="http://schemas.microsoft.com/office/drawing/2014/main" id="{9FEB03E1-34DF-4603-97B9-C0A55795D40D}"/>
                  </a:ext>
                </a:extLst>
              </p:cNvPr>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07" name="Freeform: Shape 368">
                <a:extLst>
                  <a:ext uri="{FF2B5EF4-FFF2-40B4-BE49-F238E27FC236}">
                    <a16:creationId xmlns:a16="http://schemas.microsoft.com/office/drawing/2014/main" id="{E30CD46A-A708-4601-8635-472194F90CF1}"/>
                  </a:ext>
                </a:extLst>
              </p:cNvPr>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08" name="Freeform: Shape 369">
                <a:extLst>
                  <a:ext uri="{FF2B5EF4-FFF2-40B4-BE49-F238E27FC236}">
                    <a16:creationId xmlns:a16="http://schemas.microsoft.com/office/drawing/2014/main" id="{98EDABC1-BBFF-4EA6-AE5F-813C1D8CEE35}"/>
                  </a:ext>
                </a:extLst>
              </p:cNvPr>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09" name="Freeform: Shape 370">
                <a:extLst>
                  <a:ext uri="{FF2B5EF4-FFF2-40B4-BE49-F238E27FC236}">
                    <a16:creationId xmlns:a16="http://schemas.microsoft.com/office/drawing/2014/main" id="{BB50F19C-7477-479E-BF29-12E011C30219}"/>
                  </a:ext>
                </a:extLst>
              </p:cNvPr>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10" name="Freeform: Shape 371">
                <a:extLst>
                  <a:ext uri="{FF2B5EF4-FFF2-40B4-BE49-F238E27FC236}">
                    <a16:creationId xmlns:a16="http://schemas.microsoft.com/office/drawing/2014/main" id="{7FAC00F1-4918-41E1-862E-AA4449662B2C}"/>
                  </a:ext>
                </a:extLst>
              </p:cNvPr>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11" name="Freeform: Shape 372">
                <a:extLst>
                  <a:ext uri="{FF2B5EF4-FFF2-40B4-BE49-F238E27FC236}">
                    <a16:creationId xmlns:a16="http://schemas.microsoft.com/office/drawing/2014/main" id="{A5347A5C-FBC0-424A-AB27-47754302D6DF}"/>
                  </a:ext>
                </a:extLst>
              </p:cNvPr>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12" name="Freeform: Shape 373">
                <a:extLst>
                  <a:ext uri="{FF2B5EF4-FFF2-40B4-BE49-F238E27FC236}">
                    <a16:creationId xmlns:a16="http://schemas.microsoft.com/office/drawing/2014/main" id="{8A6675BD-E079-4F08-A1E7-5E26FFE164B7}"/>
                  </a:ext>
                </a:extLst>
              </p:cNvPr>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13" name="Freeform: Shape 374">
                <a:extLst>
                  <a:ext uri="{FF2B5EF4-FFF2-40B4-BE49-F238E27FC236}">
                    <a16:creationId xmlns:a16="http://schemas.microsoft.com/office/drawing/2014/main" id="{54F18A4E-B2E2-4B48-A3D6-5E6057047F6B}"/>
                  </a:ext>
                </a:extLst>
              </p:cNvPr>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14" name="Freeform: Shape 375">
                <a:extLst>
                  <a:ext uri="{FF2B5EF4-FFF2-40B4-BE49-F238E27FC236}">
                    <a16:creationId xmlns:a16="http://schemas.microsoft.com/office/drawing/2014/main" id="{6AF75249-6B06-443F-B4ED-0D6B1D189EEF}"/>
                  </a:ext>
                </a:extLst>
              </p:cNvPr>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15" name="Freeform: Shape 376">
                <a:extLst>
                  <a:ext uri="{FF2B5EF4-FFF2-40B4-BE49-F238E27FC236}">
                    <a16:creationId xmlns:a16="http://schemas.microsoft.com/office/drawing/2014/main" id="{87CB17EC-0A57-414F-BFC7-9732A5E91BDA}"/>
                  </a:ext>
                </a:extLst>
              </p:cNvPr>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16" name="Freeform: Shape 377">
                <a:extLst>
                  <a:ext uri="{FF2B5EF4-FFF2-40B4-BE49-F238E27FC236}">
                    <a16:creationId xmlns:a16="http://schemas.microsoft.com/office/drawing/2014/main" id="{E9C781FC-ED93-42C5-9467-B6F315E82EBA}"/>
                  </a:ext>
                </a:extLst>
              </p:cNvPr>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17" name="Freeform: Shape 378">
                <a:extLst>
                  <a:ext uri="{FF2B5EF4-FFF2-40B4-BE49-F238E27FC236}">
                    <a16:creationId xmlns:a16="http://schemas.microsoft.com/office/drawing/2014/main" id="{D5E9FB7C-3ABD-497F-93AB-28DDC6B7B361}"/>
                  </a:ext>
                </a:extLst>
              </p:cNvPr>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18" name="Freeform: Shape 379">
                <a:extLst>
                  <a:ext uri="{FF2B5EF4-FFF2-40B4-BE49-F238E27FC236}">
                    <a16:creationId xmlns:a16="http://schemas.microsoft.com/office/drawing/2014/main" id="{4311C4F8-0924-4D87-A84C-F1E27F7C72A5}"/>
                  </a:ext>
                </a:extLst>
              </p:cNvPr>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19" name="Freeform: Shape 380">
                <a:extLst>
                  <a:ext uri="{FF2B5EF4-FFF2-40B4-BE49-F238E27FC236}">
                    <a16:creationId xmlns:a16="http://schemas.microsoft.com/office/drawing/2014/main" id="{EAEABBFF-D62B-4F59-8995-3D13789E1790}"/>
                  </a:ext>
                </a:extLst>
              </p:cNvPr>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20" name="Freeform: Shape 381">
                <a:extLst>
                  <a:ext uri="{FF2B5EF4-FFF2-40B4-BE49-F238E27FC236}">
                    <a16:creationId xmlns:a16="http://schemas.microsoft.com/office/drawing/2014/main" id="{93227091-1F6D-4B63-B241-DA0B65FAB7DF}"/>
                  </a:ext>
                </a:extLst>
              </p:cNvPr>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21" name="Freeform: Shape 382">
                <a:extLst>
                  <a:ext uri="{FF2B5EF4-FFF2-40B4-BE49-F238E27FC236}">
                    <a16:creationId xmlns:a16="http://schemas.microsoft.com/office/drawing/2014/main" id="{C5A163E5-FEC1-421D-9742-86D260EC5563}"/>
                  </a:ext>
                </a:extLst>
              </p:cNvPr>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22" name="Freeform: Shape 383">
                <a:extLst>
                  <a:ext uri="{FF2B5EF4-FFF2-40B4-BE49-F238E27FC236}">
                    <a16:creationId xmlns:a16="http://schemas.microsoft.com/office/drawing/2014/main" id="{89DF9287-7B7B-4457-9EE0-A0351FDE964D}"/>
                  </a:ext>
                </a:extLst>
              </p:cNvPr>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23" name="Freeform: Shape 384">
                <a:extLst>
                  <a:ext uri="{FF2B5EF4-FFF2-40B4-BE49-F238E27FC236}">
                    <a16:creationId xmlns:a16="http://schemas.microsoft.com/office/drawing/2014/main" id="{E3E10306-1522-4B3F-B50A-F15B9696B53C}"/>
                  </a:ext>
                </a:extLst>
              </p:cNvPr>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24" name="Freeform: Shape 385">
                <a:extLst>
                  <a:ext uri="{FF2B5EF4-FFF2-40B4-BE49-F238E27FC236}">
                    <a16:creationId xmlns:a16="http://schemas.microsoft.com/office/drawing/2014/main" id="{AC31B51D-4A63-4154-A613-BF45A2D1EF78}"/>
                  </a:ext>
                </a:extLst>
              </p:cNvPr>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25" name="Freeform: Shape 386">
                <a:extLst>
                  <a:ext uri="{FF2B5EF4-FFF2-40B4-BE49-F238E27FC236}">
                    <a16:creationId xmlns:a16="http://schemas.microsoft.com/office/drawing/2014/main" id="{A556E6C3-A87F-4ACD-B92F-646C98639856}"/>
                  </a:ext>
                </a:extLst>
              </p:cNvPr>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26" name="Freeform: Shape 387">
                <a:extLst>
                  <a:ext uri="{FF2B5EF4-FFF2-40B4-BE49-F238E27FC236}">
                    <a16:creationId xmlns:a16="http://schemas.microsoft.com/office/drawing/2014/main" id="{B2893F7C-AC19-41EE-99F6-10B69CA0FC38}"/>
                  </a:ext>
                </a:extLst>
              </p:cNvPr>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27" name="Freeform: Shape 388">
                <a:extLst>
                  <a:ext uri="{FF2B5EF4-FFF2-40B4-BE49-F238E27FC236}">
                    <a16:creationId xmlns:a16="http://schemas.microsoft.com/office/drawing/2014/main" id="{4899BB80-C800-41B5-8B09-D4230B4DE033}"/>
                  </a:ext>
                </a:extLst>
              </p:cNvPr>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28" name="Freeform: Shape 389">
                <a:extLst>
                  <a:ext uri="{FF2B5EF4-FFF2-40B4-BE49-F238E27FC236}">
                    <a16:creationId xmlns:a16="http://schemas.microsoft.com/office/drawing/2014/main" id="{4C728AA6-2951-4A7A-B2C0-B83A38407E8D}"/>
                  </a:ext>
                </a:extLst>
              </p:cNvPr>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29" name="Freeform: Shape 390">
                <a:extLst>
                  <a:ext uri="{FF2B5EF4-FFF2-40B4-BE49-F238E27FC236}">
                    <a16:creationId xmlns:a16="http://schemas.microsoft.com/office/drawing/2014/main" id="{B662962A-1023-408A-A8F1-4B8BDFC1C6A1}"/>
                  </a:ext>
                </a:extLst>
              </p:cNvPr>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30" name="Freeform: Shape 391">
                <a:extLst>
                  <a:ext uri="{FF2B5EF4-FFF2-40B4-BE49-F238E27FC236}">
                    <a16:creationId xmlns:a16="http://schemas.microsoft.com/office/drawing/2014/main" id="{A3FCCAD3-4541-4594-835B-C33A088858F0}"/>
                  </a:ext>
                </a:extLst>
              </p:cNvPr>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31" name="Freeform: Shape 392">
                <a:extLst>
                  <a:ext uri="{FF2B5EF4-FFF2-40B4-BE49-F238E27FC236}">
                    <a16:creationId xmlns:a16="http://schemas.microsoft.com/office/drawing/2014/main" id="{4B3AE7A6-5D92-4A5E-B7E0-78E93D51F2FC}"/>
                  </a:ext>
                </a:extLst>
              </p:cNvPr>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32" name="Freeform: Shape 393">
                <a:extLst>
                  <a:ext uri="{FF2B5EF4-FFF2-40B4-BE49-F238E27FC236}">
                    <a16:creationId xmlns:a16="http://schemas.microsoft.com/office/drawing/2014/main" id="{A8CACA93-48D5-4708-9CC2-08C3EF05A2AB}"/>
                  </a:ext>
                </a:extLst>
              </p:cNvPr>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33" name="Freeform: Shape 394">
                <a:extLst>
                  <a:ext uri="{FF2B5EF4-FFF2-40B4-BE49-F238E27FC236}">
                    <a16:creationId xmlns:a16="http://schemas.microsoft.com/office/drawing/2014/main" id="{65383BD0-2922-440A-88F6-BC1554F0E269}"/>
                  </a:ext>
                </a:extLst>
              </p:cNvPr>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34" name="Freeform: Shape 395">
                <a:extLst>
                  <a:ext uri="{FF2B5EF4-FFF2-40B4-BE49-F238E27FC236}">
                    <a16:creationId xmlns:a16="http://schemas.microsoft.com/office/drawing/2014/main" id="{F899462B-B2F5-46E1-B08C-F38EE2FC1600}"/>
                  </a:ext>
                </a:extLst>
              </p:cNvPr>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35" name="Freeform: Shape 396">
                <a:extLst>
                  <a:ext uri="{FF2B5EF4-FFF2-40B4-BE49-F238E27FC236}">
                    <a16:creationId xmlns:a16="http://schemas.microsoft.com/office/drawing/2014/main" id="{26C4A7C6-AB29-48C4-890B-D83E8797BC5A}"/>
                  </a:ext>
                </a:extLst>
              </p:cNvPr>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36" name="Freeform: Shape 397">
                <a:extLst>
                  <a:ext uri="{FF2B5EF4-FFF2-40B4-BE49-F238E27FC236}">
                    <a16:creationId xmlns:a16="http://schemas.microsoft.com/office/drawing/2014/main" id="{6A535F1F-3754-4F84-9F86-1F9528928956}"/>
                  </a:ext>
                </a:extLst>
              </p:cNvPr>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37" name="Freeform: Shape 398">
                <a:extLst>
                  <a:ext uri="{FF2B5EF4-FFF2-40B4-BE49-F238E27FC236}">
                    <a16:creationId xmlns:a16="http://schemas.microsoft.com/office/drawing/2014/main" id="{D678BB0A-DFFC-4D0E-AE1D-3119D77CA585}"/>
                  </a:ext>
                </a:extLst>
              </p:cNvPr>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38" name="Freeform: Shape 399">
                <a:extLst>
                  <a:ext uri="{FF2B5EF4-FFF2-40B4-BE49-F238E27FC236}">
                    <a16:creationId xmlns:a16="http://schemas.microsoft.com/office/drawing/2014/main" id="{AA50EA60-E2AE-4D53-B8A0-8E987642BF7A}"/>
                  </a:ext>
                </a:extLst>
              </p:cNvPr>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39" name="Freeform: Shape 400">
                <a:extLst>
                  <a:ext uri="{FF2B5EF4-FFF2-40B4-BE49-F238E27FC236}">
                    <a16:creationId xmlns:a16="http://schemas.microsoft.com/office/drawing/2014/main" id="{F0602334-446A-40A7-9DD9-5521A13D4A46}"/>
                  </a:ext>
                </a:extLst>
              </p:cNvPr>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40" name="Freeform: Shape 401">
                <a:extLst>
                  <a:ext uri="{FF2B5EF4-FFF2-40B4-BE49-F238E27FC236}">
                    <a16:creationId xmlns:a16="http://schemas.microsoft.com/office/drawing/2014/main" id="{3E1A0BD7-61E4-4EDD-BEBC-F4AE608850A1}"/>
                  </a:ext>
                </a:extLst>
              </p:cNvPr>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41" name="Freeform: Shape 402">
                <a:extLst>
                  <a:ext uri="{FF2B5EF4-FFF2-40B4-BE49-F238E27FC236}">
                    <a16:creationId xmlns:a16="http://schemas.microsoft.com/office/drawing/2014/main" id="{56D41DC3-CB04-4E50-8A15-F12E3B40A119}"/>
                  </a:ext>
                </a:extLst>
              </p:cNvPr>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42" name="Freeform: Shape 403">
                <a:extLst>
                  <a:ext uri="{FF2B5EF4-FFF2-40B4-BE49-F238E27FC236}">
                    <a16:creationId xmlns:a16="http://schemas.microsoft.com/office/drawing/2014/main" id="{20F2E31A-A127-4204-B6C2-FDC8E01BCC34}"/>
                  </a:ext>
                </a:extLst>
              </p:cNvPr>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43" name="Freeform: Shape 404">
                <a:extLst>
                  <a:ext uri="{FF2B5EF4-FFF2-40B4-BE49-F238E27FC236}">
                    <a16:creationId xmlns:a16="http://schemas.microsoft.com/office/drawing/2014/main" id="{7F5B7F41-3470-4A45-968A-D7DF38CDB12D}"/>
                  </a:ext>
                </a:extLst>
              </p:cNvPr>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44" name="Freeform: Shape 405">
                <a:extLst>
                  <a:ext uri="{FF2B5EF4-FFF2-40B4-BE49-F238E27FC236}">
                    <a16:creationId xmlns:a16="http://schemas.microsoft.com/office/drawing/2014/main" id="{71A2C37F-FC84-4633-92F5-8CCFAD614EE6}"/>
                  </a:ext>
                </a:extLst>
              </p:cNvPr>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45" name="Freeform: Shape 406">
                <a:extLst>
                  <a:ext uri="{FF2B5EF4-FFF2-40B4-BE49-F238E27FC236}">
                    <a16:creationId xmlns:a16="http://schemas.microsoft.com/office/drawing/2014/main" id="{5300D8A4-DB74-4C67-B48D-EF7FB5A55B8E}"/>
                  </a:ext>
                </a:extLst>
              </p:cNvPr>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46" name="Freeform: Shape 407">
                <a:extLst>
                  <a:ext uri="{FF2B5EF4-FFF2-40B4-BE49-F238E27FC236}">
                    <a16:creationId xmlns:a16="http://schemas.microsoft.com/office/drawing/2014/main" id="{DB4066AD-8108-4B30-B7D9-833BEC1814A1}"/>
                  </a:ext>
                </a:extLst>
              </p:cNvPr>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47" name="Freeform: Shape 408">
                <a:extLst>
                  <a:ext uri="{FF2B5EF4-FFF2-40B4-BE49-F238E27FC236}">
                    <a16:creationId xmlns:a16="http://schemas.microsoft.com/office/drawing/2014/main" id="{EB28C2A7-0470-4C04-9461-31C8C2863E62}"/>
                  </a:ext>
                </a:extLst>
              </p:cNvPr>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48" name="Freeform: Shape 409">
                <a:extLst>
                  <a:ext uri="{FF2B5EF4-FFF2-40B4-BE49-F238E27FC236}">
                    <a16:creationId xmlns:a16="http://schemas.microsoft.com/office/drawing/2014/main" id="{781849B2-B172-4286-97F9-F928A289F6EF}"/>
                  </a:ext>
                </a:extLst>
              </p:cNvPr>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49" name="Freeform: Shape 410">
                <a:extLst>
                  <a:ext uri="{FF2B5EF4-FFF2-40B4-BE49-F238E27FC236}">
                    <a16:creationId xmlns:a16="http://schemas.microsoft.com/office/drawing/2014/main" id="{F3C8904E-05BC-43A6-A2E7-9B6BC4EACDAA}"/>
                  </a:ext>
                </a:extLst>
              </p:cNvPr>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50" name="Freeform: Shape 411">
                <a:extLst>
                  <a:ext uri="{FF2B5EF4-FFF2-40B4-BE49-F238E27FC236}">
                    <a16:creationId xmlns:a16="http://schemas.microsoft.com/office/drawing/2014/main" id="{9D1B0D2F-832F-40E9-83FA-078680D313B5}"/>
                  </a:ext>
                </a:extLst>
              </p:cNvPr>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51" name="Freeform: Shape 412">
                <a:extLst>
                  <a:ext uri="{FF2B5EF4-FFF2-40B4-BE49-F238E27FC236}">
                    <a16:creationId xmlns:a16="http://schemas.microsoft.com/office/drawing/2014/main" id="{68C24B8C-EBDD-4CE1-B1C2-90FE7A3F6633}"/>
                  </a:ext>
                </a:extLst>
              </p:cNvPr>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52" name="Freeform: Shape 413">
                <a:extLst>
                  <a:ext uri="{FF2B5EF4-FFF2-40B4-BE49-F238E27FC236}">
                    <a16:creationId xmlns:a16="http://schemas.microsoft.com/office/drawing/2014/main" id="{8F49237B-C870-43AE-A2A6-76CA9F93A327}"/>
                  </a:ext>
                </a:extLst>
              </p:cNvPr>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53" name="Freeform: Shape 414">
                <a:extLst>
                  <a:ext uri="{FF2B5EF4-FFF2-40B4-BE49-F238E27FC236}">
                    <a16:creationId xmlns:a16="http://schemas.microsoft.com/office/drawing/2014/main" id="{E2309DC1-0F9C-483C-ACDE-AE51C7796C1A}"/>
                  </a:ext>
                </a:extLst>
              </p:cNvPr>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54" name="Freeform: Shape 415">
                <a:extLst>
                  <a:ext uri="{FF2B5EF4-FFF2-40B4-BE49-F238E27FC236}">
                    <a16:creationId xmlns:a16="http://schemas.microsoft.com/office/drawing/2014/main" id="{EE4EB778-C040-4C2B-A5D4-B1C7F32F11B6}"/>
                  </a:ext>
                </a:extLst>
              </p:cNvPr>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55" name="Freeform: Shape 416">
                <a:extLst>
                  <a:ext uri="{FF2B5EF4-FFF2-40B4-BE49-F238E27FC236}">
                    <a16:creationId xmlns:a16="http://schemas.microsoft.com/office/drawing/2014/main" id="{9B554312-BE63-4542-85F4-1B5BBFC3E516}"/>
                  </a:ext>
                </a:extLst>
              </p:cNvPr>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56" name="Freeform: Shape 417">
                <a:extLst>
                  <a:ext uri="{FF2B5EF4-FFF2-40B4-BE49-F238E27FC236}">
                    <a16:creationId xmlns:a16="http://schemas.microsoft.com/office/drawing/2014/main" id="{9B2D7E89-B28C-4F1D-A1D0-5ED58FC05F36}"/>
                  </a:ext>
                </a:extLst>
              </p:cNvPr>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57" name="Freeform: Shape 418">
                <a:extLst>
                  <a:ext uri="{FF2B5EF4-FFF2-40B4-BE49-F238E27FC236}">
                    <a16:creationId xmlns:a16="http://schemas.microsoft.com/office/drawing/2014/main" id="{DCEF6070-7C1C-48D3-8DEF-C8BC3FFD2D45}"/>
                  </a:ext>
                </a:extLst>
              </p:cNvPr>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58" name="Freeform: Shape 419">
                <a:extLst>
                  <a:ext uri="{FF2B5EF4-FFF2-40B4-BE49-F238E27FC236}">
                    <a16:creationId xmlns:a16="http://schemas.microsoft.com/office/drawing/2014/main" id="{56CDA1B4-BECB-4D58-9592-342E7219ED0F}"/>
                  </a:ext>
                </a:extLst>
              </p:cNvPr>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59" name="Freeform: Shape 420">
                <a:extLst>
                  <a:ext uri="{FF2B5EF4-FFF2-40B4-BE49-F238E27FC236}">
                    <a16:creationId xmlns:a16="http://schemas.microsoft.com/office/drawing/2014/main" id="{9BC96A65-ABE3-4CB0-8FC9-2128B481FC74}"/>
                  </a:ext>
                </a:extLst>
              </p:cNvPr>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60" name="Freeform: Shape 421">
                <a:extLst>
                  <a:ext uri="{FF2B5EF4-FFF2-40B4-BE49-F238E27FC236}">
                    <a16:creationId xmlns:a16="http://schemas.microsoft.com/office/drawing/2014/main" id="{7717B721-D38E-4D3B-B05D-DB9F9120FB23}"/>
                  </a:ext>
                </a:extLst>
              </p:cNvPr>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61" name="Freeform: Shape 422">
                <a:extLst>
                  <a:ext uri="{FF2B5EF4-FFF2-40B4-BE49-F238E27FC236}">
                    <a16:creationId xmlns:a16="http://schemas.microsoft.com/office/drawing/2014/main" id="{51A3B62B-67C7-422D-A6D9-2517F6A25390}"/>
                  </a:ext>
                </a:extLst>
              </p:cNvPr>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62" name="Freeform: Shape 423">
                <a:extLst>
                  <a:ext uri="{FF2B5EF4-FFF2-40B4-BE49-F238E27FC236}">
                    <a16:creationId xmlns:a16="http://schemas.microsoft.com/office/drawing/2014/main" id="{9E288E44-5736-4D43-872D-6FD63048B909}"/>
                  </a:ext>
                </a:extLst>
              </p:cNvPr>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63" name="Freeform: Shape 424">
                <a:extLst>
                  <a:ext uri="{FF2B5EF4-FFF2-40B4-BE49-F238E27FC236}">
                    <a16:creationId xmlns:a16="http://schemas.microsoft.com/office/drawing/2014/main" id="{085787EB-0C79-4416-93C8-DF5D0747E6EB}"/>
                  </a:ext>
                </a:extLst>
              </p:cNvPr>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64" name="Freeform: Shape 425">
                <a:extLst>
                  <a:ext uri="{FF2B5EF4-FFF2-40B4-BE49-F238E27FC236}">
                    <a16:creationId xmlns:a16="http://schemas.microsoft.com/office/drawing/2014/main" id="{CBE7A440-7066-4645-B60D-FE69906D771B}"/>
                  </a:ext>
                </a:extLst>
              </p:cNvPr>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65" name="Freeform: Shape 426">
                <a:extLst>
                  <a:ext uri="{FF2B5EF4-FFF2-40B4-BE49-F238E27FC236}">
                    <a16:creationId xmlns:a16="http://schemas.microsoft.com/office/drawing/2014/main" id="{C597C58B-4303-48C1-9183-BCA75A9F617C}"/>
                  </a:ext>
                </a:extLst>
              </p:cNvPr>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66" name="Freeform: Shape 427">
                <a:extLst>
                  <a:ext uri="{FF2B5EF4-FFF2-40B4-BE49-F238E27FC236}">
                    <a16:creationId xmlns:a16="http://schemas.microsoft.com/office/drawing/2014/main" id="{0315542F-5900-46C5-A1A6-744FD91E2DB6}"/>
                  </a:ext>
                </a:extLst>
              </p:cNvPr>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67" name="Freeform: Shape 428">
                <a:extLst>
                  <a:ext uri="{FF2B5EF4-FFF2-40B4-BE49-F238E27FC236}">
                    <a16:creationId xmlns:a16="http://schemas.microsoft.com/office/drawing/2014/main" id="{A3575FD2-5B4C-403B-B79B-EB7E8CCA19EC}"/>
                  </a:ext>
                </a:extLst>
              </p:cNvPr>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68" name="Freeform: Shape 429">
                <a:extLst>
                  <a:ext uri="{FF2B5EF4-FFF2-40B4-BE49-F238E27FC236}">
                    <a16:creationId xmlns:a16="http://schemas.microsoft.com/office/drawing/2014/main" id="{B8A3DBBA-1856-4563-BDCC-342501CD5EBB}"/>
                  </a:ext>
                </a:extLst>
              </p:cNvPr>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69" name="Freeform: Shape 430">
                <a:extLst>
                  <a:ext uri="{FF2B5EF4-FFF2-40B4-BE49-F238E27FC236}">
                    <a16:creationId xmlns:a16="http://schemas.microsoft.com/office/drawing/2014/main" id="{FA5DC88A-6431-484A-A096-3067D0B40938}"/>
                  </a:ext>
                </a:extLst>
              </p:cNvPr>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70" name="Freeform: Shape 431">
                <a:extLst>
                  <a:ext uri="{FF2B5EF4-FFF2-40B4-BE49-F238E27FC236}">
                    <a16:creationId xmlns:a16="http://schemas.microsoft.com/office/drawing/2014/main" id="{D31AFAB4-90F3-48EB-B8FE-BB86AC445F0D}"/>
                  </a:ext>
                </a:extLst>
              </p:cNvPr>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71" name="Freeform: Shape 432">
                <a:extLst>
                  <a:ext uri="{FF2B5EF4-FFF2-40B4-BE49-F238E27FC236}">
                    <a16:creationId xmlns:a16="http://schemas.microsoft.com/office/drawing/2014/main" id="{97067BF8-F17D-4C20-BDA7-E160B5904F7A}"/>
                  </a:ext>
                </a:extLst>
              </p:cNvPr>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572" name="Freeform: Shape 433">
                <a:extLst>
                  <a:ext uri="{FF2B5EF4-FFF2-40B4-BE49-F238E27FC236}">
                    <a16:creationId xmlns:a16="http://schemas.microsoft.com/office/drawing/2014/main" id="{47EED0B3-CA19-4B3D-B5A7-C034C75DD769}"/>
                  </a:ext>
                </a:extLst>
              </p:cNvPr>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388" name="Straight Arrow Connector 387">
              <a:extLst>
                <a:ext uri="{FF2B5EF4-FFF2-40B4-BE49-F238E27FC236}">
                  <a16:creationId xmlns:a16="http://schemas.microsoft.com/office/drawing/2014/main" id="{0F27DA42-699B-4AE9-8428-967DBA7C7C71}"/>
                </a:ext>
              </a:extLst>
            </p:cNvPr>
            <p:cNvCxnSpPr>
              <a:cxnSpLocks/>
              <a:stCxn id="623" idx="5"/>
              <a:endCxn id="462" idx="0"/>
            </p:cNvCxnSpPr>
            <p:nvPr/>
          </p:nvCxnSpPr>
          <p:spPr>
            <a:xfrm>
              <a:off x="4276985" y="2770714"/>
              <a:ext cx="610486" cy="293194"/>
            </a:xfrm>
            <a:prstGeom prst="straightConnector1">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89" name="Straight Arrow Connector 388">
              <a:extLst>
                <a:ext uri="{FF2B5EF4-FFF2-40B4-BE49-F238E27FC236}">
                  <a16:creationId xmlns:a16="http://schemas.microsoft.com/office/drawing/2014/main" id="{69A11726-149B-4E14-B40E-C46CDE7BFBAC}"/>
                </a:ext>
              </a:extLst>
            </p:cNvPr>
            <p:cNvCxnSpPr>
              <a:cxnSpLocks/>
              <a:endCxn id="502" idx="1"/>
            </p:cNvCxnSpPr>
            <p:nvPr/>
          </p:nvCxnSpPr>
          <p:spPr>
            <a:xfrm flipH="1" flipV="1">
              <a:off x="7428096" y="3404795"/>
              <a:ext cx="718738" cy="14271"/>
            </a:xfrm>
            <a:prstGeom prst="straightConnector1">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90" name="Straight Arrow Connector 389">
              <a:extLst>
                <a:ext uri="{FF2B5EF4-FFF2-40B4-BE49-F238E27FC236}">
                  <a16:creationId xmlns:a16="http://schemas.microsoft.com/office/drawing/2014/main" id="{C349845E-F34A-4239-B8D5-CABB1F4680B9}"/>
                </a:ext>
              </a:extLst>
            </p:cNvPr>
            <p:cNvCxnSpPr>
              <a:cxnSpLocks/>
              <a:endCxn id="400" idx="3296"/>
            </p:cNvCxnSpPr>
            <p:nvPr/>
          </p:nvCxnSpPr>
          <p:spPr>
            <a:xfrm>
              <a:off x="4626332" y="1971814"/>
              <a:ext cx="536442" cy="709061"/>
            </a:xfrm>
            <a:prstGeom prst="straightConnector1">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91" name="Straight Arrow Connector 390">
              <a:extLst>
                <a:ext uri="{FF2B5EF4-FFF2-40B4-BE49-F238E27FC236}">
                  <a16:creationId xmlns:a16="http://schemas.microsoft.com/office/drawing/2014/main" id="{1CEE3306-9FC6-4B13-932B-729EF13C0994}"/>
                </a:ext>
              </a:extLst>
            </p:cNvPr>
            <p:cNvCxnSpPr>
              <a:cxnSpLocks/>
              <a:stCxn id="642" idx="1"/>
              <a:endCxn id="399" idx="5"/>
            </p:cNvCxnSpPr>
            <p:nvPr/>
          </p:nvCxnSpPr>
          <p:spPr>
            <a:xfrm flipH="1" flipV="1">
              <a:off x="7069979" y="4504309"/>
              <a:ext cx="383761" cy="271267"/>
            </a:xfrm>
            <a:prstGeom prst="straightConnector1">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392" name="Picture 2" descr="Image result for Cosmos DB logo">
              <a:extLst>
                <a:ext uri="{FF2B5EF4-FFF2-40B4-BE49-F238E27FC236}">
                  <a16:creationId xmlns:a16="http://schemas.microsoft.com/office/drawing/2014/main" id="{6B588FFA-A3EC-4E8E-9F54-8CBB48E8D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4111" y="3199007"/>
              <a:ext cx="1174728" cy="616732"/>
            </a:xfrm>
            <a:prstGeom prst="rect">
              <a:avLst/>
            </a:prstGeom>
            <a:noFill/>
            <a:extLst>
              <a:ext uri="{909E8E84-426E-40DD-AFC4-6F175D3DCCD1}">
                <a14:hiddenFill xmlns:a14="http://schemas.microsoft.com/office/drawing/2010/main">
                  <a:solidFill>
                    <a:srgbClr val="FFFFFF"/>
                  </a:solidFill>
                </a14:hiddenFill>
              </a:ext>
            </a:extLst>
          </p:spPr>
        </p:pic>
        <p:sp>
          <p:nvSpPr>
            <p:cNvPr id="393" name="TextBox 392">
              <a:extLst>
                <a:ext uri="{FF2B5EF4-FFF2-40B4-BE49-F238E27FC236}">
                  <a16:creationId xmlns:a16="http://schemas.microsoft.com/office/drawing/2014/main" id="{72352047-065F-49B8-BE89-D0F0BB415BE5}"/>
                </a:ext>
              </a:extLst>
            </p:cNvPr>
            <p:cNvSpPr txBox="1"/>
            <p:nvPr/>
          </p:nvSpPr>
          <p:spPr>
            <a:xfrm>
              <a:off x="4601271" y="6950353"/>
              <a:ext cx="2380603" cy="274258"/>
            </a:xfrm>
            <a:prstGeom prst="rect">
              <a:avLst/>
            </a:prstGeom>
            <a:noFill/>
          </p:spPr>
          <p:txBody>
            <a:bodyPr wrap="none" lIns="0" tIns="0" rIns="0" bIns="0" rtlCol="0">
              <a:spAutoFit/>
            </a:bodyPr>
            <a:lstStyle/>
            <a:p>
              <a:pPr algn="l"/>
              <a:r>
                <a:rPr lang="en-US" sz="1200"/>
                <a:t>Multi-Master at global scale</a:t>
              </a:r>
            </a:p>
          </p:txBody>
        </p:sp>
        <p:cxnSp>
          <p:nvCxnSpPr>
            <p:cNvPr id="394" name="Straight Arrow Connector 393">
              <a:extLst>
                <a:ext uri="{FF2B5EF4-FFF2-40B4-BE49-F238E27FC236}">
                  <a16:creationId xmlns:a16="http://schemas.microsoft.com/office/drawing/2014/main" id="{88669141-4713-409A-AEB3-EC9ABCE3EF5D}"/>
                </a:ext>
              </a:extLst>
            </p:cNvPr>
            <p:cNvCxnSpPr>
              <a:cxnSpLocks/>
              <a:stCxn id="675" idx="7"/>
            </p:cNvCxnSpPr>
            <p:nvPr/>
          </p:nvCxnSpPr>
          <p:spPr>
            <a:xfrm flipV="1">
              <a:off x="4276985" y="3883824"/>
              <a:ext cx="542137" cy="189405"/>
            </a:xfrm>
            <a:prstGeom prst="straightConnector1">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95" name="TextBox 394">
              <a:extLst>
                <a:ext uri="{FF2B5EF4-FFF2-40B4-BE49-F238E27FC236}">
                  <a16:creationId xmlns:a16="http://schemas.microsoft.com/office/drawing/2014/main" id="{22C51846-D743-4DBA-A6D8-BD51CF7197AC}"/>
                </a:ext>
              </a:extLst>
            </p:cNvPr>
            <p:cNvSpPr txBox="1"/>
            <p:nvPr/>
          </p:nvSpPr>
          <p:spPr>
            <a:xfrm>
              <a:off x="7385886" y="3034772"/>
              <a:ext cx="959123" cy="351302"/>
            </a:xfrm>
            <a:prstGeom prst="rect">
              <a:avLst/>
            </a:prstGeom>
            <a:noFill/>
          </p:spPr>
          <p:txBody>
            <a:bodyPr wrap="none" rtlCol="0">
              <a:spAutoFit/>
            </a:bodyPr>
            <a:lstStyle/>
            <a:p>
              <a:r>
                <a:rPr lang="en-US" sz="600"/>
                <a:t>read/write</a:t>
              </a:r>
            </a:p>
          </p:txBody>
        </p:sp>
        <p:sp>
          <p:nvSpPr>
            <p:cNvPr id="396" name="TextBox 395">
              <a:extLst>
                <a:ext uri="{FF2B5EF4-FFF2-40B4-BE49-F238E27FC236}">
                  <a16:creationId xmlns:a16="http://schemas.microsoft.com/office/drawing/2014/main" id="{5B9E1E9C-4FF3-48BF-A58F-6DB43031B7AD}"/>
                </a:ext>
              </a:extLst>
            </p:cNvPr>
            <p:cNvSpPr txBox="1"/>
            <p:nvPr/>
          </p:nvSpPr>
          <p:spPr>
            <a:xfrm rot="19742081">
              <a:off x="3915151" y="3662383"/>
              <a:ext cx="959123" cy="351302"/>
            </a:xfrm>
            <a:prstGeom prst="rect">
              <a:avLst/>
            </a:prstGeom>
            <a:noFill/>
          </p:spPr>
          <p:txBody>
            <a:bodyPr wrap="none" rtlCol="0">
              <a:spAutoFit/>
            </a:bodyPr>
            <a:lstStyle/>
            <a:p>
              <a:r>
                <a:rPr lang="en-US" sz="600"/>
                <a:t>read/write</a:t>
              </a:r>
            </a:p>
          </p:txBody>
        </p:sp>
        <p:sp>
          <p:nvSpPr>
            <p:cNvPr id="397" name="TextBox 396">
              <a:extLst>
                <a:ext uri="{FF2B5EF4-FFF2-40B4-BE49-F238E27FC236}">
                  <a16:creationId xmlns:a16="http://schemas.microsoft.com/office/drawing/2014/main" id="{36E724B9-B2D4-4A84-BC45-0F183C1514B2}"/>
                </a:ext>
              </a:extLst>
            </p:cNvPr>
            <p:cNvSpPr txBox="1"/>
            <p:nvPr/>
          </p:nvSpPr>
          <p:spPr>
            <a:xfrm rot="1791365">
              <a:off x="4085419" y="2582740"/>
              <a:ext cx="1065299" cy="351302"/>
            </a:xfrm>
            <a:prstGeom prst="rect">
              <a:avLst/>
            </a:prstGeom>
            <a:noFill/>
          </p:spPr>
          <p:txBody>
            <a:bodyPr wrap="square" rtlCol="0">
              <a:spAutoFit/>
            </a:bodyPr>
            <a:lstStyle/>
            <a:p>
              <a:r>
                <a:rPr lang="en-US" sz="600"/>
                <a:t>read/write</a:t>
              </a:r>
            </a:p>
          </p:txBody>
        </p:sp>
        <p:sp>
          <p:nvSpPr>
            <p:cNvPr id="398" name="TextBox 397">
              <a:extLst>
                <a:ext uri="{FF2B5EF4-FFF2-40B4-BE49-F238E27FC236}">
                  <a16:creationId xmlns:a16="http://schemas.microsoft.com/office/drawing/2014/main" id="{93BB4409-3E65-4E04-AC5A-66AF5BD4CEC7}"/>
                </a:ext>
              </a:extLst>
            </p:cNvPr>
            <p:cNvSpPr txBox="1"/>
            <p:nvPr/>
          </p:nvSpPr>
          <p:spPr>
            <a:xfrm rot="2159783">
              <a:off x="7000498" y="4433187"/>
              <a:ext cx="959123" cy="351302"/>
            </a:xfrm>
            <a:prstGeom prst="rect">
              <a:avLst/>
            </a:prstGeom>
            <a:noFill/>
          </p:spPr>
          <p:txBody>
            <a:bodyPr wrap="none" rtlCol="0">
              <a:spAutoFit/>
            </a:bodyPr>
            <a:lstStyle/>
            <a:p>
              <a:r>
                <a:rPr lang="en-US" sz="600"/>
                <a:t>read/write</a:t>
              </a:r>
            </a:p>
          </p:txBody>
        </p:sp>
      </p:grpSp>
    </p:spTree>
    <p:extLst>
      <p:ext uri="{BB962C8B-B14F-4D97-AF65-F5344CB8AC3E}">
        <p14:creationId xmlns:p14="http://schemas.microsoft.com/office/powerpoint/2010/main" val="131025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5"/>
                                        </p:tgtEl>
                                        <p:attrNameLst>
                                          <p:attrName>style.visibility</p:attrName>
                                        </p:attrNameLst>
                                      </p:cBhvr>
                                      <p:to>
                                        <p:strVal val="visible"/>
                                      </p:to>
                                    </p:set>
                                    <p:animEffect transition="in" filter="fade">
                                      <p:cBhvr>
                                        <p:cTn id="7" dur="50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30A0"/>
                </a:solidFill>
                <a:effectLst/>
                <a:uLnTx/>
                <a:uFillTx/>
                <a:latin typeface="Segoe UI Light" panose="020B0502040204020203" pitchFamily="34" charset="0"/>
                <a:ea typeface="+mn-ea"/>
                <a:cs typeface="Segoe UI Light" panose="020B0502040204020203" pitchFamily="34" charset="0"/>
              </a:rPr>
              <a:t>Elastic scale out of storage and throughput</a:t>
            </a:r>
          </a:p>
        </p:txBody>
      </p:sp>
      <p:sp>
        <p:nvSpPr>
          <p:cNvPr id="4" name="TextBox 3"/>
          <p:cNvSpPr txBox="1"/>
          <p:nvPr/>
        </p:nvSpPr>
        <p:spPr>
          <a:xfrm>
            <a:off x="5686261" y="2360489"/>
            <a:ext cx="6392855" cy="2062103"/>
          </a:xfrm>
          <a:prstGeom prst="rect">
            <a:avLst/>
          </a:prstGeom>
          <a:noFill/>
        </p:spPr>
        <p:txBody>
          <a:bodyPr wrap="square" rtlCol="0">
            <a:spAutoFit/>
          </a:bodyPr>
          <a:lstStyle/>
          <a:p>
            <a:pPr lvl="0">
              <a:defRPr/>
            </a:pPr>
            <a:r>
              <a:rPr lang="en-US" sz="1600">
                <a:solidFill>
                  <a:prstClr val="black">
                    <a:lumMod val="75000"/>
                    <a:lumOff val="25000"/>
                  </a:prstClr>
                </a:solidFill>
                <a:latin typeface="Segoe UI Light" panose="020B0502040204020203" pitchFamily="34" charset="0"/>
                <a:cs typeface="Segoe UI Light" panose="020B0502040204020203" pitchFamily="34" charset="0"/>
              </a:rPr>
              <a:t>Elastically scale storage (GB to PB) and throughput (100 to 100M req/sec) across many machines and multiple regions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Transparent server-side partition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Automatic expiration via policy based TTL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Pay by the hour, change throughput at any time for only what you need </a:t>
            </a:r>
          </a:p>
        </p:txBody>
      </p:sp>
      <p:pic>
        <p:nvPicPr>
          <p:cNvPr id="7" name="Graphic 6">
            <a:extLst>
              <a:ext uri="{FF2B5EF4-FFF2-40B4-BE49-F238E27FC236}">
                <a16:creationId xmlns:a16="http://schemas.microsoft.com/office/drawing/2014/main" id="{EFBCBD53-1DE8-4530-A9BC-B4B51206FD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8854" y="1587500"/>
            <a:ext cx="3610833" cy="3075895"/>
          </a:xfrm>
          <a:prstGeom prst="rect">
            <a:avLst/>
          </a:prstGeom>
        </p:spPr>
      </p:pic>
      <p:grpSp>
        <p:nvGrpSpPr>
          <p:cNvPr id="12" name="Group 11">
            <a:extLst>
              <a:ext uri="{FF2B5EF4-FFF2-40B4-BE49-F238E27FC236}">
                <a16:creationId xmlns:a16="http://schemas.microsoft.com/office/drawing/2014/main" id="{B30BB62F-0BFD-4D80-A80A-EDAB3206992A}"/>
              </a:ext>
            </a:extLst>
          </p:cNvPr>
          <p:cNvGrpSpPr/>
          <p:nvPr/>
        </p:nvGrpSpPr>
        <p:grpSpPr>
          <a:xfrm>
            <a:off x="332817" y="2061683"/>
            <a:ext cx="4924848" cy="2370188"/>
            <a:chOff x="6572809" y="4415723"/>
            <a:chExt cx="4924848" cy="2370188"/>
          </a:xfrm>
        </p:grpSpPr>
        <p:grpSp>
          <p:nvGrpSpPr>
            <p:cNvPr id="13" name="Group 12">
              <a:extLst>
                <a:ext uri="{FF2B5EF4-FFF2-40B4-BE49-F238E27FC236}">
                  <a16:creationId xmlns:a16="http://schemas.microsoft.com/office/drawing/2014/main" id="{C110B455-52AA-4B19-9E84-7739F994A62F}"/>
                </a:ext>
              </a:extLst>
            </p:cNvPr>
            <p:cNvGrpSpPr/>
            <p:nvPr/>
          </p:nvGrpSpPr>
          <p:grpSpPr>
            <a:xfrm>
              <a:off x="7428377" y="4943568"/>
              <a:ext cx="3983580" cy="842463"/>
              <a:chOff x="7420176" y="4616011"/>
              <a:chExt cx="3983580" cy="842463"/>
            </a:xfrm>
          </p:grpSpPr>
          <p:cxnSp>
            <p:nvCxnSpPr>
              <p:cNvPr id="25" name="Straight Connector 24">
                <a:extLst>
                  <a:ext uri="{FF2B5EF4-FFF2-40B4-BE49-F238E27FC236}">
                    <a16:creationId xmlns:a16="http://schemas.microsoft.com/office/drawing/2014/main" id="{35B5ADF4-B883-4050-8803-0BC7D0E0E6C8}"/>
                  </a:ext>
                </a:extLst>
              </p:cNvPr>
              <p:cNvCxnSpPr/>
              <p:nvPr/>
            </p:nvCxnSpPr>
            <p:spPr>
              <a:xfrm flipV="1">
                <a:off x="7420176" y="4616011"/>
                <a:ext cx="22160" cy="8410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D4856A-C56E-4551-9378-7F3BA26992BB}"/>
                  </a:ext>
                </a:extLst>
              </p:cNvPr>
              <p:cNvCxnSpPr/>
              <p:nvPr/>
            </p:nvCxnSpPr>
            <p:spPr>
              <a:xfrm>
                <a:off x="7442336" y="4616863"/>
                <a:ext cx="303170"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6D0C27E-ABAF-4B3A-8A6C-C40C8E3F703D}"/>
                  </a:ext>
                </a:extLst>
              </p:cNvPr>
              <p:cNvCxnSpPr/>
              <p:nvPr/>
            </p:nvCxnSpPr>
            <p:spPr>
              <a:xfrm flipH="1" flipV="1">
                <a:off x="7742803" y="4616011"/>
                <a:ext cx="28216" cy="8410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026AEC6-AA49-43A8-9793-CEE9ACD79F46}"/>
                  </a:ext>
                </a:extLst>
              </p:cNvPr>
              <p:cNvCxnSpPr/>
              <p:nvPr/>
            </p:nvCxnSpPr>
            <p:spPr>
              <a:xfrm>
                <a:off x="7771019" y="5457061"/>
                <a:ext cx="140889"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8FEF848-4D11-4D43-A299-5187F32FC222}"/>
                  </a:ext>
                </a:extLst>
              </p:cNvPr>
              <p:cNvCxnSpPr/>
              <p:nvPr/>
            </p:nvCxnSpPr>
            <p:spPr>
              <a:xfrm flipV="1">
                <a:off x="7911908" y="4663164"/>
                <a:ext cx="22160" cy="793897"/>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4544488-2B9A-4976-9764-DACA48F54B3B}"/>
                  </a:ext>
                </a:extLst>
              </p:cNvPr>
              <p:cNvCxnSpPr/>
              <p:nvPr/>
            </p:nvCxnSpPr>
            <p:spPr>
              <a:xfrm>
                <a:off x="7934068" y="4663164"/>
                <a:ext cx="41379"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27E304D-2211-4190-B293-482073F23ABC}"/>
                  </a:ext>
                </a:extLst>
              </p:cNvPr>
              <p:cNvCxnSpPr/>
              <p:nvPr/>
            </p:nvCxnSpPr>
            <p:spPr>
              <a:xfrm flipH="1" flipV="1">
                <a:off x="7972154" y="4663164"/>
                <a:ext cx="28216" cy="793897"/>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EAD251B-CF27-4EBD-8569-6683762F47FC}"/>
                  </a:ext>
                </a:extLst>
              </p:cNvPr>
              <p:cNvCxnSpPr/>
              <p:nvPr/>
            </p:nvCxnSpPr>
            <p:spPr>
              <a:xfrm>
                <a:off x="8000370" y="5457061"/>
                <a:ext cx="247357"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2BECCD5-3FB2-46A5-8563-836AF72186F0}"/>
                  </a:ext>
                </a:extLst>
              </p:cNvPr>
              <p:cNvCxnSpPr/>
              <p:nvPr/>
            </p:nvCxnSpPr>
            <p:spPr>
              <a:xfrm>
                <a:off x="8293199" y="5418024"/>
                <a:ext cx="247357"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C9EB2F6-026B-488C-B29A-18BD34BB3A17}"/>
                  </a:ext>
                </a:extLst>
              </p:cNvPr>
              <p:cNvCxnSpPr/>
              <p:nvPr/>
            </p:nvCxnSpPr>
            <p:spPr>
              <a:xfrm>
                <a:off x="8572216" y="5418024"/>
                <a:ext cx="204366"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9997A2C-DB68-4883-941F-F8DFB58A937C}"/>
                  </a:ext>
                </a:extLst>
              </p:cNvPr>
              <p:cNvCxnSpPr/>
              <p:nvPr/>
            </p:nvCxnSpPr>
            <p:spPr>
              <a:xfrm>
                <a:off x="8825994" y="5418024"/>
                <a:ext cx="63792"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B0ED1D1-6FC0-486F-9932-46EE4436B861}"/>
                  </a:ext>
                </a:extLst>
              </p:cNvPr>
              <p:cNvCxnSpPr/>
              <p:nvPr/>
            </p:nvCxnSpPr>
            <p:spPr>
              <a:xfrm>
                <a:off x="8904817" y="5457061"/>
                <a:ext cx="686714"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A198029-5163-4CAF-A3B7-B4CA60817579}"/>
                  </a:ext>
                </a:extLst>
              </p:cNvPr>
              <p:cNvCxnSpPr/>
              <p:nvPr/>
            </p:nvCxnSpPr>
            <p:spPr>
              <a:xfrm flipV="1">
                <a:off x="9591531" y="4658964"/>
                <a:ext cx="11080" cy="798098"/>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9D6A8E-3D2D-4042-9350-781A3FC2085F}"/>
                  </a:ext>
                </a:extLst>
              </p:cNvPr>
              <p:cNvCxnSpPr/>
              <p:nvPr/>
            </p:nvCxnSpPr>
            <p:spPr>
              <a:xfrm>
                <a:off x="9602611" y="4661064"/>
                <a:ext cx="176773"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4E92DFF-075C-4665-A9AF-C96B51E20A5E}"/>
                  </a:ext>
                </a:extLst>
              </p:cNvPr>
              <p:cNvCxnSpPr/>
              <p:nvPr/>
            </p:nvCxnSpPr>
            <p:spPr>
              <a:xfrm flipH="1" flipV="1">
                <a:off x="9776356" y="4663165"/>
                <a:ext cx="24923" cy="353139"/>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595EA4-CEB2-41D5-855A-E82746FCF789}"/>
                  </a:ext>
                </a:extLst>
              </p:cNvPr>
              <p:cNvCxnSpPr/>
              <p:nvPr/>
            </p:nvCxnSpPr>
            <p:spPr>
              <a:xfrm>
                <a:off x="9801279" y="5016304"/>
                <a:ext cx="118994"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ACEBE2B-B6D7-420E-BBFA-93AF588FEF1C}"/>
                  </a:ext>
                </a:extLst>
              </p:cNvPr>
              <p:cNvCxnSpPr/>
              <p:nvPr/>
            </p:nvCxnSpPr>
            <p:spPr>
              <a:xfrm>
                <a:off x="10011466" y="4661064"/>
                <a:ext cx="1392290"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24EAB69-31DD-43F9-B06B-DF9E719811D8}"/>
                  </a:ext>
                </a:extLst>
              </p:cNvPr>
              <p:cNvCxnSpPr/>
              <p:nvPr/>
            </p:nvCxnSpPr>
            <p:spPr>
              <a:xfrm flipV="1">
                <a:off x="10011466" y="4663165"/>
                <a:ext cx="5540" cy="267965"/>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3466C9-DF05-4850-B2FE-6998D509A77D}"/>
                  </a:ext>
                </a:extLst>
              </p:cNvPr>
              <p:cNvCxnSpPr/>
              <p:nvPr/>
            </p:nvCxnSpPr>
            <p:spPr>
              <a:xfrm>
                <a:off x="9960263" y="4931817"/>
                <a:ext cx="51203"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81A48C6-6D3F-43D6-8CDC-9613C1C331A7}"/>
                  </a:ext>
                </a:extLst>
              </p:cNvPr>
              <p:cNvCxnSpPr/>
              <p:nvPr/>
            </p:nvCxnSpPr>
            <p:spPr>
              <a:xfrm flipH="1" flipV="1">
                <a:off x="9945020" y="4757090"/>
                <a:ext cx="15243" cy="17404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6C42591-9C0F-46D2-9A02-8B98F04B2D0B}"/>
                  </a:ext>
                </a:extLst>
              </p:cNvPr>
              <p:cNvCxnSpPr/>
              <p:nvPr/>
            </p:nvCxnSpPr>
            <p:spPr>
              <a:xfrm flipV="1">
                <a:off x="9920273" y="4757090"/>
                <a:ext cx="21895" cy="259214"/>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7172F8F-C139-4CE5-8B1F-0E4909826989}"/>
                  </a:ext>
                </a:extLst>
              </p:cNvPr>
              <p:cNvCxnSpPr/>
              <p:nvPr/>
            </p:nvCxnSpPr>
            <p:spPr>
              <a:xfrm flipV="1">
                <a:off x="8247706" y="5418024"/>
                <a:ext cx="49593"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FEC3CC-80CF-49E4-A9BC-63A609ADA02D}"/>
                  </a:ext>
                </a:extLst>
              </p:cNvPr>
              <p:cNvCxnSpPr/>
              <p:nvPr/>
            </p:nvCxnSpPr>
            <p:spPr>
              <a:xfrm flipV="1">
                <a:off x="8532225" y="5380223"/>
                <a:ext cx="3447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2D906BB-8BF9-4B6F-A8D0-133A8A3D2C1E}"/>
                  </a:ext>
                </a:extLst>
              </p:cNvPr>
              <p:cNvCxnSpPr/>
              <p:nvPr/>
            </p:nvCxnSpPr>
            <p:spPr>
              <a:xfrm flipV="1">
                <a:off x="8772572" y="5380223"/>
                <a:ext cx="3447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76D777-94C1-4B52-A28B-DBDDF91E2818}"/>
                  </a:ext>
                </a:extLst>
              </p:cNvPr>
              <p:cNvCxnSpPr/>
              <p:nvPr/>
            </p:nvCxnSpPr>
            <p:spPr>
              <a:xfrm flipH="1" flipV="1">
                <a:off x="8562462" y="5380223"/>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311DBD-FC97-457A-ABFE-E400474B3829}"/>
                  </a:ext>
                </a:extLst>
              </p:cNvPr>
              <p:cNvCxnSpPr/>
              <p:nvPr/>
            </p:nvCxnSpPr>
            <p:spPr>
              <a:xfrm flipH="1" flipV="1">
                <a:off x="8804643" y="5380223"/>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996BA26-972E-48DF-9005-AAB0D76FD103}"/>
                  </a:ext>
                </a:extLst>
              </p:cNvPr>
              <p:cNvCxnSpPr/>
              <p:nvPr/>
            </p:nvCxnSpPr>
            <p:spPr>
              <a:xfrm flipH="1" flipV="1">
                <a:off x="8887386" y="5418024"/>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7923931C-CE5D-44E5-9AD2-DE0A46379D1F}"/>
                </a:ext>
              </a:extLst>
            </p:cNvPr>
            <p:cNvSpPr txBox="1"/>
            <p:nvPr/>
          </p:nvSpPr>
          <p:spPr>
            <a:xfrm rot="16200000">
              <a:off x="5815743" y="5172789"/>
              <a:ext cx="179113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Provisioned request / sec</a:t>
              </a:r>
            </a:p>
          </p:txBody>
        </p:sp>
        <p:sp>
          <p:nvSpPr>
            <p:cNvPr id="15" name="TextBox 14">
              <a:extLst>
                <a:ext uri="{FF2B5EF4-FFF2-40B4-BE49-F238E27FC236}">
                  <a16:creationId xmlns:a16="http://schemas.microsoft.com/office/drawing/2014/main" id="{7B559C24-AD5F-4EEC-8539-31E0D89E79AD}"/>
                </a:ext>
              </a:extLst>
            </p:cNvPr>
            <p:cNvSpPr txBox="1"/>
            <p:nvPr/>
          </p:nvSpPr>
          <p:spPr>
            <a:xfrm>
              <a:off x="8889784" y="6171904"/>
              <a:ext cx="54053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Time </a:t>
              </a:r>
            </a:p>
          </p:txBody>
        </p:sp>
        <p:sp>
          <p:nvSpPr>
            <p:cNvPr id="16" name="TextBox 15">
              <a:extLst>
                <a:ext uri="{FF2B5EF4-FFF2-40B4-BE49-F238E27FC236}">
                  <a16:creationId xmlns:a16="http://schemas.microsoft.com/office/drawing/2014/main" id="{6C514DC2-E7E6-47FB-849E-75B6E358D763}"/>
                </a:ext>
              </a:extLst>
            </p:cNvPr>
            <p:cNvSpPr txBox="1"/>
            <p:nvPr/>
          </p:nvSpPr>
          <p:spPr>
            <a:xfrm>
              <a:off x="6832426" y="4746685"/>
              <a:ext cx="554959" cy="1061829"/>
            </a:xfrm>
            <a:prstGeom prst="rect">
              <a:avLst/>
            </a:prstGeom>
            <a:noFill/>
          </p:spPr>
          <p:txBody>
            <a:bodyPr wrap="non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12000000</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10000000</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8000000</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6000000</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4000000</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2000000</a:t>
              </a:r>
            </a:p>
          </p:txBody>
        </p:sp>
        <p:cxnSp>
          <p:nvCxnSpPr>
            <p:cNvPr id="17" name="Straight Connector 16">
              <a:extLst>
                <a:ext uri="{FF2B5EF4-FFF2-40B4-BE49-F238E27FC236}">
                  <a16:creationId xmlns:a16="http://schemas.microsoft.com/office/drawing/2014/main" id="{7235F3C0-1E7F-4248-8EF1-798B69B881B8}"/>
                </a:ext>
              </a:extLst>
            </p:cNvPr>
            <p:cNvCxnSpPr/>
            <p:nvPr/>
          </p:nvCxnSpPr>
          <p:spPr>
            <a:xfrm>
              <a:off x="7428377" y="5884143"/>
              <a:ext cx="4069280" cy="0"/>
            </a:xfrm>
            <a:prstGeom prst="line">
              <a:avLst/>
            </a:prstGeom>
            <a:ln>
              <a:solidFill>
                <a:srgbClr val="0B817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E4E54A-1D08-40F8-8CE6-EE0348C61502}"/>
                </a:ext>
              </a:extLst>
            </p:cNvPr>
            <p:cNvSpPr txBox="1"/>
            <p:nvPr/>
          </p:nvSpPr>
          <p:spPr>
            <a:xfrm>
              <a:off x="7374767" y="5922810"/>
              <a:ext cx="545342" cy="253916"/>
            </a:xfrm>
            <a:prstGeom prst="rect">
              <a:avLst/>
            </a:prstGeom>
            <a:noFill/>
          </p:spPr>
          <p:txBody>
            <a:bodyPr wrap="non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Nov 2016</a:t>
              </a:r>
            </a:p>
          </p:txBody>
        </p:sp>
        <p:sp>
          <p:nvSpPr>
            <p:cNvPr id="19" name="TextBox 18">
              <a:extLst>
                <a:ext uri="{FF2B5EF4-FFF2-40B4-BE49-F238E27FC236}">
                  <a16:creationId xmlns:a16="http://schemas.microsoft.com/office/drawing/2014/main" id="{E64525B4-A917-4A1E-8623-F81871C2DE80}"/>
                </a:ext>
              </a:extLst>
            </p:cNvPr>
            <p:cNvSpPr txBox="1"/>
            <p:nvPr/>
          </p:nvSpPr>
          <p:spPr>
            <a:xfrm>
              <a:off x="10134949" y="5922810"/>
              <a:ext cx="535724" cy="233847"/>
            </a:xfrm>
            <a:prstGeom prst="rect">
              <a:avLst/>
            </a:prstGeom>
            <a:noFill/>
          </p:spPr>
          <p:txBody>
            <a:bodyPr wrap="non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Dec 2016</a:t>
              </a:r>
            </a:p>
          </p:txBody>
        </p:sp>
        <p:sp>
          <p:nvSpPr>
            <p:cNvPr id="20" name="Oval 19">
              <a:extLst>
                <a:ext uri="{FF2B5EF4-FFF2-40B4-BE49-F238E27FC236}">
                  <a16:creationId xmlns:a16="http://schemas.microsoft.com/office/drawing/2014/main" id="{A0821703-C55D-4972-9C16-6532F4828522}"/>
                </a:ext>
              </a:extLst>
            </p:cNvPr>
            <p:cNvSpPr/>
            <p:nvPr/>
          </p:nvSpPr>
          <p:spPr>
            <a:xfrm>
              <a:off x="9996324" y="4960708"/>
              <a:ext cx="53563" cy="53563"/>
            </a:xfrm>
            <a:prstGeom prst="ellipse">
              <a:avLst/>
            </a:prstGeom>
            <a:solidFill>
              <a:srgbClr val="0B8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718E6CA3-E762-46FB-B4B8-10B8069BC9C7}"/>
                </a:ext>
              </a:extLst>
            </p:cNvPr>
            <p:cNvSpPr txBox="1"/>
            <p:nvPr/>
          </p:nvSpPr>
          <p:spPr>
            <a:xfrm>
              <a:off x="10546054" y="4689230"/>
              <a:ext cx="81624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Black Friday</a:t>
              </a:r>
            </a:p>
          </p:txBody>
        </p:sp>
        <p:cxnSp>
          <p:nvCxnSpPr>
            <p:cNvPr id="22" name="Straight Connector 21">
              <a:extLst>
                <a:ext uri="{FF2B5EF4-FFF2-40B4-BE49-F238E27FC236}">
                  <a16:creationId xmlns:a16="http://schemas.microsoft.com/office/drawing/2014/main" id="{D2F46F78-1EE4-49D6-A7BD-79B8574D350A}"/>
                </a:ext>
              </a:extLst>
            </p:cNvPr>
            <p:cNvCxnSpPr/>
            <p:nvPr/>
          </p:nvCxnSpPr>
          <p:spPr>
            <a:xfrm>
              <a:off x="10014207" y="4812341"/>
              <a:ext cx="5359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158FF65-02BE-42C5-A6AD-DE87E2660181}"/>
                </a:ext>
              </a:extLst>
            </p:cNvPr>
            <p:cNvCxnSpPr/>
            <p:nvPr/>
          </p:nvCxnSpPr>
          <p:spPr>
            <a:xfrm flipH="1">
              <a:off x="10019094" y="4812341"/>
              <a:ext cx="573" cy="140755"/>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486EA7A-EB17-45D5-B5C9-F4618AE18458}"/>
                </a:ext>
              </a:extLst>
            </p:cNvPr>
            <p:cNvSpPr txBox="1"/>
            <p:nvPr/>
          </p:nvSpPr>
          <p:spPr>
            <a:xfrm>
              <a:off x="8063785" y="6508912"/>
              <a:ext cx="22463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Hourly throughput (request/sec)</a:t>
              </a:r>
            </a:p>
          </p:txBody>
        </p:sp>
      </p:grpSp>
    </p:spTree>
    <p:extLst>
      <p:ext uri="{BB962C8B-B14F-4D97-AF65-F5344CB8AC3E}">
        <p14:creationId xmlns:p14="http://schemas.microsoft.com/office/powerpoint/2010/main" val="326576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11515" y="1587500"/>
            <a:ext cx="50527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30A0"/>
                </a:solidFill>
                <a:effectLst/>
                <a:uLnTx/>
                <a:uFillTx/>
                <a:latin typeface="Segoe UI Light" panose="020B0502040204020203" pitchFamily="34" charset="0"/>
                <a:ea typeface="+mn-ea"/>
                <a:cs typeface="Segoe UI Light" panose="020B0502040204020203" pitchFamily="34" charset="0"/>
              </a:rPr>
              <a:t>Guaranteed low latency at P99 (99</a:t>
            </a:r>
            <a:r>
              <a:rPr kumimoji="0" lang="en-US" sz="1800" b="0" i="0" u="none" strike="noStrike" kern="1200" cap="none" spc="0" normalizeH="0" baseline="30000" noProof="0">
                <a:ln>
                  <a:noFill/>
                </a:ln>
                <a:solidFill>
                  <a:srgbClr val="7030A0"/>
                </a:solidFill>
                <a:effectLst/>
                <a:uLnTx/>
                <a:uFillTx/>
                <a:latin typeface="Segoe UI Light" panose="020B0502040204020203" pitchFamily="34" charset="0"/>
                <a:ea typeface="+mn-ea"/>
                <a:cs typeface="Segoe UI Light" panose="020B0502040204020203" pitchFamily="34" charset="0"/>
              </a:rPr>
              <a:t>th</a:t>
            </a:r>
            <a:r>
              <a:rPr kumimoji="0" lang="en-US" sz="1800" b="0" i="0" u="none" strike="noStrike" kern="1200" cap="none" spc="0" normalizeH="0" baseline="0" noProof="0">
                <a:ln>
                  <a:noFill/>
                </a:ln>
                <a:solidFill>
                  <a:srgbClr val="7030A0"/>
                </a:solidFill>
                <a:effectLst/>
                <a:uLnTx/>
                <a:uFillTx/>
                <a:latin typeface="Segoe UI Light" panose="020B0502040204020203" pitchFamily="34" charset="0"/>
                <a:ea typeface="+mn-ea"/>
                <a:cs typeface="Segoe UI Light" panose="020B0502040204020203" pitchFamily="34" charset="0"/>
              </a:rPr>
              <a:t> percentile)</a:t>
            </a:r>
          </a:p>
        </p:txBody>
      </p:sp>
      <p:sp>
        <p:nvSpPr>
          <p:cNvPr id="9" name="TextBox 8"/>
          <p:cNvSpPr txBox="1"/>
          <p:nvPr/>
        </p:nvSpPr>
        <p:spPr>
          <a:xfrm>
            <a:off x="5711515" y="2315640"/>
            <a:ext cx="4664439"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Requests are served from local region</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Single-digit millisecond latency worldwide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Write optimized, latch-free database engine designed for SSD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Synchronous automatic indexing at sustained ingestion rates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grpSp>
        <p:nvGrpSpPr>
          <p:cNvPr id="15" name="Group 14">
            <a:extLst>
              <a:ext uri="{FF2B5EF4-FFF2-40B4-BE49-F238E27FC236}">
                <a16:creationId xmlns:a16="http://schemas.microsoft.com/office/drawing/2014/main" id="{839063B1-5CD9-4D6B-9843-A09FC29B88D6}"/>
              </a:ext>
            </a:extLst>
          </p:cNvPr>
          <p:cNvGrpSpPr/>
          <p:nvPr/>
        </p:nvGrpSpPr>
        <p:grpSpPr>
          <a:xfrm>
            <a:off x="1455579" y="1753702"/>
            <a:ext cx="3381962" cy="3116483"/>
            <a:chOff x="6446213" y="2411709"/>
            <a:chExt cx="3381962" cy="3116483"/>
          </a:xfrm>
        </p:grpSpPr>
        <p:grpSp>
          <p:nvGrpSpPr>
            <p:cNvPr id="16" name="Group 15">
              <a:extLst>
                <a:ext uri="{FF2B5EF4-FFF2-40B4-BE49-F238E27FC236}">
                  <a16:creationId xmlns:a16="http://schemas.microsoft.com/office/drawing/2014/main" id="{47BCAAF4-974E-4181-A947-256A01FA409A}"/>
                </a:ext>
              </a:extLst>
            </p:cNvPr>
            <p:cNvGrpSpPr/>
            <p:nvPr/>
          </p:nvGrpSpPr>
          <p:grpSpPr>
            <a:xfrm>
              <a:off x="6570436" y="2464633"/>
              <a:ext cx="2979660" cy="2979660"/>
              <a:chOff x="2448227" y="4402944"/>
              <a:chExt cx="3244970" cy="3244970"/>
            </a:xfrm>
          </p:grpSpPr>
          <p:sp>
            <p:nvSpPr>
              <p:cNvPr id="21" name="Freeform: Shape 962">
                <a:extLst>
                  <a:ext uri="{FF2B5EF4-FFF2-40B4-BE49-F238E27FC236}">
                    <a16:creationId xmlns:a16="http://schemas.microsoft.com/office/drawing/2014/main" id="{9BAD48B4-5B31-4357-9DD0-E531993F52CE}"/>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22" name="Freeform: Shape 260">
                <a:extLst>
                  <a:ext uri="{FF2B5EF4-FFF2-40B4-BE49-F238E27FC236}">
                    <a16:creationId xmlns:a16="http://schemas.microsoft.com/office/drawing/2014/main" id="{6042190A-0496-4659-8258-C06FE18906CA}"/>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7" name="Freeform: Shape 111">
              <a:extLst>
                <a:ext uri="{FF2B5EF4-FFF2-40B4-BE49-F238E27FC236}">
                  <a16:creationId xmlns:a16="http://schemas.microsoft.com/office/drawing/2014/main" id="{E7B040A0-44C3-49DF-8C86-CEBD4DFAA46B}"/>
                </a:ext>
              </a:extLst>
            </p:cNvPr>
            <p:cNvSpPr/>
            <p:nvPr/>
          </p:nvSpPr>
          <p:spPr>
            <a:xfrm rot="1800000">
              <a:off x="9269359" y="2728776"/>
              <a:ext cx="558816" cy="545677"/>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80 w 395762"/>
                <a:gd name="connsiteY0" fmla="*/ 448641 h 471068"/>
                <a:gd name="connsiteX1" fmla="*/ 320258 w 395762"/>
                <a:gd name="connsiteY1" fmla="*/ 85 h 471068"/>
                <a:gd name="connsiteX2" fmla="*/ 119076 w 395762"/>
                <a:gd name="connsiteY2" fmla="*/ 471068 h 471068"/>
                <a:gd name="connsiteX0" fmla="*/ 81234 w 490050"/>
                <a:gd name="connsiteY0" fmla="*/ 466567 h 488994"/>
                <a:gd name="connsiteX1" fmla="*/ 341812 w 490050"/>
                <a:gd name="connsiteY1" fmla="*/ 18011 h 488994"/>
                <a:gd name="connsiteX2" fmla="*/ 140630 w 490050"/>
                <a:gd name="connsiteY2" fmla="*/ 488994 h 488994"/>
                <a:gd name="connsiteX0" fmla="*/ 89642 w 498458"/>
                <a:gd name="connsiteY0" fmla="*/ 464311 h 486738"/>
                <a:gd name="connsiteX1" fmla="*/ 350220 w 498458"/>
                <a:gd name="connsiteY1" fmla="*/ 15755 h 486738"/>
                <a:gd name="connsiteX2" fmla="*/ 149038 w 498458"/>
                <a:gd name="connsiteY2" fmla="*/ 486738 h 486738"/>
              </a:gdLst>
              <a:ahLst/>
              <a:cxnLst>
                <a:cxn ang="0">
                  <a:pos x="connsiteX0" y="connsiteY0"/>
                </a:cxn>
                <a:cxn ang="0">
                  <a:pos x="connsiteX1" y="connsiteY1"/>
                </a:cxn>
                <a:cxn ang="0">
                  <a:pos x="connsiteX2" y="connsiteY2"/>
                </a:cxn>
              </a:cxnLst>
              <a:rect l="l" t="t" r="r" b="b"/>
              <a:pathLst>
                <a:path w="498458" h="486738">
                  <a:moveTo>
                    <a:pt x="89642" y="464311"/>
                  </a:moveTo>
                  <a:cubicBezTo>
                    <a:pt x="-153198" y="175717"/>
                    <a:pt x="152999" y="-64832"/>
                    <a:pt x="350220" y="15755"/>
                  </a:cubicBezTo>
                  <a:cubicBezTo>
                    <a:pt x="547441" y="96342"/>
                    <a:pt x="607618" y="484590"/>
                    <a:pt x="149038" y="486738"/>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Shape 111">
              <a:extLst>
                <a:ext uri="{FF2B5EF4-FFF2-40B4-BE49-F238E27FC236}">
                  <a16:creationId xmlns:a16="http://schemas.microsoft.com/office/drawing/2014/main" id="{F02D54EF-5BF0-44AA-AE05-76DA2C27942A}"/>
                </a:ext>
              </a:extLst>
            </p:cNvPr>
            <p:cNvSpPr/>
            <p:nvPr/>
          </p:nvSpPr>
          <p:spPr>
            <a:xfrm rot="8100000">
              <a:off x="8827541" y="5004366"/>
              <a:ext cx="530809" cy="523826"/>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Lst>
              <a:ahLst/>
              <a:cxnLst>
                <a:cxn ang="0">
                  <a:pos x="connsiteX0" y="connsiteY0"/>
                </a:cxn>
                <a:cxn ang="0">
                  <a:pos x="connsiteX1" y="connsiteY1"/>
                </a:cxn>
                <a:cxn ang="0">
                  <a:pos x="connsiteX2" y="connsiteY2"/>
                </a:cxn>
              </a:cxnLst>
              <a:rect l="l" t="t" r="r" b="b"/>
              <a:pathLst>
                <a:path w="473476" h="467248">
                  <a:moveTo>
                    <a:pt x="79070" y="467248"/>
                  </a:moveTo>
                  <a:cubicBezTo>
                    <a:pt x="-144091" y="135059"/>
                    <a:pt x="157347" y="-63970"/>
                    <a:pt x="339648" y="18692"/>
                  </a:cubicBezTo>
                  <a:cubicBezTo>
                    <a:pt x="521949" y="101354"/>
                    <a:pt x="576901" y="459917"/>
                    <a:pt x="118321" y="462065"/>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Freeform: Shape 111">
              <a:extLst>
                <a:ext uri="{FF2B5EF4-FFF2-40B4-BE49-F238E27FC236}">
                  <a16:creationId xmlns:a16="http://schemas.microsoft.com/office/drawing/2014/main" id="{01EC7B6E-DA74-410F-9129-14E979520200}"/>
                </a:ext>
              </a:extLst>
            </p:cNvPr>
            <p:cNvSpPr/>
            <p:nvPr/>
          </p:nvSpPr>
          <p:spPr>
            <a:xfrm rot="14182638">
              <a:off x="6451950" y="3862645"/>
              <a:ext cx="537898" cy="549371"/>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74 w 395492"/>
                <a:gd name="connsiteY0" fmla="*/ 448653 h 472739"/>
                <a:gd name="connsiteX1" fmla="*/ 320252 w 395492"/>
                <a:gd name="connsiteY1" fmla="*/ 97 h 472739"/>
                <a:gd name="connsiteX2" fmla="*/ 118626 w 395492"/>
                <a:gd name="connsiteY2" fmla="*/ 472739 h 472739"/>
                <a:gd name="connsiteX0" fmla="*/ 76373 w 470933"/>
                <a:gd name="connsiteY0" fmla="*/ 475330 h 499416"/>
                <a:gd name="connsiteX1" fmla="*/ 336951 w 470933"/>
                <a:gd name="connsiteY1" fmla="*/ 26774 h 499416"/>
                <a:gd name="connsiteX2" fmla="*/ 135325 w 470933"/>
                <a:gd name="connsiteY2" fmla="*/ 499416 h 499416"/>
                <a:gd name="connsiteX0" fmla="*/ 74394 w 462877"/>
                <a:gd name="connsiteY0" fmla="*/ 464114 h 488200"/>
                <a:gd name="connsiteX1" fmla="*/ 334972 w 462877"/>
                <a:gd name="connsiteY1" fmla="*/ 15558 h 488200"/>
                <a:gd name="connsiteX2" fmla="*/ 133346 w 462877"/>
                <a:gd name="connsiteY2" fmla="*/ 488200 h 488200"/>
                <a:gd name="connsiteX0" fmla="*/ 75234 w 466324"/>
                <a:gd name="connsiteY0" fmla="*/ 463820 h 487906"/>
                <a:gd name="connsiteX1" fmla="*/ 335812 w 466324"/>
                <a:gd name="connsiteY1" fmla="*/ 15264 h 487906"/>
                <a:gd name="connsiteX2" fmla="*/ 134186 w 466324"/>
                <a:gd name="connsiteY2" fmla="*/ 487906 h 487906"/>
                <a:gd name="connsiteX0" fmla="*/ 78612 w 479800"/>
                <a:gd name="connsiteY0" fmla="*/ 465948 h 490034"/>
                <a:gd name="connsiteX1" fmla="*/ 339190 w 479800"/>
                <a:gd name="connsiteY1" fmla="*/ 17392 h 490034"/>
                <a:gd name="connsiteX2" fmla="*/ 137564 w 479800"/>
                <a:gd name="connsiteY2" fmla="*/ 490034 h 490034"/>
              </a:gdLst>
              <a:ahLst/>
              <a:cxnLst>
                <a:cxn ang="0">
                  <a:pos x="connsiteX0" y="connsiteY0"/>
                </a:cxn>
                <a:cxn ang="0">
                  <a:pos x="connsiteX1" y="connsiteY1"/>
                </a:cxn>
                <a:cxn ang="0">
                  <a:pos x="connsiteX2" y="connsiteY2"/>
                </a:cxn>
              </a:cxnLst>
              <a:rect l="l" t="t" r="r" b="b"/>
              <a:pathLst>
                <a:path w="479800" h="490034">
                  <a:moveTo>
                    <a:pt x="78612" y="465948"/>
                  </a:moveTo>
                  <a:cubicBezTo>
                    <a:pt x="-144549" y="133759"/>
                    <a:pt x="160117" y="-61294"/>
                    <a:pt x="339190" y="17392"/>
                  </a:cubicBezTo>
                  <a:cubicBezTo>
                    <a:pt x="518263" y="96078"/>
                    <a:pt x="596144" y="487886"/>
                    <a:pt x="137564" y="490034"/>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Shape 111">
              <a:extLst>
                <a:ext uri="{FF2B5EF4-FFF2-40B4-BE49-F238E27FC236}">
                  <a16:creationId xmlns:a16="http://schemas.microsoft.com/office/drawing/2014/main" id="{AC74BCB3-6204-46BC-BB68-0FB043C61E44}"/>
                </a:ext>
              </a:extLst>
            </p:cNvPr>
            <p:cNvSpPr/>
            <p:nvPr/>
          </p:nvSpPr>
          <p:spPr>
            <a:xfrm rot="17825032">
              <a:off x="6592408" y="2422475"/>
              <a:ext cx="565092" cy="54356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947 w 406999"/>
                <a:gd name="connsiteY0" fmla="*/ 448655 h 472982"/>
                <a:gd name="connsiteX1" fmla="*/ 320525 w 406999"/>
                <a:gd name="connsiteY1" fmla="*/ 99 h 472982"/>
                <a:gd name="connsiteX2" fmla="*/ 137463 w 406999"/>
                <a:gd name="connsiteY2" fmla="*/ 472981 h 472982"/>
                <a:gd name="connsiteX0" fmla="*/ 75758 w 476757"/>
                <a:gd name="connsiteY0" fmla="*/ 454736 h 479062"/>
                <a:gd name="connsiteX1" fmla="*/ 336336 w 476757"/>
                <a:gd name="connsiteY1" fmla="*/ 6180 h 479062"/>
                <a:gd name="connsiteX2" fmla="*/ 153274 w 476757"/>
                <a:gd name="connsiteY2" fmla="*/ 479062 h 479062"/>
                <a:gd name="connsiteX0" fmla="*/ 80536 w 495195"/>
                <a:gd name="connsiteY0" fmla="*/ 457654 h 481980"/>
                <a:gd name="connsiteX1" fmla="*/ 341114 w 495195"/>
                <a:gd name="connsiteY1" fmla="*/ 9098 h 481980"/>
                <a:gd name="connsiteX2" fmla="*/ 158052 w 495195"/>
                <a:gd name="connsiteY2" fmla="*/ 481980 h 481980"/>
                <a:gd name="connsiteX0" fmla="*/ 82932 w 504056"/>
                <a:gd name="connsiteY0" fmla="*/ 460525 h 484851"/>
                <a:gd name="connsiteX1" fmla="*/ 343510 w 504056"/>
                <a:gd name="connsiteY1" fmla="*/ 11969 h 484851"/>
                <a:gd name="connsiteX2" fmla="*/ 160448 w 504056"/>
                <a:gd name="connsiteY2" fmla="*/ 484851 h 484851"/>
              </a:gdLst>
              <a:ahLst/>
              <a:cxnLst>
                <a:cxn ang="0">
                  <a:pos x="connsiteX0" y="connsiteY0"/>
                </a:cxn>
                <a:cxn ang="0">
                  <a:pos x="connsiteX1" y="connsiteY1"/>
                </a:cxn>
                <a:cxn ang="0">
                  <a:pos x="connsiteX2" y="connsiteY2"/>
                </a:cxn>
              </a:cxnLst>
              <a:rect l="l" t="t" r="r" b="b"/>
              <a:pathLst>
                <a:path w="504056" h="484851">
                  <a:moveTo>
                    <a:pt x="82932" y="460525"/>
                  </a:moveTo>
                  <a:cubicBezTo>
                    <a:pt x="-140229" y="128336"/>
                    <a:pt x="135018" y="-49301"/>
                    <a:pt x="343510" y="11969"/>
                  </a:cubicBezTo>
                  <a:cubicBezTo>
                    <a:pt x="552002" y="73239"/>
                    <a:pt x="619028" y="482703"/>
                    <a:pt x="160448" y="484851"/>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42878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11515" y="1587500"/>
            <a:ext cx="50527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30A0"/>
                </a:solidFill>
                <a:effectLst/>
                <a:uLnTx/>
                <a:uFillTx/>
                <a:latin typeface="Segoe UI Light" panose="020B0502040204020203" pitchFamily="34" charset="0"/>
                <a:ea typeface="+mn-ea"/>
                <a:cs typeface="Segoe UI Light" panose="020B0502040204020203" pitchFamily="34" charset="0"/>
              </a:rPr>
              <a:t>Guaranteed low latency at P99 (99</a:t>
            </a:r>
            <a:r>
              <a:rPr kumimoji="0" lang="en-US" sz="1800" b="0" i="0" u="none" strike="noStrike" kern="1200" cap="none" spc="0" normalizeH="0" baseline="30000" noProof="0">
                <a:ln>
                  <a:noFill/>
                </a:ln>
                <a:solidFill>
                  <a:srgbClr val="7030A0"/>
                </a:solidFill>
                <a:effectLst/>
                <a:uLnTx/>
                <a:uFillTx/>
                <a:latin typeface="Segoe UI Light" panose="020B0502040204020203" pitchFamily="34" charset="0"/>
                <a:ea typeface="+mn-ea"/>
                <a:cs typeface="Segoe UI Light" panose="020B0502040204020203" pitchFamily="34" charset="0"/>
              </a:rPr>
              <a:t>th</a:t>
            </a:r>
            <a:r>
              <a:rPr kumimoji="0" lang="en-US" sz="1800" b="0" i="0" u="none" strike="noStrike" kern="1200" cap="none" spc="0" normalizeH="0" baseline="0" noProof="0">
                <a:ln>
                  <a:noFill/>
                </a:ln>
                <a:solidFill>
                  <a:srgbClr val="7030A0"/>
                </a:solidFill>
                <a:effectLst/>
                <a:uLnTx/>
                <a:uFillTx/>
                <a:latin typeface="Segoe UI Light" panose="020B0502040204020203" pitchFamily="34" charset="0"/>
                <a:ea typeface="+mn-ea"/>
                <a:cs typeface="Segoe UI Light" panose="020B0502040204020203" pitchFamily="34" charset="0"/>
              </a:rPr>
              <a:t> percentile)</a:t>
            </a:r>
          </a:p>
        </p:txBody>
      </p:sp>
      <p:sp>
        <p:nvSpPr>
          <p:cNvPr id="9" name="TextBox 8"/>
          <p:cNvSpPr txBox="1"/>
          <p:nvPr/>
        </p:nvSpPr>
        <p:spPr>
          <a:xfrm>
            <a:off x="5711515" y="2315640"/>
            <a:ext cx="4664439"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Requests are served from local region</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Single-digit millisecond latency worldwide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Write optimized, latch-free database engine designed for SSD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Synchronous automatic indexing at sustained ingestion rates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grpSp>
        <p:nvGrpSpPr>
          <p:cNvPr id="27" name="Group 26">
            <a:extLst>
              <a:ext uri="{FF2B5EF4-FFF2-40B4-BE49-F238E27FC236}">
                <a16:creationId xmlns:a16="http://schemas.microsoft.com/office/drawing/2014/main" id="{79765C57-884F-4EEC-A4EF-01BC50BD9552}"/>
              </a:ext>
            </a:extLst>
          </p:cNvPr>
          <p:cNvGrpSpPr/>
          <p:nvPr/>
        </p:nvGrpSpPr>
        <p:grpSpPr>
          <a:xfrm>
            <a:off x="595201" y="2655508"/>
            <a:ext cx="4823459" cy="1357333"/>
            <a:chOff x="7610771" y="4259262"/>
            <a:chExt cx="4545571" cy="1254730"/>
          </a:xfrm>
          <a:solidFill>
            <a:srgbClr val="0078C9"/>
          </a:solidFill>
        </p:grpSpPr>
        <p:sp>
          <p:nvSpPr>
            <p:cNvPr id="28" name="Rectangle 27">
              <a:extLst>
                <a:ext uri="{FF2B5EF4-FFF2-40B4-BE49-F238E27FC236}">
                  <a16:creationId xmlns:a16="http://schemas.microsoft.com/office/drawing/2014/main" id="{1F15CB4A-B21F-4916-B613-4BF780790A7B}"/>
                </a:ext>
              </a:extLst>
            </p:cNvPr>
            <p:cNvSpPr/>
            <p:nvPr/>
          </p:nvSpPr>
          <p:spPr bwMode="auto">
            <a:xfrm>
              <a:off x="8382202" y="4259262"/>
              <a:ext cx="1837764"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prstClr val="white"/>
                  </a:solidFill>
                  <a:effectLst/>
                  <a:uLnTx/>
                  <a:uFillTx/>
                  <a:latin typeface="Calibri Light" panose="020F0302020204030204"/>
                  <a:ea typeface="+mn-ea"/>
                  <a:cs typeface="+mn-cs"/>
                </a:rPr>
                <a:t>Reads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prstClr val="white"/>
                  </a:solidFill>
                  <a:effectLst/>
                  <a:uLnTx/>
                  <a:uFillTx/>
                  <a:latin typeface="Calibri Light" panose="020F0302020204030204"/>
                  <a:ea typeface="+mn-ea"/>
                  <a:cs typeface="+mn-cs"/>
                </a:rPr>
                <a:t>(1KB)</a:t>
              </a:r>
            </a:p>
          </p:txBody>
        </p:sp>
        <p:sp>
          <p:nvSpPr>
            <p:cNvPr id="29" name="Rectangle 28">
              <a:extLst>
                <a:ext uri="{FF2B5EF4-FFF2-40B4-BE49-F238E27FC236}">
                  <a16:creationId xmlns:a16="http://schemas.microsoft.com/office/drawing/2014/main" id="{0F26430B-86AD-40D6-90CB-759FD37A7FF7}"/>
                </a:ext>
              </a:extLst>
            </p:cNvPr>
            <p:cNvSpPr/>
            <p:nvPr/>
          </p:nvSpPr>
          <p:spPr bwMode="auto">
            <a:xfrm>
              <a:off x="10318578" y="4259262"/>
              <a:ext cx="1837764"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prstClr val="white"/>
                  </a:solidFill>
                  <a:effectLst/>
                  <a:uLnTx/>
                  <a:uFillTx/>
                  <a:latin typeface="Calibri Light" panose="020F0302020204030204"/>
                  <a:ea typeface="+mn-ea"/>
                  <a:cs typeface="+mn-cs"/>
                </a:rPr>
                <a:t>Indexed writes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prstClr val="white"/>
                  </a:solidFill>
                  <a:effectLst/>
                  <a:uLnTx/>
                  <a:uFillTx/>
                  <a:latin typeface="Calibri Light" panose="020F0302020204030204"/>
                  <a:ea typeface="+mn-ea"/>
                  <a:cs typeface="+mn-cs"/>
                </a:rPr>
                <a:t>(1KB)</a:t>
              </a:r>
            </a:p>
          </p:txBody>
        </p:sp>
        <p:sp>
          <p:nvSpPr>
            <p:cNvPr id="31" name="Rectangle 30">
              <a:extLst>
                <a:ext uri="{FF2B5EF4-FFF2-40B4-BE49-F238E27FC236}">
                  <a16:creationId xmlns:a16="http://schemas.microsoft.com/office/drawing/2014/main" id="{424EDCF2-29C0-44B0-9246-4785C7D976EC}"/>
                </a:ext>
              </a:extLst>
            </p:cNvPr>
            <p:cNvSpPr/>
            <p:nvPr/>
          </p:nvSpPr>
          <p:spPr bwMode="auto">
            <a:xfrm>
              <a:off x="7610771" y="4939338"/>
              <a:ext cx="672819"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prstClr val="white"/>
                  </a:solidFill>
                  <a:effectLst/>
                  <a:uLnTx/>
                  <a:uFillTx/>
                  <a:latin typeface="Calibri Light" panose="020F0302020204030204"/>
                  <a:ea typeface="+mn-ea"/>
                  <a:cs typeface="+mn-cs"/>
                </a:rPr>
                <a:t>P99</a:t>
              </a:r>
            </a:p>
          </p:txBody>
        </p:sp>
        <p:sp>
          <p:nvSpPr>
            <p:cNvPr id="33" name="Rectangle 32">
              <a:extLst>
                <a:ext uri="{FF2B5EF4-FFF2-40B4-BE49-F238E27FC236}">
                  <a16:creationId xmlns:a16="http://schemas.microsoft.com/office/drawing/2014/main" id="{BBA500C3-CE64-4B55-B4EE-F6235E95E868}"/>
                </a:ext>
              </a:extLst>
            </p:cNvPr>
            <p:cNvSpPr/>
            <p:nvPr/>
          </p:nvSpPr>
          <p:spPr bwMode="auto">
            <a:xfrm>
              <a:off x="8382202" y="4939338"/>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prstClr val="white"/>
                  </a:solidFill>
                  <a:effectLst/>
                  <a:uLnTx/>
                  <a:uFillTx/>
                  <a:latin typeface="Calibri Light" panose="020F0302020204030204"/>
                  <a:ea typeface="+mn-ea"/>
                  <a:cs typeface="+mn-cs"/>
                </a:rPr>
                <a:t>&lt;10ms</a:t>
              </a:r>
            </a:p>
          </p:txBody>
        </p:sp>
        <p:sp>
          <p:nvSpPr>
            <p:cNvPr id="35" name="Rectangle 34">
              <a:extLst>
                <a:ext uri="{FF2B5EF4-FFF2-40B4-BE49-F238E27FC236}">
                  <a16:creationId xmlns:a16="http://schemas.microsoft.com/office/drawing/2014/main" id="{8EA49AA2-5C1C-414A-8E53-BD3988F48E81}"/>
                </a:ext>
              </a:extLst>
            </p:cNvPr>
            <p:cNvSpPr/>
            <p:nvPr/>
          </p:nvSpPr>
          <p:spPr bwMode="auto">
            <a:xfrm>
              <a:off x="10318578" y="4939338"/>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prstClr val="white"/>
                  </a:solidFill>
                  <a:effectLst/>
                  <a:uLnTx/>
                  <a:uFillTx/>
                  <a:latin typeface="Calibri Light" panose="020F0302020204030204"/>
                  <a:ea typeface="+mn-ea"/>
                  <a:cs typeface="+mn-cs"/>
                </a:rPr>
                <a:t>&lt;</a:t>
              </a:r>
              <a:r>
                <a:rPr lang="en-US" sz="2000" kern="0">
                  <a:solidFill>
                    <a:prstClr val="white"/>
                  </a:solidFill>
                  <a:latin typeface="Calibri Light" panose="020F0302020204030204"/>
                </a:rPr>
                <a:t>10</a:t>
              </a:r>
              <a:r>
                <a:rPr kumimoji="0" lang="en-US" sz="2000" b="0" i="0" u="none" strike="noStrike" kern="0" cap="none" spc="0" normalizeH="0" baseline="0" noProof="0" err="1">
                  <a:ln>
                    <a:noFill/>
                  </a:ln>
                  <a:solidFill>
                    <a:prstClr val="white"/>
                  </a:solidFill>
                  <a:effectLst/>
                  <a:uLnTx/>
                  <a:uFillTx/>
                  <a:latin typeface="Calibri Light" panose="020F0302020204030204"/>
                  <a:ea typeface="+mn-ea"/>
                  <a:cs typeface="+mn-cs"/>
                </a:rPr>
                <a:t>ms</a:t>
              </a:r>
              <a:endParaRPr kumimoji="0" lang="en-US" sz="2000" b="0" i="0" u="none" strike="noStrike" kern="0" cap="none" spc="0" normalizeH="0" baseline="0" noProof="0">
                <a:ln>
                  <a:noFill/>
                </a:ln>
                <a:solidFill>
                  <a:prstClr val="white"/>
                </a:solidFill>
                <a:effectLst/>
                <a:uLnTx/>
                <a:uFillTx/>
                <a:latin typeface="Calibri Light" panose="020F0302020204030204"/>
                <a:ea typeface="+mn-ea"/>
                <a:cs typeface="+mn-cs"/>
              </a:endParaRPr>
            </a:p>
          </p:txBody>
        </p:sp>
      </p:grpSp>
    </p:spTree>
    <p:extLst>
      <p:ext uri="{BB962C8B-B14F-4D97-AF65-F5344CB8AC3E}">
        <p14:creationId xmlns:p14="http://schemas.microsoft.com/office/powerpoint/2010/main" val="335534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a:cxnSpLocks/>
          </p:cNvCxnSpPr>
          <p:nvPr/>
        </p:nvCxnSpPr>
        <p:spPr>
          <a:xfrm>
            <a:off x="5565087" y="1587500"/>
            <a:ext cx="0" cy="32131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30A0"/>
                </a:solidFill>
                <a:effectLst/>
                <a:uLnTx/>
                <a:uFillTx/>
                <a:latin typeface="Segoe UI Light" panose="020B0502040204020203" pitchFamily="34" charset="0"/>
                <a:ea typeface="+mn-ea"/>
                <a:cs typeface="Segoe UI Light" panose="020B0502040204020203" pitchFamily="34" charset="0"/>
              </a:rPr>
              <a:t>Five well-defined consistency models</a:t>
            </a:r>
          </a:p>
        </p:txBody>
      </p:sp>
      <p:sp>
        <p:nvSpPr>
          <p:cNvPr id="4" name="TextBox 3"/>
          <p:cNvSpPr txBox="1"/>
          <p:nvPr/>
        </p:nvSpPr>
        <p:spPr>
          <a:xfrm>
            <a:off x="5711515" y="2156750"/>
            <a:ext cx="5072424"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Global distribution forces us to navigate the CAP theorem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Offers five consistency levels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Intuitive and practical with clear PACELC tradeoffs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Programmatically change at anytime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Can be overridden on a per-request basis</a:t>
            </a:r>
          </a:p>
        </p:txBody>
      </p:sp>
      <p:sp>
        <p:nvSpPr>
          <p:cNvPr id="13" name="Rectangle 12"/>
          <p:cNvSpPr/>
          <p:nvPr/>
        </p:nvSpPr>
        <p:spPr>
          <a:xfrm>
            <a:off x="1430166" y="1721674"/>
            <a:ext cx="3806812" cy="3286483"/>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pic>
        <p:nvPicPr>
          <p:cNvPr id="16" name="Graphic 15">
            <a:extLst>
              <a:ext uri="{FF2B5EF4-FFF2-40B4-BE49-F238E27FC236}">
                <a16:creationId xmlns:a16="http://schemas.microsoft.com/office/drawing/2014/main" id="{50A67E93-504C-403A-B77B-CE7EAFB64E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6120" y="1956832"/>
            <a:ext cx="4730858" cy="2516414"/>
          </a:xfrm>
          <a:prstGeom prst="rect">
            <a:avLst/>
          </a:prstGeom>
        </p:spPr>
      </p:pic>
    </p:spTree>
    <p:extLst>
      <p:ext uri="{BB962C8B-B14F-4D97-AF65-F5344CB8AC3E}">
        <p14:creationId xmlns:p14="http://schemas.microsoft.com/office/powerpoint/2010/main" val="270640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680133"/>
            <a:ext cx="60717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30A0"/>
                </a:solidFill>
                <a:effectLst/>
                <a:uLnTx/>
                <a:uFillTx/>
                <a:latin typeface="Segoe UI Light" panose="020B0502040204020203" pitchFamily="34" charset="0"/>
                <a:ea typeface="+mn-ea"/>
                <a:cs typeface="Segoe UI Light" panose="020B0502040204020203" pitchFamily="34" charset="0"/>
              </a:rPr>
              <a:t>Multi-model, multi-API : Use the model that fits your requirements, and the APIs, Tools and Frameworks you prefer</a:t>
            </a:r>
          </a:p>
        </p:txBody>
      </p:sp>
      <p:sp>
        <p:nvSpPr>
          <p:cNvPr id="4" name="TextBox 3"/>
          <p:cNvSpPr txBox="1"/>
          <p:nvPr/>
        </p:nvSpPr>
        <p:spPr>
          <a:xfrm>
            <a:off x="5711515" y="2559801"/>
            <a:ext cx="6071776"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Database engine operates on Atom-Record-Sequence type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All data models can be efficiently translated to ARS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Multi-model: Key-value, Document, Column-</a:t>
            </a:r>
            <a:r>
              <a:rPr lang="en-US" sz="1600">
                <a:solidFill>
                  <a:prstClr val="black">
                    <a:lumMod val="75000"/>
                    <a:lumOff val="25000"/>
                  </a:prstClr>
                </a:solidFill>
                <a:latin typeface="Segoe UI Light" panose="020B0502040204020203" pitchFamily="34" charset="0"/>
                <a:cs typeface="Segoe UI Light" panose="020B0502040204020203" pitchFamily="34" charset="0"/>
              </a:rPr>
              <a:t>family </a:t>
            </a: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and Graph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Multi-API: SQL (DocumentDB), MongoDB, Table, Gremlin, Cassandra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More data-models and APIs to be added</a:t>
            </a:r>
          </a:p>
        </p:txBody>
      </p:sp>
      <p:pic>
        <p:nvPicPr>
          <p:cNvPr id="7" name="Graphic 6">
            <a:extLst>
              <a:ext uri="{FF2B5EF4-FFF2-40B4-BE49-F238E27FC236}">
                <a16:creationId xmlns:a16="http://schemas.microsoft.com/office/drawing/2014/main" id="{D4E5635F-ED54-4335-BD68-E77D1C5815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7045" y="2005015"/>
            <a:ext cx="3351795" cy="2658320"/>
          </a:xfrm>
          <a:prstGeom prst="rect">
            <a:avLst/>
          </a:prstGeom>
        </p:spPr>
      </p:pic>
    </p:spTree>
    <p:extLst>
      <p:ext uri="{BB962C8B-B14F-4D97-AF65-F5344CB8AC3E}">
        <p14:creationId xmlns:p14="http://schemas.microsoft.com/office/powerpoint/2010/main" val="237895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614035"/>
            <a:ext cx="52872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30A0"/>
                </a:solidFill>
                <a:effectLst/>
                <a:uLnTx/>
                <a:uFillTx/>
                <a:latin typeface="Segoe UI Light" panose="020B0502040204020203" pitchFamily="34" charset="0"/>
                <a:ea typeface="+mn-ea"/>
                <a:cs typeface="Segoe UI Light" panose="020B0502040204020203" pitchFamily="34" charset="0"/>
              </a:rPr>
              <a:t>Schema-agnostic, automatic indexing : Handle any data without manual schema or index management</a:t>
            </a:r>
          </a:p>
        </p:txBody>
      </p:sp>
      <p:sp>
        <p:nvSpPr>
          <p:cNvPr id="4" name="TextBox 3"/>
          <p:cNvSpPr txBox="1"/>
          <p:nvPr/>
        </p:nvSpPr>
        <p:spPr>
          <a:xfrm>
            <a:off x="5707648" y="2667633"/>
            <a:ext cx="6050994"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At global scale, schema/index management is painful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Automatic and synchronous index management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Hash, range, and geospatial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Works across every data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Highly write-optimized database engine</a:t>
            </a:r>
          </a:p>
        </p:txBody>
      </p:sp>
      <p:grpSp>
        <p:nvGrpSpPr>
          <p:cNvPr id="75" name="Group 74"/>
          <p:cNvGrpSpPr/>
          <p:nvPr/>
        </p:nvGrpSpPr>
        <p:grpSpPr>
          <a:xfrm>
            <a:off x="742176" y="1431056"/>
            <a:ext cx="4092248" cy="3598678"/>
            <a:chOff x="561760" y="2238844"/>
            <a:chExt cx="4092248" cy="3598678"/>
          </a:xfrm>
        </p:grpSpPr>
        <p:sp>
          <p:nvSpPr>
            <p:cNvPr id="5" name="Rectangle 4"/>
            <p:cNvSpPr/>
            <p:nvPr/>
          </p:nvSpPr>
          <p:spPr>
            <a:xfrm>
              <a:off x="1837001" y="223884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101281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183700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2719946"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787285"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1178761"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1570237"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2035406" y="305073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249442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294547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561760"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p:cNvSpPr/>
            <p:nvPr/>
          </p:nvSpPr>
          <p:spPr>
            <a:xfrm>
              <a:off x="1139691"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p:nvPr/>
          </p:nvSpPr>
          <p:spPr>
            <a:xfrm>
              <a:off x="561760" y="396923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p:cNvSpPr/>
            <p:nvPr/>
          </p:nvSpPr>
          <p:spPr>
            <a:xfrm>
              <a:off x="939117" y="396923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1311069" y="3969234"/>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Arrow Connector 20"/>
            <p:cNvCxnSpPr>
              <a:stCxn id="5" idx="2"/>
              <a:endCxn id="8" idx="0"/>
            </p:cNvCxnSpPr>
            <p:nvPr/>
          </p:nvCxnSpPr>
          <p:spPr>
            <a:xfrm flipH="1">
              <a:off x="1949763" y="2382360"/>
              <a:ext cx="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9" idx="0"/>
            </p:cNvCxnSpPr>
            <p:nvPr/>
          </p:nvCxnSpPr>
          <p:spPr>
            <a:xfrm>
              <a:off x="1949764" y="2382360"/>
              <a:ext cx="882945"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5" idx="2"/>
              <a:endCxn id="7" idx="0"/>
            </p:cNvCxnSpPr>
            <p:nvPr/>
          </p:nvCxnSpPr>
          <p:spPr>
            <a:xfrm flipH="1">
              <a:off x="1125573" y="2382360"/>
              <a:ext cx="82419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7" idx="2"/>
            </p:cNvCxnSpPr>
            <p:nvPr/>
          </p:nvCxnSpPr>
          <p:spPr>
            <a:xfrm flipH="1">
              <a:off x="888187" y="2800605"/>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2"/>
              <a:endCxn id="11" idx="0"/>
            </p:cNvCxnSpPr>
            <p:nvPr/>
          </p:nvCxnSpPr>
          <p:spPr>
            <a:xfrm>
              <a:off x="1125573" y="2800605"/>
              <a:ext cx="165951"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2573519" y="2799577"/>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5" idx="0"/>
            </p:cNvCxnSpPr>
            <p:nvPr/>
          </p:nvCxnSpPr>
          <p:spPr>
            <a:xfrm>
              <a:off x="2826856" y="2799576"/>
              <a:ext cx="231378" cy="251156"/>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8" idx="2"/>
              <a:endCxn id="12" idx="0"/>
            </p:cNvCxnSpPr>
            <p:nvPr/>
          </p:nvCxnSpPr>
          <p:spPr>
            <a:xfrm flipH="1">
              <a:off x="1683000" y="2800605"/>
              <a:ext cx="266763"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13" idx="0"/>
            </p:cNvCxnSpPr>
            <p:nvPr/>
          </p:nvCxnSpPr>
          <p:spPr>
            <a:xfrm>
              <a:off x="1948945" y="2800605"/>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2"/>
              <a:endCxn id="16" idx="0"/>
            </p:cNvCxnSpPr>
            <p:nvPr/>
          </p:nvCxnSpPr>
          <p:spPr>
            <a:xfrm flipH="1">
              <a:off x="674523" y="3194248"/>
              <a:ext cx="225525"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0" idx="2"/>
              <a:endCxn id="17" idx="0"/>
            </p:cNvCxnSpPr>
            <p:nvPr/>
          </p:nvCxnSpPr>
          <p:spPr>
            <a:xfrm>
              <a:off x="900048" y="3194248"/>
              <a:ext cx="352406"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6" idx="2"/>
              <a:endCxn id="18" idx="0"/>
            </p:cNvCxnSpPr>
            <p:nvPr/>
          </p:nvCxnSpPr>
          <p:spPr>
            <a:xfrm>
              <a:off x="674523" y="3653499"/>
              <a:ext cx="0"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7" idx="2"/>
            </p:cNvCxnSpPr>
            <p:nvPr/>
          </p:nvCxnSpPr>
          <p:spPr>
            <a:xfrm flipH="1">
              <a:off x="1032355" y="3653499"/>
              <a:ext cx="220099" cy="315734"/>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7" idx="2"/>
              <a:endCxn id="20" idx="0"/>
            </p:cNvCxnSpPr>
            <p:nvPr/>
          </p:nvCxnSpPr>
          <p:spPr>
            <a:xfrm>
              <a:off x="1252454" y="3653499"/>
              <a:ext cx="171378"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278473" y="345079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2705721"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1" name="Straight Arrow Connector 60"/>
            <p:cNvCxnSpPr/>
            <p:nvPr/>
          </p:nvCxnSpPr>
          <p:spPr>
            <a:xfrm>
              <a:off x="2611681" y="3194248"/>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4" idx="2"/>
            </p:cNvCxnSpPr>
            <p:nvPr/>
          </p:nvCxnSpPr>
          <p:spPr>
            <a:xfrm flipH="1">
              <a:off x="2411208" y="3194248"/>
              <a:ext cx="195976" cy="27294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705721" y="3827547"/>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2705721" y="4172739"/>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6" name="Straight Arrow Connector 65"/>
            <p:cNvCxnSpPr>
              <a:stCxn id="60" idx="2"/>
              <a:endCxn id="64" idx="0"/>
            </p:cNvCxnSpPr>
            <p:nvPr/>
          </p:nvCxnSpPr>
          <p:spPr>
            <a:xfrm>
              <a:off x="2818484" y="3594309"/>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2818484" y="3969233"/>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068613" y="3450793"/>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p:cNvSpPr/>
            <p:nvPr/>
          </p:nvSpPr>
          <p:spPr>
            <a:xfrm>
              <a:off x="3533782"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Arrow Connector 71"/>
            <p:cNvCxnSpPr>
              <a:endCxn id="70" idx="0"/>
            </p:cNvCxnSpPr>
            <p:nvPr/>
          </p:nvCxnSpPr>
          <p:spPr>
            <a:xfrm>
              <a:off x="3089619" y="3196431"/>
              <a:ext cx="91757" cy="254362"/>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5" idx="2"/>
            </p:cNvCxnSpPr>
            <p:nvPr/>
          </p:nvCxnSpPr>
          <p:spPr>
            <a:xfrm>
              <a:off x="3058234" y="3194248"/>
              <a:ext cx="601750" cy="263653"/>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2257890" y="475241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p:cNvSpPr/>
            <p:nvPr/>
          </p:nvSpPr>
          <p:spPr>
            <a:xfrm>
              <a:off x="3273595" y="475241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p:cNvSpPr/>
            <p:nvPr/>
          </p:nvSpPr>
          <p:spPr>
            <a:xfrm>
              <a:off x="2257890" y="5055852"/>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p:cNvSpPr/>
            <p:nvPr/>
          </p:nvSpPr>
          <p:spPr>
            <a:xfrm>
              <a:off x="3273595" y="5055852"/>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2257890" y="5344714"/>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p:cNvSpPr/>
            <p:nvPr/>
          </p:nvSpPr>
          <p:spPr>
            <a:xfrm>
              <a:off x="3273595" y="5344714"/>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p:cNvSpPr/>
            <p:nvPr/>
          </p:nvSpPr>
          <p:spPr>
            <a:xfrm>
              <a:off x="2257890" y="562429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p:cNvSpPr/>
            <p:nvPr/>
          </p:nvSpPr>
          <p:spPr>
            <a:xfrm>
              <a:off x="3273595" y="562429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p:cNvSpPr/>
            <p:nvPr/>
          </p:nvSpPr>
          <p:spPr>
            <a:xfrm>
              <a:off x="3338241" y="478054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p:cNvSpPr/>
            <p:nvPr/>
          </p:nvSpPr>
          <p:spPr>
            <a:xfrm>
              <a:off x="3803410" y="4780540"/>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p:cNvSpPr/>
            <p:nvPr/>
          </p:nvSpPr>
          <p:spPr>
            <a:xfrm>
              <a:off x="3338241"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p:cNvSpPr/>
            <p:nvPr/>
          </p:nvSpPr>
          <p:spPr>
            <a:xfrm>
              <a:off x="3803410"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p:cNvSpPr/>
            <p:nvPr/>
          </p:nvSpPr>
          <p:spPr>
            <a:xfrm>
              <a:off x="4275961" y="5080516"/>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p:cNvSpPr/>
            <p:nvPr/>
          </p:nvSpPr>
          <p:spPr>
            <a:xfrm>
              <a:off x="3345475" y="537584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p:cNvSpPr/>
            <p:nvPr/>
          </p:nvSpPr>
          <p:spPr>
            <a:xfrm>
              <a:off x="3821068" y="5384235"/>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p:cNvSpPr/>
            <p:nvPr/>
          </p:nvSpPr>
          <p:spPr>
            <a:xfrm>
              <a:off x="3338240" y="565915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89" name="Straight Arrow Connector 88"/>
          <p:cNvCxnSpPr>
            <a:stCxn id="87" idx="3"/>
            <a:endCxn id="88" idx="1"/>
          </p:cNvCxnSpPr>
          <p:nvPr/>
        </p:nvCxnSpPr>
        <p:spPr>
          <a:xfrm>
            <a:off x="3744182" y="4044510"/>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3744182" y="4344486"/>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4209351" y="4344486"/>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3755587" y="4639814"/>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Arc 99"/>
          <p:cNvSpPr/>
          <p:nvPr/>
        </p:nvSpPr>
        <p:spPr>
          <a:xfrm>
            <a:off x="1278971" y="3161445"/>
            <a:ext cx="1577369" cy="1524990"/>
          </a:xfrm>
          <a:prstGeom prst="arc">
            <a:avLst>
              <a:gd name="adj1" fmla="val 5276172"/>
              <a:gd name="adj2" fmla="val 11197224"/>
            </a:avLst>
          </a:prstGeom>
          <a:ln>
            <a:solidFill>
              <a:srgbClr val="0B8172"/>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TextBox 102"/>
          <p:cNvSpPr txBox="1"/>
          <p:nvPr/>
        </p:nvSpPr>
        <p:spPr>
          <a:xfrm>
            <a:off x="2318164" y="5188899"/>
            <a:ext cx="107112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Physical index</a:t>
            </a:r>
          </a:p>
        </p:txBody>
      </p:sp>
      <p:sp>
        <p:nvSpPr>
          <p:cNvPr id="104" name="TextBox 103"/>
          <p:cNvSpPr txBox="1"/>
          <p:nvPr/>
        </p:nvSpPr>
        <p:spPr>
          <a:xfrm>
            <a:off x="677207" y="3471559"/>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Schema</a:t>
            </a:r>
          </a:p>
        </p:txBody>
      </p:sp>
    </p:spTree>
    <p:extLst>
      <p:ext uri="{BB962C8B-B14F-4D97-AF65-F5344CB8AC3E}">
        <p14:creationId xmlns:p14="http://schemas.microsoft.com/office/powerpoint/2010/main" val="92394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24" y="485"/>
            <a:ext cx="12184953" cy="6857028"/>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865" y="485"/>
            <a:ext cx="12190270" cy="6857028"/>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defRPr/>
            </a:pPr>
            <a:endParaRPr lang="en-US" err="1">
              <a:solidFill>
                <a:srgbClr val="FFFFFF"/>
              </a:solidFill>
              <a:latin typeface="Segoe UI"/>
            </a:endParaRPr>
          </a:p>
        </p:txBody>
      </p:sp>
      <p:sp>
        <p:nvSpPr>
          <p:cNvPr id="18" name="Rectangle 17">
            <a:extLst>
              <a:ext uri="{FF2B5EF4-FFF2-40B4-BE49-F238E27FC236}">
                <a16:creationId xmlns:a16="http://schemas.microsoft.com/office/drawing/2014/main" id="{FD32CCE5-97D5-454B-96C0-E960CE74C6E0}"/>
              </a:ext>
            </a:extLst>
          </p:cNvPr>
          <p:cNvSpPr/>
          <p:nvPr/>
        </p:nvSpPr>
        <p:spPr>
          <a:xfrm>
            <a:off x="865" y="487"/>
            <a:ext cx="12190270" cy="6857027"/>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a:endParaRPr>
          </a:p>
        </p:txBody>
      </p:sp>
      <p:sp>
        <p:nvSpPr>
          <p:cNvPr id="8" name="Oval 7">
            <a:extLst>
              <a:ext uri="{FF2B5EF4-FFF2-40B4-BE49-F238E27FC236}">
                <a16:creationId xmlns:a16="http://schemas.microsoft.com/office/drawing/2014/main" id="{45C0DF9B-311A-4D10-932C-3C4CE787D0B8}"/>
              </a:ext>
            </a:extLst>
          </p:cNvPr>
          <p:cNvSpPr/>
          <p:nvPr/>
        </p:nvSpPr>
        <p:spPr>
          <a:xfrm>
            <a:off x="4375351" y="1755069"/>
            <a:ext cx="3471143" cy="3471141"/>
          </a:xfrm>
          <a:prstGeom prst="ellipse">
            <a:avLst/>
          </a:prstGeom>
          <a:solidFill>
            <a:schemeClr val="bg1">
              <a:alpha val="90000"/>
            </a:schemeClr>
          </a:solid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914367">
              <a:defRPr/>
            </a:pPr>
            <a:r>
              <a:rPr lang="en-US" b="1" spc="170">
                <a:solidFill>
                  <a:srgbClr val="0078D7"/>
                </a:solidFill>
                <a:latin typeface="Segoe UI" charset="0"/>
                <a:ea typeface="Segoe UI" charset="0"/>
                <a:cs typeface="Segoe UI" charset="0"/>
              </a:rPr>
              <a:t>Today, 80% of </a:t>
            </a:r>
            <a:br>
              <a:rPr lang="en-US" b="1" spc="170">
                <a:solidFill>
                  <a:srgbClr val="0078D7"/>
                </a:solidFill>
                <a:latin typeface="Segoe UI" charset="0"/>
                <a:ea typeface="Segoe UI" charset="0"/>
                <a:cs typeface="Segoe UI" charset="0"/>
              </a:rPr>
            </a:br>
            <a:r>
              <a:rPr lang="en-US" b="1" spc="170">
                <a:solidFill>
                  <a:srgbClr val="0078D7"/>
                </a:solidFill>
                <a:latin typeface="Segoe UI" charset="0"/>
                <a:ea typeface="Segoe UI" charset="0"/>
                <a:cs typeface="Segoe UI" charset="0"/>
              </a:rPr>
              <a:t>organizations </a:t>
            </a:r>
            <a:br>
              <a:rPr lang="en-US" b="1" spc="170">
                <a:solidFill>
                  <a:srgbClr val="0078D7"/>
                </a:solidFill>
                <a:latin typeface="Segoe UI" charset="0"/>
                <a:ea typeface="Segoe UI" charset="0"/>
                <a:cs typeface="Segoe UI" charset="0"/>
              </a:rPr>
            </a:br>
            <a:r>
              <a:rPr lang="en-US" spc="170">
                <a:solidFill>
                  <a:srgbClr val="0078D7"/>
                </a:solidFill>
                <a:latin typeface="Segoe UI" charset="0"/>
                <a:ea typeface="Segoe UI" charset="0"/>
                <a:cs typeface="Segoe UI" charset="0"/>
              </a:rPr>
              <a:t>adopt cloud-first </a:t>
            </a:r>
            <a:br>
              <a:rPr lang="en-US" spc="170">
                <a:solidFill>
                  <a:srgbClr val="0078D7"/>
                </a:solidFill>
                <a:latin typeface="Segoe UI" charset="0"/>
                <a:ea typeface="Segoe UI" charset="0"/>
                <a:cs typeface="Segoe UI" charset="0"/>
              </a:rPr>
            </a:br>
            <a:r>
              <a:rPr lang="en-US" spc="170">
                <a:solidFill>
                  <a:srgbClr val="0078D7"/>
                </a:solidFill>
                <a:latin typeface="Segoe UI" charset="0"/>
                <a:ea typeface="Segoe UI" charset="0"/>
                <a:cs typeface="Segoe UI" charset="0"/>
              </a:rPr>
              <a:t>strategies</a:t>
            </a:r>
          </a:p>
        </p:txBody>
      </p:sp>
      <p:sp>
        <p:nvSpPr>
          <p:cNvPr id="7" name="Oval 6">
            <a:extLst>
              <a:ext uri="{FF2B5EF4-FFF2-40B4-BE49-F238E27FC236}">
                <a16:creationId xmlns:a16="http://schemas.microsoft.com/office/drawing/2014/main" id="{FDA79451-4D00-4174-BDC4-214B48A885EB}"/>
              </a:ext>
            </a:extLst>
          </p:cNvPr>
          <p:cNvSpPr/>
          <p:nvPr/>
        </p:nvSpPr>
        <p:spPr>
          <a:xfrm>
            <a:off x="8276553" y="1762155"/>
            <a:ext cx="3471143" cy="3471141"/>
          </a:xfrm>
          <a:prstGeom prst="ellipse">
            <a:avLst/>
          </a:prstGeom>
          <a:solidFill>
            <a:schemeClr val="bg1">
              <a:alpha val="90000"/>
            </a:schemeClr>
          </a:solid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914367">
              <a:defRPr/>
            </a:pPr>
            <a:r>
              <a:rPr lang="en-US" spc="170">
                <a:solidFill>
                  <a:srgbClr val="0078D7"/>
                </a:solidFill>
                <a:latin typeface="Segoe UI" charset="0"/>
                <a:ea typeface="Segoe UI" charset="0"/>
                <a:cs typeface="Segoe UI" charset="0"/>
              </a:rPr>
              <a:t>AI investment </a:t>
            </a:r>
            <a:br>
              <a:rPr lang="en-US" spc="170">
                <a:solidFill>
                  <a:srgbClr val="0078D7"/>
                </a:solidFill>
                <a:latin typeface="Segoe UI" charset="0"/>
                <a:ea typeface="Segoe UI" charset="0"/>
                <a:cs typeface="Segoe UI" charset="0"/>
              </a:rPr>
            </a:br>
            <a:r>
              <a:rPr lang="en-US" spc="170">
                <a:solidFill>
                  <a:srgbClr val="0078D7"/>
                </a:solidFill>
                <a:latin typeface="Segoe UI" charset="0"/>
                <a:ea typeface="Segoe UI" charset="0"/>
                <a:cs typeface="Segoe UI" charset="0"/>
              </a:rPr>
              <a:t>increased by</a:t>
            </a:r>
          </a:p>
          <a:p>
            <a:pPr algn="ctr" defTabSz="914367">
              <a:defRPr/>
            </a:pPr>
            <a:r>
              <a:rPr lang="en-US" b="1" spc="170">
                <a:solidFill>
                  <a:srgbClr val="0078D7"/>
                </a:solidFill>
                <a:latin typeface="Segoe UI" charset="0"/>
                <a:ea typeface="Segoe UI" charset="0"/>
                <a:cs typeface="Segoe UI" charset="0"/>
              </a:rPr>
              <a:t>300% in 2017</a:t>
            </a:r>
          </a:p>
        </p:txBody>
      </p:sp>
      <p:sp>
        <p:nvSpPr>
          <p:cNvPr id="6" name="Oval 5">
            <a:extLst>
              <a:ext uri="{FF2B5EF4-FFF2-40B4-BE49-F238E27FC236}">
                <a16:creationId xmlns:a16="http://schemas.microsoft.com/office/drawing/2014/main" id="{573948F7-EDB2-44DA-BC20-B3FBF6761300}"/>
              </a:ext>
            </a:extLst>
          </p:cNvPr>
          <p:cNvSpPr/>
          <p:nvPr/>
        </p:nvSpPr>
        <p:spPr>
          <a:xfrm>
            <a:off x="447524" y="1762156"/>
            <a:ext cx="3471143" cy="3471141"/>
          </a:xfrm>
          <a:prstGeom prst="ellipse">
            <a:avLst/>
          </a:prstGeom>
          <a:solidFill>
            <a:schemeClr val="bg1">
              <a:alpha val="90000"/>
            </a:schemeClr>
          </a:solid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914367">
              <a:defRPr/>
            </a:pPr>
            <a:r>
              <a:rPr lang="en-US" spc="170">
                <a:solidFill>
                  <a:srgbClr val="0078D7"/>
                </a:solidFill>
                <a:latin typeface="Segoe UI" charset="0"/>
                <a:ea typeface="Segoe UI" charset="0"/>
                <a:cs typeface="Segoe UI" charset="0"/>
              </a:rPr>
              <a:t>Data will grow to</a:t>
            </a:r>
            <a:br>
              <a:rPr lang="en-US" spc="170">
                <a:solidFill>
                  <a:srgbClr val="0078D7"/>
                </a:solidFill>
                <a:latin typeface="Segoe UI" charset="0"/>
                <a:ea typeface="Segoe UI" charset="0"/>
                <a:cs typeface="Segoe UI" charset="0"/>
              </a:rPr>
            </a:br>
            <a:r>
              <a:rPr lang="en-US" b="1" spc="170">
                <a:solidFill>
                  <a:srgbClr val="0078D7"/>
                </a:solidFill>
                <a:latin typeface="Segoe UI" charset="0"/>
                <a:ea typeface="Segoe UI" charset="0"/>
                <a:cs typeface="Segoe UI" charset="0"/>
              </a:rPr>
              <a:t>44 ZB in 2020 </a:t>
            </a:r>
          </a:p>
        </p:txBody>
      </p:sp>
    </p:spTree>
    <p:extLst>
      <p:ext uri="{BB962C8B-B14F-4D97-AF65-F5344CB8AC3E}">
        <p14:creationId xmlns:p14="http://schemas.microsoft.com/office/powerpoint/2010/main" val="427884077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450" decel="100000" fill="hold"/>
                                        <p:tgtEl>
                                          <p:spTgt spid="6"/>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6"/>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37"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450" decel="100000" fill="hold"/>
                                        <p:tgtEl>
                                          <p:spTgt spid="8"/>
                                        </p:tgtEl>
                                        <p:attrNameLst>
                                          <p:attrName>ppt_y</p:attrName>
                                        </p:attrNameLst>
                                      </p:cBhvr>
                                      <p:tavLst>
                                        <p:tav tm="0">
                                          <p:val>
                                            <p:strVal val="#ppt_y+1"/>
                                          </p:val>
                                        </p:tav>
                                        <p:tav tm="100000">
                                          <p:val>
                                            <p:strVal val="#ppt_y-.03"/>
                                          </p:val>
                                        </p:tav>
                                      </p:tavLst>
                                    </p:anim>
                                    <p:anim calcmode="lin" valueType="num">
                                      <p:cBhvr>
                                        <p:cTn id="17" dur="50" accel="100000" fill="hold">
                                          <p:stCondLst>
                                            <p:cond delay="450"/>
                                          </p:stCondLst>
                                        </p:cTn>
                                        <p:tgtEl>
                                          <p:spTgt spid="8"/>
                                        </p:tgtEl>
                                        <p:attrNameLst>
                                          <p:attrName>ppt_y</p:attrName>
                                        </p:attrNameLst>
                                      </p:cBhvr>
                                      <p:tavLst>
                                        <p:tav tm="0">
                                          <p:val>
                                            <p:strVal val="#ppt_y-.03"/>
                                          </p:val>
                                        </p:tav>
                                        <p:tav tm="100000">
                                          <p:val>
                                            <p:strVal val="#ppt_y"/>
                                          </p:val>
                                        </p:tav>
                                      </p:tavLst>
                                    </p:anim>
                                  </p:childTnLst>
                                </p:cTn>
                              </p:par>
                            </p:childTnLst>
                          </p:cTn>
                        </p:par>
                        <p:par>
                          <p:cTn id="18" fill="hold">
                            <p:stCondLst>
                              <p:cond delay="1000"/>
                            </p:stCondLst>
                            <p:childTnLst>
                              <p:par>
                                <p:cTn id="19" presetID="37"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450" decel="100000" fill="hold"/>
                                        <p:tgtEl>
                                          <p:spTgt spid="7"/>
                                        </p:tgtEl>
                                        <p:attrNameLst>
                                          <p:attrName>ppt_y</p:attrName>
                                        </p:attrNameLst>
                                      </p:cBhvr>
                                      <p:tavLst>
                                        <p:tav tm="0">
                                          <p:val>
                                            <p:strVal val="#ppt_y+1"/>
                                          </p:val>
                                        </p:tav>
                                        <p:tav tm="100000">
                                          <p:val>
                                            <p:strVal val="#ppt_y-.03"/>
                                          </p:val>
                                        </p:tav>
                                      </p:tavLst>
                                    </p:anim>
                                    <p:anim calcmode="lin" valueType="num">
                                      <p:cBhvr>
                                        <p:cTn id="24" dur="50" accel="100000" fill="hold">
                                          <p:stCondLst>
                                            <p:cond delay="45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5524143" y="1478316"/>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705399" y="160732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30A0"/>
                </a:solidFill>
                <a:effectLst/>
                <a:uLnTx/>
                <a:uFillTx/>
                <a:latin typeface="Segoe UI Light" panose="020B0502040204020203" pitchFamily="34" charset="0"/>
                <a:ea typeface="+mn-ea"/>
                <a:cs typeface="Segoe UI Light" panose="020B0502040204020203" pitchFamily="34" charset="0"/>
              </a:rPr>
              <a:t>Comprehensive SLAs</a:t>
            </a:r>
          </a:p>
        </p:txBody>
      </p:sp>
      <p:sp>
        <p:nvSpPr>
          <p:cNvPr id="28" name="TextBox 27"/>
          <p:cNvSpPr txBox="1"/>
          <p:nvPr/>
        </p:nvSpPr>
        <p:spPr>
          <a:xfrm>
            <a:off x="5705399" y="2288937"/>
            <a:ext cx="5614576"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Made possible with highly-redundant storage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Guaranteed durability – writes are majority quorum committed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First and only service to offer SLAs on all 4</a:t>
            </a: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t>
            </a:r>
          </a:p>
          <a:p>
            <a:pPr marL="285750" indent="-285750">
              <a:buFont typeface="Arial" panose="020B0604020202020204" pitchFamily="34" charset="0"/>
              <a:buChar char="•"/>
              <a:defRPr/>
            </a:pPr>
            <a:r>
              <a:rPr lang="en-US" sz="1600">
                <a:solidFill>
                  <a:prstClr val="black">
                    <a:lumMod val="75000"/>
                    <a:lumOff val="25000"/>
                  </a:prstClr>
                </a:solidFill>
                <a:latin typeface="Segoe UI Light" panose="020B0502040204020203" pitchFamily="34" charset="0"/>
                <a:cs typeface="Segoe UI Light" panose="020B0502040204020203" pitchFamily="34" charset="0"/>
              </a:rPr>
              <a:t>Availability (99.999% SLA)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Low-latency (&lt;10ms P99 SLA)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Consistency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Throughput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grpSp>
        <p:nvGrpSpPr>
          <p:cNvPr id="6" name="Group 5">
            <a:extLst>
              <a:ext uri="{FF2B5EF4-FFF2-40B4-BE49-F238E27FC236}">
                <a16:creationId xmlns:a16="http://schemas.microsoft.com/office/drawing/2014/main" id="{D9F9FB57-C00D-2C4A-A7AF-526E22DAF13D}"/>
              </a:ext>
            </a:extLst>
          </p:cNvPr>
          <p:cNvGrpSpPr/>
          <p:nvPr/>
        </p:nvGrpSpPr>
        <p:grpSpPr>
          <a:xfrm>
            <a:off x="751506" y="638167"/>
            <a:ext cx="4304518" cy="2440061"/>
            <a:chOff x="1189038" y="3552953"/>
            <a:chExt cx="4436769" cy="2596104"/>
          </a:xfrm>
        </p:grpSpPr>
        <p:sp>
          <p:nvSpPr>
            <p:cNvPr id="7" name="TextBox 6">
              <a:extLst>
                <a:ext uri="{FF2B5EF4-FFF2-40B4-BE49-F238E27FC236}">
                  <a16:creationId xmlns:a16="http://schemas.microsoft.com/office/drawing/2014/main" id="{716B553D-2805-ED46-9642-54A444A639A9}"/>
                </a:ext>
              </a:extLst>
            </p:cNvPr>
            <p:cNvSpPr txBox="1"/>
            <p:nvPr/>
          </p:nvSpPr>
          <p:spPr>
            <a:xfrm>
              <a:off x="4397134" y="3552953"/>
              <a:ext cx="67288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HA</a:t>
              </a:r>
            </a:p>
          </p:txBody>
        </p:sp>
        <p:sp>
          <p:nvSpPr>
            <p:cNvPr id="8" name="TextBox 7">
              <a:extLst>
                <a:ext uri="{FF2B5EF4-FFF2-40B4-BE49-F238E27FC236}">
                  <a16:creationId xmlns:a16="http://schemas.microsoft.com/office/drawing/2014/main" id="{93F4AA14-A203-E049-BD29-ADC0AA22CD56}"/>
                </a:ext>
              </a:extLst>
            </p:cNvPr>
            <p:cNvSpPr txBox="1"/>
            <p:nvPr/>
          </p:nvSpPr>
          <p:spPr>
            <a:xfrm>
              <a:off x="1517071" y="3552953"/>
              <a:ext cx="9833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Latency</a:t>
              </a:r>
            </a:p>
          </p:txBody>
        </p:sp>
        <p:grpSp>
          <p:nvGrpSpPr>
            <p:cNvPr id="9" name="Group 8">
              <a:extLst>
                <a:ext uri="{FF2B5EF4-FFF2-40B4-BE49-F238E27FC236}">
                  <a16:creationId xmlns:a16="http://schemas.microsoft.com/office/drawing/2014/main" id="{D1CAAA0A-A19E-9B41-8689-34B23B515B85}"/>
                </a:ext>
              </a:extLst>
            </p:cNvPr>
            <p:cNvGrpSpPr/>
            <p:nvPr/>
          </p:nvGrpSpPr>
          <p:grpSpPr>
            <a:xfrm>
              <a:off x="1189038" y="4000957"/>
              <a:ext cx="1693569" cy="2142934"/>
              <a:chOff x="9079741" y="2473250"/>
              <a:chExt cx="838336" cy="1060779"/>
            </a:xfrm>
            <a:solidFill>
              <a:srgbClr val="F3F3F3"/>
            </a:solidFill>
          </p:grpSpPr>
          <p:grpSp>
            <p:nvGrpSpPr>
              <p:cNvPr id="20" name="Group 19">
                <a:extLst>
                  <a:ext uri="{FF2B5EF4-FFF2-40B4-BE49-F238E27FC236}">
                    <a16:creationId xmlns:a16="http://schemas.microsoft.com/office/drawing/2014/main" id="{293FB150-DA2B-0242-B920-73E3700F0C7B}"/>
                  </a:ext>
                </a:extLst>
              </p:cNvPr>
              <p:cNvGrpSpPr/>
              <p:nvPr/>
            </p:nvGrpSpPr>
            <p:grpSpPr>
              <a:xfrm>
                <a:off x="9200636" y="3002224"/>
                <a:ext cx="596547" cy="531805"/>
                <a:chOff x="9209059" y="3002224"/>
                <a:chExt cx="596547" cy="531805"/>
              </a:xfrm>
              <a:grpFill/>
            </p:grpSpPr>
            <p:sp>
              <p:nvSpPr>
                <p:cNvPr id="23" name="Freeform: Shape 29">
                  <a:extLst>
                    <a:ext uri="{FF2B5EF4-FFF2-40B4-BE49-F238E27FC236}">
                      <a16:creationId xmlns:a16="http://schemas.microsoft.com/office/drawing/2014/main" id="{726576D7-8FB4-B44F-82E8-5B2B00A61B1C}"/>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4" name="Freeform: Shape 30">
                  <a:extLst>
                    <a:ext uri="{FF2B5EF4-FFF2-40B4-BE49-F238E27FC236}">
                      <a16:creationId xmlns:a16="http://schemas.microsoft.com/office/drawing/2014/main" id="{91754962-2653-F442-A79C-F6055EA99555}"/>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21" name="Star: 12 Points 27">
                <a:extLst>
                  <a:ext uri="{FF2B5EF4-FFF2-40B4-BE49-F238E27FC236}">
                    <a16:creationId xmlns:a16="http://schemas.microsoft.com/office/drawing/2014/main" id="{CB1470DA-A5CD-2A47-BAE5-048CD1DF241A}"/>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2" name="Oval 21">
                <a:extLst>
                  <a:ext uri="{FF2B5EF4-FFF2-40B4-BE49-F238E27FC236}">
                    <a16:creationId xmlns:a16="http://schemas.microsoft.com/office/drawing/2014/main" id="{B0E1FF70-132C-684C-9125-01898579B6FD}"/>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FCECD168-CC9B-6340-9D9E-02F008F2270F}"/>
                </a:ext>
              </a:extLst>
            </p:cNvPr>
            <p:cNvGrpSpPr/>
            <p:nvPr/>
          </p:nvGrpSpPr>
          <p:grpSpPr>
            <a:xfrm>
              <a:off x="1595311" y="4583033"/>
              <a:ext cx="892267" cy="490725"/>
              <a:chOff x="4750839" y="7810511"/>
              <a:chExt cx="936953" cy="515301"/>
            </a:xfrm>
            <a:solidFill>
              <a:schemeClr val="bg1"/>
            </a:solidFill>
          </p:grpSpPr>
          <p:sp>
            <p:nvSpPr>
              <p:cNvPr id="18" name="TextBox 17">
                <a:extLst>
                  <a:ext uri="{FF2B5EF4-FFF2-40B4-BE49-F238E27FC236}">
                    <a16:creationId xmlns:a16="http://schemas.microsoft.com/office/drawing/2014/main" id="{9839EB8D-3FA0-C747-AFF4-E6D2CCE6BD0B}"/>
                  </a:ext>
                </a:extLst>
              </p:cNvPr>
              <p:cNvSpPr txBox="1"/>
              <p:nvPr/>
            </p:nvSpPr>
            <p:spPr>
              <a:xfrm>
                <a:off x="4791720" y="7810511"/>
                <a:ext cx="816055" cy="358741"/>
              </a:xfrm>
              <a:prstGeom prst="rect">
                <a:avLst/>
              </a:prstGeom>
              <a:noFill/>
            </p:spPr>
            <p:txBody>
              <a:bodyPr wrap="non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10" normalizeH="0" baseline="0" noProof="0">
                    <a:ln>
                      <a:noFill/>
                    </a:ln>
                    <a:solidFill>
                      <a:srgbClr val="0078D7"/>
                    </a:solidFill>
                    <a:effectLst/>
                    <a:uLnTx/>
                    <a:uFillTx/>
                    <a:latin typeface="Segoe UI Semilight" panose="020B0402040204020203" pitchFamily="34" charset="0"/>
                    <a:ea typeface="Segoe UI Black" panose="020B0A02040204020203" pitchFamily="34" charset="0"/>
                    <a:cs typeface="Segoe UI Semilight" panose="020B0402040204020203" pitchFamily="34" charset="0"/>
                  </a:rPr>
                  <a:t>&lt;10</a:t>
                </a:r>
                <a:r>
                  <a:rPr kumimoji="0" lang="en-US" sz="1200" b="0" i="0" u="none" strike="noStrike" kern="1200" cap="none" spc="0" normalizeH="0" baseline="0" noProof="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 </a:t>
                </a:r>
                <a:r>
                  <a:rPr kumimoji="0" lang="en-US" sz="1200" b="0" i="0" u="none" strike="noStrike" kern="1200" cap="none" spc="0" normalizeH="0" baseline="0" noProof="0" err="1">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ms</a:t>
                </a:r>
                <a:endParaRPr kumimoji="0" lang="en-US" sz="1200" b="0" i="0" u="none" strike="noStrike" kern="1200" cap="none" spc="0" normalizeH="0" baseline="0" noProof="0">
                  <a:ln>
                    <a:noFill/>
                  </a:ln>
                  <a:solidFill>
                    <a:srgbClr val="0078D7"/>
                  </a:solidFill>
                  <a:effectLst/>
                  <a:uLnTx/>
                  <a:uFillTx/>
                  <a:latin typeface="Segoe UI Semilight"/>
                  <a:ea typeface="Segoe UI Black" panose="020B0A02040204020203" pitchFamily="34" charset="0"/>
                  <a:cs typeface="Segoe UI Black" panose="020B0A02040204020203" pitchFamily="34" charset="0"/>
                </a:endParaRPr>
              </a:p>
            </p:txBody>
          </p:sp>
          <p:sp>
            <p:nvSpPr>
              <p:cNvPr id="19" name="TextBox 18">
                <a:extLst>
                  <a:ext uri="{FF2B5EF4-FFF2-40B4-BE49-F238E27FC236}">
                    <a16:creationId xmlns:a16="http://schemas.microsoft.com/office/drawing/2014/main" id="{A6854EB3-EB87-0C4F-8096-E6D740935AEC}"/>
                  </a:ext>
                </a:extLst>
              </p:cNvPr>
              <p:cNvSpPr txBox="1"/>
              <p:nvPr/>
            </p:nvSpPr>
            <p:spPr>
              <a:xfrm>
                <a:off x="4750839" y="8122679"/>
                <a:ext cx="936953" cy="203133"/>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light"/>
                    <a:ea typeface="Segoe UI Black" panose="020B0A02040204020203" pitchFamily="34" charset="0"/>
                    <a:cs typeface="Segoe UI Semilight" panose="020B0402040204020203" pitchFamily="34" charset="0"/>
                  </a:rPr>
                  <a:t>99</a:t>
                </a:r>
                <a:r>
                  <a:rPr kumimoji="0" lang="en-US" sz="900" b="0" i="0" u="none" strike="noStrike" kern="1200" cap="none" spc="0" normalizeH="0" baseline="30000" noProof="0">
                    <a:ln>
                      <a:noFill/>
                    </a:ln>
                    <a:solidFill>
                      <a:srgbClr val="0078D7"/>
                    </a:solidFill>
                    <a:effectLst/>
                    <a:uLnTx/>
                    <a:uFillTx/>
                    <a:latin typeface="Segoe UI Semilight"/>
                    <a:ea typeface="Segoe UI Black" panose="020B0A02040204020203" pitchFamily="34" charset="0"/>
                    <a:cs typeface="Segoe UI Semilight" panose="020B0402040204020203" pitchFamily="34" charset="0"/>
                  </a:rPr>
                  <a:t>th</a:t>
                </a:r>
                <a:r>
                  <a:rPr kumimoji="0" lang="en-US" sz="900" b="0" i="0" u="none" strike="noStrike" kern="1200" cap="none" spc="0" normalizeH="0" baseline="0" noProof="0">
                    <a:ln>
                      <a:noFill/>
                    </a:ln>
                    <a:solidFill>
                      <a:srgbClr val="0078D7"/>
                    </a:solidFill>
                    <a:effectLst/>
                    <a:uLnTx/>
                    <a:uFillTx/>
                    <a:latin typeface="Segoe UI Semilight"/>
                    <a:ea typeface="Segoe UI Black" panose="020B0A02040204020203" pitchFamily="34" charset="0"/>
                    <a:cs typeface="Segoe UI Semilight" panose="020B0402040204020203" pitchFamily="34" charset="0"/>
                  </a:rPr>
                  <a:t> </a:t>
                </a:r>
                <a:r>
                  <a:rPr kumimoji="0" lang="en-US" sz="800" b="0" i="0" u="none" strike="noStrike" kern="1200" cap="none" spc="-10" normalizeH="0" baseline="0" noProof="0">
                    <a:ln>
                      <a:noFill/>
                    </a:ln>
                    <a:solidFill>
                      <a:srgbClr val="0078D7"/>
                    </a:solidFill>
                    <a:effectLst/>
                    <a:uLnTx/>
                    <a:uFillTx/>
                    <a:latin typeface="Segoe UI Semilight"/>
                    <a:ea typeface="+mn-ea"/>
                    <a:cs typeface="Segoe UI Semilight" panose="020B0402040204020203" pitchFamily="34" charset="0"/>
                  </a:rPr>
                  <a:t>percentile</a:t>
                </a:r>
                <a:endParaRPr kumimoji="0" lang="en-US" sz="950" b="0" i="0" u="none" strike="noStrike" kern="1200" cap="none" spc="-10" normalizeH="0" baseline="0" noProof="0">
                  <a:ln>
                    <a:noFill/>
                  </a:ln>
                  <a:solidFill>
                    <a:srgbClr val="0078D7"/>
                  </a:solidFill>
                  <a:effectLst/>
                  <a:uLnTx/>
                  <a:uFillTx/>
                  <a:latin typeface="Segoe UI Semilight"/>
                  <a:ea typeface="+mn-ea"/>
                  <a:cs typeface="Segoe UI Semilight" panose="020B0402040204020203" pitchFamily="34" charset="0"/>
                </a:endParaRPr>
              </a:p>
            </p:txBody>
          </p:sp>
        </p:grpSp>
        <p:grpSp>
          <p:nvGrpSpPr>
            <p:cNvPr id="11" name="Group 10">
              <a:extLst>
                <a:ext uri="{FF2B5EF4-FFF2-40B4-BE49-F238E27FC236}">
                  <a16:creationId xmlns:a16="http://schemas.microsoft.com/office/drawing/2014/main" id="{625DAB49-2C79-7043-9D43-E7BC5DE3D8EF}"/>
                </a:ext>
              </a:extLst>
            </p:cNvPr>
            <p:cNvGrpSpPr/>
            <p:nvPr/>
          </p:nvGrpSpPr>
          <p:grpSpPr>
            <a:xfrm>
              <a:off x="3932238" y="4006123"/>
              <a:ext cx="1693569" cy="2142934"/>
              <a:chOff x="9079741" y="2473250"/>
              <a:chExt cx="838336" cy="1060779"/>
            </a:xfrm>
            <a:solidFill>
              <a:srgbClr val="F3F3F3"/>
            </a:solidFill>
          </p:grpSpPr>
          <p:grpSp>
            <p:nvGrpSpPr>
              <p:cNvPr id="13" name="Group 12">
                <a:extLst>
                  <a:ext uri="{FF2B5EF4-FFF2-40B4-BE49-F238E27FC236}">
                    <a16:creationId xmlns:a16="http://schemas.microsoft.com/office/drawing/2014/main" id="{A4C1B562-7642-9A4A-8587-27AEB91FA271}"/>
                  </a:ext>
                </a:extLst>
              </p:cNvPr>
              <p:cNvGrpSpPr/>
              <p:nvPr/>
            </p:nvGrpSpPr>
            <p:grpSpPr>
              <a:xfrm>
                <a:off x="9200636" y="3002224"/>
                <a:ext cx="596547" cy="531805"/>
                <a:chOff x="9209059" y="3002224"/>
                <a:chExt cx="596547" cy="531805"/>
              </a:xfrm>
              <a:grpFill/>
            </p:grpSpPr>
            <p:sp>
              <p:nvSpPr>
                <p:cNvPr id="16" name="Freeform: Shape 29">
                  <a:extLst>
                    <a:ext uri="{FF2B5EF4-FFF2-40B4-BE49-F238E27FC236}">
                      <a16:creationId xmlns:a16="http://schemas.microsoft.com/office/drawing/2014/main" id="{75A08E83-55C4-154F-8A06-79BAB4B7A09D}"/>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7" name="Freeform: Shape 30">
                  <a:extLst>
                    <a:ext uri="{FF2B5EF4-FFF2-40B4-BE49-F238E27FC236}">
                      <a16:creationId xmlns:a16="http://schemas.microsoft.com/office/drawing/2014/main" id="{8C8C86BE-2F6F-1340-A2DE-AFA5602E4FD2}"/>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14" name="Star: 12 Points 27">
                <a:extLst>
                  <a:ext uri="{FF2B5EF4-FFF2-40B4-BE49-F238E27FC236}">
                    <a16:creationId xmlns:a16="http://schemas.microsoft.com/office/drawing/2014/main" id="{BBF1A7BE-C5A9-3846-B24E-EED9826EE38A}"/>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5" name="Oval 14">
                <a:extLst>
                  <a:ext uri="{FF2B5EF4-FFF2-40B4-BE49-F238E27FC236}">
                    <a16:creationId xmlns:a16="http://schemas.microsoft.com/office/drawing/2014/main" id="{01BAF9FD-AA9E-0546-BFA8-B6EFFC0CEB67}"/>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7DB834DB-C02A-ED47-889F-2AE989B6F59F}"/>
                </a:ext>
              </a:extLst>
            </p:cNvPr>
            <p:cNvSpPr txBox="1"/>
            <p:nvPr/>
          </p:nvSpPr>
          <p:spPr>
            <a:xfrm>
              <a:off x="4366616" y="4611654"/>
              <a:ext cx="904415"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light" panose="020B0402040204020203" pitchFamily="34" charset="0"/>
                  <a:ea typeface="Segoe UI Black" panose="020B0A02040204020203" pitchFamily="34" charset="0"/>
                  <a:cs typeface="Segoe UI Semilight" panose="020B0402040204020203" pitchFamily="34" charset="0"/>
                </a:rPr>
                <a:t>99</a:t>
              </a:r>
              <a:r>
                <a:rPr kumimoji="0" lang="en-US" sz="1200" b="0" i="0" u="none" strike="noStrike" kern="1200" cap="none" spc="0" normalizeH="0" baseline="0" noProof="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.999%</a:t>
              </a:r>
            </a:p>
          </p:txBody>
        </p:sp>
      </p:grpSp>
      <p:grpSp>
        <p:nvGrpSpPr>
          <p:cNvPr id="25" name="Group 24">
            <a:extLst>
              <a:ext uri="{FF2B5EF4-FFF2-40B4-BE49-F238E27FC236}">
                <a16:creationId xmlns:a16="http://schemas.microsoft.com/office/drawing/2014/main" id="{17D962DB-2EE0-544D-87A3-E0FF480C6808}"/>
              </a:ext>
            </a:extLst>
          </p:cNvPr>
          <p:cNvGrpSpPr/>
          <p:nvPr/>
        </p:nvGrpSpPr>
        <p:grpSpPr>
          <a:xfrm>
            <a:off x="614089" y="3305129"/>
            <a:ext cx="4441935" cy="2590938"/>
            <a:chOff x="6610862" y="3552953"/>
            <a:chExt cx="4441935" cy="2590938"/>
          </a:xfrm>
        </p:grpSpPr>
        <p:sp>
          <p:nvSpPr>
            <p:cNvPr id="29" name="TextBox 28">
              <a:extLst>
                <a:ext uri="{FF2B5EF4-FFF2-40B4-BE49-F238E27FC236}">
                  <a16:creationId xmlns:a16="http://schemas.microsoft.com/office/drawing/2014/main" id="{9856B572-4C32-2544-AAE9-226993CF7483}"/>
                </a:ext>
              </a:extLst>
            </p:cNvPr>
            <p:cNvSpPr txBox="1"/>
            <p:nvPr/>
          </p:nvSpPr>
          <p:spPr>
            <a:xfrm>
              <a:off x="6810674" y="3552953"/>
              <a:ext cx="129548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Throughput</a:t>
              </a:r>
            </a:p>
          </p:txBody>
        </p:sp>
        <p:sp>
          <p:nvSpPr>
            <p:cNvPr id="30" name="TextBox 29">
              <a:extLst>
                <a:ext uri="{FF2B5EF4-FFF2-40B4-BE49-F238E27FC236}">
                  <a16:creationId xmlns:a16="http://schemas.microsoft.com/office/drawing/2014/main" id="{4DB06D90-6FDB-A541-A8BA-DBDAFC759157}"/>
                </a:ext>
              </a:extLst>
            </p:cNvPr>
            <p:cNvSpPr txBox="1"/>
            <p:nvPr/>
          </p:nvSpPr>
          <p:spPr>
            <a:xfrm>
              <a:off x="9540000" y="3552953"/>
              <a:ext cx="128650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Consistency</a:t>
              </a:r>
            </a:p>
          </p:txBody>
        </p:sp>
        <p:grpSp>
          <p:nvGrpSpPr>
            <p:cNvPr id="31" name="Group 30">
              <a:extLst>
                <a:ext uri="{FF2B5EF4-FFF2-40B4-BE49-F238E27FC236}">
                  <a16:creationId xmlns:a16="http://schemas.microsoft.com/office/drawing/2014/main" id="{124C7511-CE6A-0842-8F37-487F76A21F99}"/>
                </a:ext>
              </a:extLst>
            </p:cNvPr>
            <p:cNvGrpSpPr/>
            <p:nvPr/>
          </p:nvGrpSpPr>
          <p:grpSpPr>
            <a:xfrm>
              <a:off x="6610862" y="3995791"/>
              <a:ext cx="1693569" cy="2142934"/>
              <a:chOff x="9079741" y="2473250"/>
              <a:chExt cx="838336" cy="1060779"/>
            </a:xfrm>
            <a:solidFill>
              <a:srgbClr val="F3F3F3"/>
            </a:solidFill>
          </p:grpSpPr>
          <p:grpSp>
            <p:nvGrpSpPr>
              <p:cNvPr id="40" name="Group 39">
                <a:extLst>
                  <a:ext uri="{FF2B5EF4-FFF2-40B4-BE49-F238E27FC236}">
                    <a16:creationId xmlns:a16="http://schemas.microsoft.com/office/drawing/2014/main" id="{9084CF68-3A86-FD49-92F4-8C1BE2EA6C2B}"/>
                  </a:ext>
                </a:extLst>
              </p:cNvPr>
              <p:cNvGrpSpPr/>
              <p:nvPr/>
            </p:nvGrpSpPr>
            <p:grpSpPr>
              <a:xfrm>
                <a:off x="9200636" y="3002224"/>
                <a:ext cx="596547" cy="531805"/>
                <a:chOff x="9209059" y="3002224"/>
                <a:chExt cx="596547" cy="531805"/>
              </a:xfrm>
              <a:grpFill/>
            </p:grpSpPr>
            <p:sp>
              <p:nvSpPr>
                <p:cNvPr id="43" name="Freeform: Shape 29">
                  <a:extLst>
                    <a:ext uri="{FF2B5EF4-FFF2-40B4-BE49-F238E27FC236}">
                      <a16:creationId xmlns:a16="http://schemas.microsoft.com/office/drawing/2014/main" id="{D7383740-AC1D-EA41-88D2-6A48CBE15905}"/>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44" name="Freeform: Shape 30">
                  <a:extLst>
                    <a:ext uri="{FF2B5EF4-FFF2-40B4-BE49-F238E27FC236}">
                      <a16:creationId xmlns:a16="http://schemas.microsoft.com/office/drawing/2014/main" id="{FE4F4472-5379-FC4A-A06D-58CA59FDF603}"/>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41" name="Star: 12 Points 27">
                <a:extLst>
                  <a:ext uri="{FF2B5EF4-FFF2-40B4-BE49-F238E27FC236}">
                    <a16:creationId xmlns:a16="http://schemas.microsoft.com/office/drawing/2014/main" id="{51B5F721-4C13-F044-9501-7F07F90ED801}"/>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42" name="Oval 41">
                <a:extLst>
                  <a:ext uri="{FF2B5EF4-FFF2-40B4-BE49-F238E27FC236}">
                    <a16:creationId xmlns:a16="http://schemas.microsoft.com/office/drawing/2014/main" id="{B48A8AA5-B2F2-354F-A5CF-D142ECDC9938}"/>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D31AF7ED-AFA0-4D4F-B50A-D6A857DEE4F3}"/>
                </a:ext>
              </a:extLst>
            </p:cNvPr>
            <p:cNvSpPr txBox="1"/>
            <p:nvPr/>
          </p:nvSpPr>
          <p:spPr>
            <a:xfrm>
              <a:off x="7002110" y="4708966"/>
              <a:ext cx="936440" cy="2491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Guaranteed</a:t>
              </a:r>
            </a:p>
          </p:txBody>
        </p:sp>
        <p:grpSp>
          <p:nvGrpSpPr>
            <p:cNvPr id="33" name="Group 32">
              <a:extLst>
                <a:ext uri="{FF2B5EF4-FFF2-40B4-BE49-F238E27FC236}">
                  <a16:creationId xmlns:a16="http://schemas.microsoft.com/office/drawing/2014/main" id="{CB2FF4E2-97E0-134F-ABB1-28D575F31A51}"/>
                </a:ext>
              </a:extLst>
            </p:cNvPr>
            <p:cNvGrpSpPr/>
            <p:nvPr/>
          </p:nvGrpSpPr>
          <p:grpSpPr>
            <a:xfrm>
              <a:off x="9359228" y="4000957"/>
              <a:ext cx="1693569" cy="2142934"/>
              <a:chOff x="9079741" y="2473250"/>
              <a:chExt cx="838336" cy="1060779"/>
            </a:xfrm>
            <a:solidFill>
              <a:srgbClr val="F3F3F3"/>
            </a:solidFill>
          </p:grpSpPr>
          <p:grpSp>
            <p:nvGrpSpPr>
              <p:cNvPr id="35" name="Group 34">
                <a:extLst>
                  <a:ext uri="{FF2B5EF4-FFF2-40B4-BE49-F238E27FC236}">
                    <a16:creationId xmlns:a16="http://schemas.microsoft.com/office/drawing/2014/main" id="{7171C620-8A58-054F-ABCE-37A97C8D1CC6}"/>
                  </a:ext>
                </a:extLst>
              </p:cNvPr>
              <p:cNvGrpSpPr/>
              <p:nvPr/>
            </p:nvGrpSpPr>
            <p:grpSpPr>
              <a:xfrm>
                <a:off x="9200636" y="3002224"/>
                <a:ext cx="596547" cy="531805"/>
                <a:chOff x="9209059" y="3002224"/>
                <a:chExt cx="596547" cy="531805"/>
              </a:xfrm>
              <a:grpFill/>
            </p:grpSpPr>
            <p:sp>
              <p:nvSpPr>
                <p:cNvPr id="38" name="Freeform: Shape 29">
                  <a:extLst>
                    <a:ext uri="{FF2B5EF4-FFF2-40B4-BE49-F238E27FC236}">
                      <a16:creationId xmlns:a16="http://schemas.microsoft.com/office/drawing/2014/main" id="{7FC16EA1-1599-4E40-BE30-B500F0D69453}"/>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39" name="Freeform: Shape 30">
                  <a:extLst>
                    <a:ext uri="{FF2B5EF4-FFF2-40B4-BE49-F238E27FC236}">
                      <a16:creationId xmlns:a16="http://schemas.microsoft.com/office/drawing/2014/main" id="{679C7030-16C3-9A46-9CAC-C87FD694DBA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36" name="Star: 12 Points 27">
                <a:extLst>
                  <a:ext uri="{FF2B5EF4-FFF2-40B4-BE49-F238E27FC236}">
                    <a16:creationId xmlns:a16="http://schemas.microsoft.com/office/drawing/2014/main" id="{D1C2CF7A-4CA9-D744-B4EF-0495181D081A}"/>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37" name="Oval 36">
                <a:extLst>
                  <a:ext uri="{FF2B5EF4-FFF2-40B4-BE49-F238E27FC236}">
                    <a16:creationId xmlns:a16="http://schemas.microsoft.com/office/drawing/2014/main" id="{895B4D23-2402-6947-A9A7-93E72AF64ACA}"/>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34" name="TextBox 33">
              <a:extLst>
                <a:ext uri="{FF2B5EF4-FFF2-40B4-BE49-F238E27FC236}">
                  <a16:creationId xmlns:a16="http://schemas.microsoft.com/office/drawing/2014/main" id="{47D60504-6861-8547-8BCE-DDB3ED128E71}"/>
                </a:ext>
              </a:extLst>
            </p:cNvPr>
            <p:cNvSpPr txBox="1"/>
            <p:nvPr/>
          </p:nvSpPr>
          <p:spPr>
            <a:xfrm>
              <a:off x="9750476" y="4714132"/>
              <a:ext cx="936440" cy="2491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Guaranteed</a:t>
              </a:r>
            </a:p>
          </p:txBody>
        </p:sp>
      </p:grpSp>
    </p:spTree>
    <p:extLst>
      <p:ext uri="{BB962C8B-B14F-4D97-AF65-F5344CB8AC3E}">
        <p14:creationId xmlns:p14="http://schemas.microsoft.com/office/powerpoint/2010/main" val="172023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5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14:bounceEnd="50000">
                                          <p:cBhvr additive="base">
                                            <p:cTn id="11" dur="500" fill="hold"/>
                                            <p:tgtEl>
                                              <p:spTgt spid="25"/>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a:cxnSpLocks/>
          </p:cNvCxnSpPr>
          <p:nvPr/>
        </p:nvCxnSpPr>
        <p:spPr>
          <a:xfrm>
            <a:off x="5565087" y="1514475"/>
            <a:ext cx="0" cy="383857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264334"/>
            <a:ext cx="4280453" cy="646331"/>
          </a:xfrm>
          <a:prstGeom prst="rect">
            <a:avLst/>
          </a:prstGeom>
          <a:noFill/>
        </p:spPr>
        <p:txBody>
          <a:bodyPr wrap="square" rtlCol="0">
            <a:spAutoFit/>
          </a:bodyPr>
          <a:lstStyle/>
          <a:p>
            <a:pPr lvl="0">
              <a:defRPr/>
            </a:pPr>
            <a:r>
              <a:rPr lang="en-US">
                <a:solidFill>
                  <a:srgbClr val="7030A0"/>
                </a:solidFill>
                <a:latin typeface="Segoe UI Light" panose="020B0502040204020203" pitchFamily="34" charset="0"/>
                <a:cs typeface="Segoe UI Light" panose="020B0502040204020203" pitchFamily="34" charset="0"/>
              </a:rPr>
              <a:t>Trust your data to industry-leading security &amp; compliance</a:t>
            </a:r>
          </a:p>
        </p:txBody>
      </p:sp>
      <p:sp>
        <p:nvSpPr>
          <p:cNvPr id="4" name="TextBox 3"/>
          <p:cNvSpPr txBox="1"/>
          <p:nvPr/>
        </p:nvSpPr>
        <p:spPr>
          <a:xfrm>
            <a:off x="5711515" y="2050410"/>
            <a:ext cx="5072424" cy="3785652"/>
          </a:xfrm>
          <a:prstGeom prst="rect">
            <a:avLst/>
          </a:prstGeom>
          <a:noFill/>
        </p:spPr>
        <p:txBody>
          <a:bodyPr wrap="square" rtlCol="0" anchor="t">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Always encrypted at rest and in motion</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Fine grained “row level” authorization</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defTabSz="932742">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Network security with IP firewall rules </a:t>
            </a:r>
            <a:r>
              <a:rPr lang="en-US" sz="1600">
                <a:solidFill>
                  <a:srgbClr val="505050"/>
                </a:solidFill>
                <a:latin typeface="Segoe UI Light" panose="020B0502040204020203" pitchFamily="34" charset="0"/>
                <a:cs typeface="Segoe UI Light" panose="020B0502040204020203" pitchFamily="34" charset="0"/>
              </a:rPr>
              <a:t>&amp; </a:t>
            </a: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VNET service endpoint</a:t>
            </a:r>
            <a:endParaRPr lang="en-US" sz="1600" b="0" i="0" u="none" strike="noStrike" kern="1200" cap="none" spc="0" baseline="0" noProof="0">
              <a:solidFill>
                <a:srgbClr val="505050"/>
              </a:solidFill>
              <a:latin typeface="Segoe UI Light" panose="020B0502040204020203" pitchFamily="34" charset="0"/>
              <a:cs typeface="Segoe UI Light"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Comprehensive Azure compliance certification:</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ISO 27001</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ISO 27018</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EUMC</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HIPAA</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PCI</a:t>
            </a:r>
          </a:p>
          <a:p>
            <a:pPr marL="285750" indent="-285750" defTabSz="932742">
              <a:buFont typeface="Arial" panose="020B0604020202020204" pitchFamily="34" charset="0"/>
              <a:buChar char="•"/>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SOC1 and SOC2</a:t>
            </a:r>
            <a:r>
              <a:rPr lang="en-US" sz="1600">
                <a:solidFill>
                  <a:srgbClr val="505050"/>
                </a:solidFill>
                <a:latin typeface="Segoe UI Light" panose="020B0502040204020203" pitchFamily="34" charset="0"/>
                <a:cs typeface="Segoe UI Light" panose="020B0502040204020203" pitchFamily="34" charset="0"/>
              </a:rPr>
              <a:t> ...</a:t>
            </a:r>
            <a:endPar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pic>
        <p:nvPicPr>
          <p:cNvPr id="1026" name="Picture 2" descr="Image result for microsoft security transparent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227" y="2050410"/>
            <a:ext cx="2686050"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44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038612"/>
            <a:ext cx="7137948" cy="1495794"/>
          </a:xfrm>
        </p:spPr>
        <p:txBody>
          <a:bodyPr/>
          <a:lstStyle/>
          <a:p>
            <a:r>
              <a:rPr lang="en-US"/>
              <a:t>Building event driven architectures using Azure Cosmos DB Change Feed</a:t>
            </a:r>
          </a:p>
        </p:txBody>
      </p:sp>
    </p:spTree>
    <p:extLst>
      <p:ext uri="{BB962C8B-B14F-4D97-AF65-F5344CB8AC3E}">
        <p14:creationId xmlns:p14="http://schemas.microsoft.com/office/powerpoint/2010/main" val="113575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AE596A8-5206-1449-832A-DB852DCE507B}"/>
              </a:ext>
            </a:extLst>
          </p:cNvPr>
          <p:cNvSpPr txBox="1">
            <a:spLocks/>
          </p:cNvSpPr>
          <p:nvPr/>
        </p:nvSpPr>
        <p:spPr>
          <a:xfrm>
            <a:off x="366852" y="1302353"/>
            <a:ext cx="10508140" cy="3323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sz="2400">
                <a:latin typeface="+mn-lt"/>
                <a:cs typeface="Segoe UI Semibold"/>
              </a:rPr>
              <a:t>Change feed enables reactive programming models for a wide range of scenarios</a:t>
            </a:r>
          </a:p>
        </p:txBody>
      </p:sp>
      <p:sp>
        <p:nvSpPr>
          <p:cNvPr id="9" name="Title 1">
            <a:extLst>
              <a:ext uri="{FF2B5EF4-FFF2-40B4-BE49-F238E27FC236}">
                <a16:creationId xmlns:a16="http://schemas.microsoft.com/office/drawing/2014/main" id="{B19E444D-9F52-7E45-8439-437CD0E1CD80}"/>
              </a:ext>
            </a:extLst>
          </p:cNvPr>
          <p:cNvSpPr txBox="1">
            <a:spLocks/>
          </p:cNvSpPr>
          <p:nvPr/>
        </p:nvSpPr>
        <p:spPr>
          <a:xfrm>
            <a:off x="1432571" y="3614898"/>
            <a:ext cx="10508140" cy="3323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sz="2400">
                <a:latin typeface="+mn-lt"/>
                <a:cs typeface="Segoe UI Semibold"/>
              </a:rPr>
              <a:t>IoT telemetry processing</a:t>
            </a:r>
          </a:p>
        </p:txBody>
      </p:sp>
      <p:pic>
        <p:nvPicPr>
          <p:cNvPr id="10" name="Picture 9">
            <a:extLst>
              <a:ext uri="{FF2B5EF4-FFF2-40B4-BE49-F238E27FC236}">
                <a16:creationId xmlns:a16="http://schemas.microsoft.com/office/drawing/2014/main" id="{0761FE01-2F0B-EF49-9779-7FE79F1A26AC}"/>
              </a:ext>
            </a:extLst>
          </p:cNvPr>
          <p:cNvPicPr>
            <a:picLocks noChangeAspect="1"/>
          </p:cNvPicPr>
          <p:nvPr/>
        </p:nvPicPr>
        <p:blipFill>
          <a:blip r:embed="rId3"/>
          <a:stretch>
            <a:fillRect/>
          </a:stretch>
        </p:blipFill>
        <p:spPr>
          <a:xfrm>
            <a:off x="5234198" y="3471233"/>
            <a:ext cx="1978926" cy="494732"/>
          </a:xfrm>
          <a:prstGeom prst="rect">
            <a:avLst/>
          </a:prstGeom>
        </p:spPr>
      </p:pic>
      <p:sp>
        <p:nvSpPr>
          <p:cNvPr id="11" name="Title 1">
            <a:extLst>
              <a:ext uri="{FF2B5EF4-FFF2-40B4-BE49-F238E27FC236}">
                <a16:creationId xmlns:a16="http://schemas.microsoft.com/office/drawing/2014/main" id="{3BEF58A3-3F63-A14D-B7F7-EEC27DD85CB5}"/>
              </a:ext>
            </a:extLst>
          </p:cNvPr>
          <p:cNvSpPr txBox="1">
            <a:spLocks/>
          </p:cNvSpPr>
          <p:nvPr/>
        </p:nvSpPr>
        <p:spPr>
          <a:xfrm>
            <a:off x="1432571" y="2465862"/>
            <a:ext cx="10508140" cy="3323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sz="2400">
                <a:latin typeface="+mn-lt"/>
                <a:cs typeface="Segoe UI Semibold"/>
              </a:rPr>
              <a:t>E-Commerce order processing</a:t>
            </a:r>
          </a:p>
        </p:txBody>
      </p:sp>
      <p:pic>
        <p:nvPicPr>
          <p:cNvPr id="12" name="Graphic 11">
            <a:extLst>
              <a:ext uri="{FF2B5EF4-FFF2-40B4-BE49-F238E27FC236}">
                <a16:creationId xmlns:a16="http://schemas.microsoft.com/office/drawing/2014/main" id="{6950CE44-A8B9-5A4C-9E24-170AF35F3A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23661" y="2230448"/>
            <a:ext cx="1427897" cy="582582"/>
          </a:xfrm>
          <a:prstGeom prst="rect">
            <a:avLst/>
          </a:prstGeom>
        </p:spPr>
      </p:pic>
      <p:pic>
        <p:nvPicPr>
          <p:cNvPr id="13" name="Picture 12">
            <a:extLst>
              <a:ext uri="{FF2B5EF4-FFF2-40B4-BE49-F238E27FC236}">
                <a16:creationId xmlns:a16="http://schemas.microsoft.com/office/drawing/2014/main" id="{660B109C-BC8E-584C-A280-B754382CA37F}"/>
              </a:ext>
            </a:extLst>
          </p:cNvPr>
          <p:cNvPicPr>
            <a:picLocks noChangeAspect="1"/>
          </p:cNvPicPr>
          <p:nvPr/>
        </p:nvPicPr>
        <p:blipFill>
          <a:blip r:embed="rId6"/>
          <a:stretch>
            <a:fillRect/>
          </a:stretch>
        </p:blipFill>
        <p:spPr>
          <a:xfrm>
            <a:off x="8175009" y="2230448"/>
            <a:ext cx="1533097" cy="709058"/>
          </a:xfrm>
          <a:prstGeom prst="rect">
            <a:avLst/>
          </a:prstGeom>
        </p:spPr>
      </p:pic>
      <p:sp>
        <p:nvSpPr>
          <p:cNvPr id="14" name="Title 1">
            <a:extLst>
              <a:ext uri="{FF2B5EF4-FFF2-40B4-BE49-F238E27FC236}">
                <a16:creationId xmlns:a16="http://schemas.microsoft.com/office/drawing/2014/main" id="{1A38BA74-3C53-1544-9A44-0F934BDA9D56}"/>
              </a:ext>
            </a:extLst>
          </p:cNvPr>
          <p:cNvSpPr txBox="1">
            <a:spLocks/>
          </p:cNvSpPr>
          <p:nvPr/>
        </p:nvSpPr>
        <p:spPr>
          <a:xfrm>
            <a:off x="1432571" y="4743845"/>
            <a:ext cx="10508140" cy="3323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sz="2400">
                <a:latin typeface="+mn-lt"/>
                <a:cs typeface="Segoe UI Semibold"/>
              </a:rPr>
              <a:t>Real-time financial data processing</a:t>
            </a:r>
          </a:p>
        </p:txBody>
      </p:sp>
      <p:pic>
        <p:nvPicPr>
          <p:cNvPr id="15" name="Picture 4" descr="Image result for mojio logo">
            <a:extLst>
              <a:ext uri="{FF2B5EF4-FFF2-40B4-BE49-F238E27FC236}">
                <a16:creationId xmlns:a16="http://schemas.microsoft.com/office/drawing/2014/main" id="{CBA3D46D-408E-B144-ADE2-B46C8EB6157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05971" y="3490173"/>
            <a:ext cx="730759" cy="471672"/>
          </a:xfrm>
          <a:prstGeom prst="rect">
            <a:avLst/>
          </a:prstGeom>
          <a:solidFill>
            <a:schemeClr val="tx1"/>
          </a:solidFill>
          <a:extLst/>
        </p:spPr>
      </p:pic>
      <p:pic>
        <p:nvPicPr>
          <p:cNvPr id="18" name="Picture 17">
            <a:extLst>
              <a:ext uri="{FF2B5EF4-FFF2-40B4-BE49-F238E27FC236}">
                <a16:creationId xmlns:a16="http://schemas.microsoft.com/office/drawing/2014/main" id="{967839B5-32B0-C546-BA22-1AA43A18B01D}"/>
              </a:ext>
            </a:extLst>
          </p:cNvPr>
          <p:cNvPicPr>
            <a:picLocks noChangeAspect="1"/>
          </p:cNvPicPr>
          <p:nvPr/>
        </p:nvPicPr>
        <p:blipFill>
          <a:blip r:embed="rId8"/>
          <a:stretch>
            <a:fillRect/>
          </a:stretch>
        </p:blipFill>
        <p:spPr>
          <a:xfrm>
            <a:off x="6096000" y="4624168"/>
            <a:ext cx="1000845" cy="664795"/>
          </a:xfrm>
          <a:prstGeom prst="rect">
            <a:avLst/>
          </a:prstGeom>
        </p:spPr>
      </p:pic>
      <p:pic>
        <p:nvPicPr>
          <p:cNvPr id="20" name="Picture 8" descr="Image result for toyota logo png">
            <a:extLst>
              <a:ext uri="{FF2B5EF4-FFF2-40B4-BE49-F238E27FC236}">
                <a16:creationId xmlns:a16="http://schemas.microsoft.com/office/drawing/2014/main" id="{E52283D6-3804-AC42-B2AE-E39AB742454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29577" y="3448154"/>
            <a:ext cx="699362" cy="5870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Image result for honeywell logo png">
            <a:extLst>
              <a:ext uri="{FF2B5EF4-FFF2-40B4-BE49-F238E27FC236}">
                <a16:creationId xmlns:a16="http://schemas.microsoft.com/office/drawing/2014/main" id="{A0250C92-E83E-C748-8300-6B17C022B26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386375" y="3483243"/>
            <a:ext cx="1213602" cy="21480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schneider electric logo png">
            <a:extLst>
              <a:ext uri="{FF2B5EF4-FFF2-40B4-BE49-F238E27FC236}">
                <a16:creationId xmlns:a16="http://schemas.microsoft.com/office/drawing/2014/main" id="{37C160EB-B737-7A41-A2D6-292E6F3D2DB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681239" y="3791597"/>
            <a:ext cx="1258284" cy="3794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427CB7D-038B-1F40-9345-6115F241C696}"/>
              </a:ext>
            </a:extLst>
          </p:cNvPr>
          <p:cNvPicPr>
            <a:picLocks noChangeAspect="1"/>
          </p:cNvPicPr>
          <p:nvPr/>
        </p:nvPicPr>
        <p:blipFill>
          <a:blip r:embed="rId12"/>
          <a:stretch>
            <a:fillRect/>
          </a:stretch>
        </p:blipFill>
        <p:spPr>
          <a:xfrm>
            <a:off x="7470259" y="4739725"/>
            <a:ext cx="1732941" cy="463697"/>
          </a:xfrm>
          <a:prstGeom prst="rect">
            <a:avLst/>
          </a:prstGeom>
        </p:spPr>
      </p:pic>
      <p:pic>
        <p:nvPicPr>
          <p:cNvPr id="2" name="Picture 2" descr="A close up of a sign&#10;&#10;Description generated with high confidence">
            <a:extLst>
              <a:ext uri="{FF2B5EF4-FFF2-40B4-BE49-F238E27FC236}">
                <a16:creationId xmlns:a16="http://schemas.microsoft.com/office/drawing/2014/main" id="{FD168739-AF2B-4328-AAA1-411279821BD1}"/>
              </a:ext>
            </a:extLst>
          </p:cNvPr>
          <p:cNvPicPr>
            <a:picLocks noChangeAspect="1"/>
          </p:cNvPicPr>
          <p:nvPr/>
        </p:nvPicPr>
        <p:blipFill>
          <a:blip r:embed="rId13"/>
          <a:stretch>
            <a:fillRect/>
          </a:stretch>
        </p:blipFill>
        <p:spPr>
          <a:xfrm>
            <a:off x="9522515" y="4748626"/>
            <a:ext cx="1562100" cy="276225"/>
          </a:xfrm>
          <a:prstGeom prst="rect">
            <a:avLst/>
          </a:prstGeom>
        </p:spPr>
      </p:pic>
    </p:spTree>
    <p:extLst>
      <p:ext uri="{BB962C8B-B14F-4D97-AF65-F5344CB8AC3E}">
        <p14:creationId xmlns:p14="http://schemas.microsoft.com/office/powerpoint/2010/main" val="374224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1F874AB6-472D-482B-A741-FA4C883CA348}"/>
              </a:ext>
            </a:extLst>
          </p:cNvPr>
          <p:cNvPicPr>
            <a:picLocks noChangeAspect="1"/>
          </p:cNvPicPr>
          <p:nvPr/>
        </p:nvPicPr>
        <p:blipFill>
          <a:blip r:embed="rId3"/>
          <a:stretch>
            <a:fillRect/>
          </a:stretch>
        </p:blipFill>
        <p:spPr>
          <a:xfrm>
            <a:off x="2415305" y="1053448"/>
            <a:ext cx="8048408" cy="4318058"/>
          </a:xfrm>
          <a:prstGeom prst="rect">
            <a:avLst/>
          </a:prstGeom>
        </p:spPr>
      </p:pic>
      <p:sp>
        <p:nvSpPr>
          <p:cNvPr id="4" name="Title 1">
            <a:extLst>
              <a:ext uri="{FF2B5EF4-FFF2-40B4-BE49-F238E27FC236}">
                <a16:creationId xmlns:a16="http://schemas.microsoft.com/office/drawing/2014/main" id="{937BC812-FC56-47C6-A5E5-E1A0B5F210CC}"/>
              </a:ext>
            </a:extLst>
          </p:cNvPr>
          <p:cNvSpPr txBox="1">
            <a:spLocks/>
          </p:cNvSpPr>
          <p:nvPr/>
        </p:nvSpPr>
        <p:spPr>
          <a:xfrm>
            <a:off x="744639" y="4492965"/>
            <a:ext cx="3959410" cy="664797"/>
          </a:xfrm>
          <a:prstGeom prst="rect">
            <a:avLst/>
          </a:prstGeom>
          <a:noFill/>
        </p:spPr>
        <p:txBody>
          <a:bodyPr vert="horz" wrap="square" lIns="0" tIns="0" rIns="0" bIns="0" rtlCol="0" anchor="t"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sz="1600">
                <a:solidFill>
                  <a:schemeClr val="tx1"/>
                </a:solidFill>
                <a:cs typeface="Segoe UI Semibold"/>
              </a:rPr>
              <a:t>Persistent log of records within an Azure Cosmos DB container in the order in which they were modified</a:t>
            </a:r>
          </a:p>
        </p:txBody>
      </p:sp>
    </p:spTree>
    <p:extLst>
      <p:ext uri="{BB962C8B-B14F-4D97-AF65-F5344CB8AC3E}">
        <p14:creationId xmlns:p14="http://schemas.microsoft.com/office/powerpoint/2010/main" val="202062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8348-5A8D-4DD5-9DAD-FBFAAD438E51}"/>
              </a:ext>
            </a:extLst>
          </p:cNvPr>
          <p:cNvSpPr>
            <a:spLocks noGrp="1"/>
          </p:cNvSpPr>
          <p:nvPr>
            <p:ph type="title" idx="4294967295"/>
          </p:nvPr>
        </p:nvSpPr>
        <p:spPr>
          <a:xfrm>
            <a:off x="536923" y="289958"/>
            <a:ext cx="11655078" cy="899537"/>
          </a:xfrm>
          <a:prstGeom prst="rect">
            <a:avLst/>
          </a:prstGeom>
        </p:spPr>
        <p:txBody>
          <a:bodyPr>
            <a:normAutofit/>
          </a:bodyPr>
          <a:lstStyle/>
          <a:p>
            <a:r>
              <a:rPr lang="en-US" sz="3600"/>
              <a:t>Event Sourcing for Microservices</a:t>
            </a:r>
            <a:endParaRPr lang="en-US" sz="3600">
              <a:cs typeface="Calibri Light"/>
            </a:endParaRPr>
          </a:p>
        </p:txBody>
      </p:sp>
      <p:grpSp>
        <p:nvGrpSpPr>
          <p:cNvPr id="7" name="Group 6">
            <a:extLst>
              <a:ext uri="{FF2B5EF4-FFF2-40B4-BE49-F238E27FC236}">
                <a16:creationId xmlns:a16="http://schemas.microsoft.com/office/drawing/2014/main" id="{A5AE5D45-0F73-4D31-8B12-E626A8152A6C}"/>
              </a:ext>
            </a:extLst>
          </p:cNvPr>
          <p:cNvGrpSpPr/>
          <p:nvPr/>
        </p:nvGrpSpPr>
        <p:grpSpPr>
          <a:xfrm>
            <a:off x="3144349" y="3074334"/>
            <a:ext cx="1792850" cy="2091658"/>
            <a:chOff x="2103437" y="2865126"/>
            <a:chExt cx="1828800" cy="2133600"/>
          </a:xfrm>
        </p:grpSpPr>
        <p:pic>
          <p:nvPicPr>
            <p:cNvPr id="4" name="Picture 3">
              <a:extLst>
                <a:ext uri="{FF2B5EF4-FFF2-40B4-BE49-F238E27FC236}">
                  <a16:creationId xmlns:a16="http://schemas.microsoft.com/office/drawing/2014/main" id="{41AAE0DB-2121-479C-A756-9AF6FC9FABBA}"/>
                </a:ext>
              </a:extLst>
            </p:cNvPr>
            <p:cNvPicPr>
              <a:picLocks noChangeAspect="1"/>
            </p:cNvPicPr>
            <p:nvPr/>
          </p:nvPicPr>
          <p:blipFill>
            <a:blip r:embed="rId3"/>
            <a:stretch>
              <a:fillRect/>
            </a:stretch>
          </p:blipFill>
          <p:spPr>
            <a:xfrm>
              <a:off x="2484437" y="3320473"/>
              <a:ext cx="1219200" cy="1120030"/>
            </a:xfrm>
            <a:prstGeom prst="rect">
              <a:avLst/>
            </a:prstGeom>
          </p:spPr>
        </p:pic>
        <p:sp>
          <p:nvSpPr>
            <p:cNvPr id="5" name="Rectangle: Rounded Corners 4">
              <a:extLst>
                <a:ext uri="{FF2B5EF4-FFF2-40B4-BE49-F238E27FC236}">
                  <a16:creationId xmlns:a16="http://schemas.microsoft.com/office/drawing/2014/main" id="{25DCAB11-C3EE-4F79-9133-811978ADFB18}"/>
                </a:ext>
              </a:extLst>
            </p:cNvPr>
            <p:cNvSpPr/>
            <p:nvPr/>
          </p:nvSpPr>
          <p:spPr bwMode="auto">
            <a:xfrm>
              <a:off x="2103437" y="2865126"/>
              <a:ext cx="1828800" cy="2133600"/>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 name="TextBox 5">
            <a:extLst>
              <a:ext uri="{FF2B5EF4-FFF2-40B4-BE49-F238E27FC236}">
                <a16:creationId xmlns:a16="http://schemas.microsoft.com/office/drawing/2014/main" id="{1E270811-13C2-4334-AE1F-C4316A868AFF}"/>
              </a:ext>
            </a:extLst>
          </p:cNvPr>
          <p:cNvSpPr txBox="1"/>
          <p:nvPr/>
        </p:nvSpPr>
        <p:spPr>
          <a:xfrm>
            <a:off x="5392968" y="2435486"/>
            <a:ext cx="1867552" cy="73285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600">
                <a:gradFill>
                  <a:gsLst>
                    <a:gs pos="2917">
                      <a:srgbClr val="353535"/>
                    </a:gs>
                    <a:gs pos="30000">
                      <a:srgbClr val="353535"/>
                    </a:gs>
                  </a:gsLst>
                  <a:lin ang="5400000" scaled="0"/>
                </a:gradFill>
                <a:latin typeface="Segoe UI Semilight"/>
              </a:rPr>
              <a:t>Persistent Event Store</a:t>
            </a:r>
          </a:p>
        </p:txBody>
      </p:sp>
      <p:cxnSp>
        <p:nvCxnSpPr>
          <p:cNvPr id="8" name="Straight Arrow Connector 7">
            <a:extLst>
              <a:ext uri="{FF2B5EF4-FFF2-40B4-BE49-F238E27FC236}">
                <a16:creationId xmlns:a16="http://schemas.microsoft.com/office/drawing/2014/main" id="{169FFDC9-E1F7-4EBC-8B25-11D867FA057F}"/>
              </a:ext>
            </a:extLst>
          </p:cNvPr>
          <p:cNvCxnSpPr/>
          <p:nvPr/>
        </p:nvCxnSpPr>
        <p:spPr>
          <a:xfrm>
            <a:off x="1500904" y="4069736"/>
            <a:ext cx="149404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1D1B14B-F38D-492D-A8D9-C726C16FFC6E}"/>
              </a:ext>
            </a:extLst>
          </p:cNvPr>
          <p:cNvSpPr txBox="1"/>
          <p:nvPr/>
        </p:nvSpPr>
        <p:spPr>
          <a:xfrm>
            <a:off x="1312897" y="3606338"/>
            <a:ext cx="1375684" cy="534056"/>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765" i="1">
                <a:gradFill>
                  <a:gsLst>
                    <a:gs pos="2917">
                      <a:srgbClr val="353535"/>
                    </a:gs>
                    <a:gs pos="30000">
                      <a:srgbClr val="353535"/>
                    </a:gs>
                  </a:gsLst>
                  <a:lin ang="5400000" scaled="0"/>
                </a:gradFill>
                <a:latin typeface="Segoe UI Semilight"/>
              </a:rPr>
              <a:t>New Event</a:t>
            </a:r>
          </a:p>
        </p:txBody>
      </p:sp>
      <p:pic>
        <p:nvPicPr>
          <p:cNvPr id="10" name="Picture 9">
            <a:extLst>
              <a:ext uri="{FF2B5EF4-FFF2-40B4-BE49-F238E27FC236}">
                <a16:creationId xmlns:a16="http://schemas.microsoft.com/office/drawing/2014/main" id="{BB6FEF4E-C5E5-4CAC-8691-121559C32DAA}"/>
              </a:ext>
            </a:extLst>
          </p:cNvPr>
          <p:cNvPicPr>
            <a:picLocks noChangeAspect="1"/>
          </p:cNvPicPr>
          <p:nvPr/>
        </p:nvPicPr>
        <p:blipFill>
          <a:blip r:embed="rId4"/>
          <a:stretch>
            <a:fillRect/>
          </a:stretch>
        </p:blipFill>
        <p:spPr>
          <a:xfrm>
            <a:off x="5908326" y="3228559"/>
            <a:ext cx="836836" cy="1823670"/>
          </a:xfrm>
          <a:prstGeom prst="rect">
            <a:avLst/>
          </a:prstGeom>
        </p:spPr>
      </p:pic>
      <p:cxnSp>
        <p:nvCxnSpPr>
          <p:cNvPr id="13" name="Straight Arrow Connector 12">
            <a:extLst>
              <a:ext uri="{FF2B5EF4-FFF2-40B4-BE49-F238E27FC236}">
                <a16:creationId xmlns:a16="http://schemas.microsoft.com/office/drawing/2014/main" id="{E7687B88-8CC9-4357-B56E-F785800B1CA8}"/>
              </a:ext>
            </a:extLst>
          </p:cNvPr>
          <p:cNvCxnSpPr/>
          <p:nvPr/>
        </p:nvCxnSpPr>
        <p:spPr>
          <a:xfrm>
            <a:off x="5086603" y="4140394"/>
            <a:ext cx="82172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93502D53-3D15-4CA8-BAC4-D3AA40889E3E}"/>
              </a:ext>
            </a:extLst>
          </p:cNvPr>
          <p:cNvSpPr/>
          <p:nvPr/>
        </p:nvSpPr>
        <p:spPr bwMode="auto">
          <a:xfrm>
            <a:off x="8448196" y="2354074"/>
            <a:ext cx="2091658" cy="804451"/>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light"/>
                <a:ea typeface="Segoe UI" pitchFamily="34" charset="0"/>
                <a:cs typeface="Segoe UI" pitchFamily="34" charset="0"/>
              </a:rPr>
              <a:t>Microservice </a:t>
            </a:r>
          </a:p>
          <a:p>
            <a:pPr algn="ctr" defTabSz="91410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light"/>
                <a:ea typeface="Segoe UI" pitchFamily="34" charset="0"/>
                <a:cs typeface="Segoe UI" pitchFamily="34" charset="0"/>
              </a:rPr>
              <a:t>#1 </a:t>
            </a:r>
          </a:p>
        </p:txBody>
      </p:sp>
      <p:sp>
        <p:nvSpPr>
          <p:cNvPr id="15" name="Rectangle: Rounded Corners 14">
            <a:extLst>
              <a:ext uri="{FF2B5EF4-FFF2-40B4-BE49-F238E27FC236}">
                <a16:creationId xmlns:a16="http://schemas.microsoft.com/office/drawing/2014/main" id="{75464042-20CD-42CF-93A2-2C12A74192A7}"/>
              </a:ext>
            </a:extLst>
          </p:cNvPr>
          <p:cNvSpPr/>
          <p:nvPr/>
        </p:nvSpPr>
        <p:spPr bwMode="auto">
          <a:xfrm>
            <a:off x="8448196" y="4814575"/>
            <a:ext cx="2091658" cy="804451"/>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light"/>
                <a:ea typeface="Segoe UI" pitchFamily="34" charset="0"/>
                <a:cs typeface="Segoe UI" pitchFamily="34" charset="0"/>
              </a:rPr>
              <a:t>Microservice #N </a:t>
            </a:r>
          </a:p>
        </p:txBody>
      </p:sp>
      <p:sp>
        <p:nvSpPr>
          <p:cNvPr id="16" name="Rectangle: Rounded Corners 15">
            <a:extLst>
              <a:ext uri="{FF2B5EF4-FFF2-40B4-BE49-F238E27FC236}">
                <a16:creationId xmlns:a16="http://schemas.microsoft.com/office/drawing/2014/main" id="{44869E21-D1BE-440D-AFDF-540403F4A762}"/>
              </a:ext>
            </a:extLst>
          </p:cNvPr>
          <p:cNvSpPr/>
          <p:nvPr/>
        </p:nvSpPr>
        <p:spPr bwMode="auto">
          <a:xfrm>
            <a:off x="8448196" y="3293976"/>
            <a:ext cx="2091658" cy="804451"/>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light"/>
                <a:ea typeface="Segoe UI" pitchFamily="34" charset="0"/>
                <a:cs typeface="Segoe UI" pitchFamily="34" charset="0"/>
              </a:rPr>
              <a:t>Microservice #2 </a:t>
            </a:r>
          </a:p>
        </p:txBody>
      </p:sp>
      <p:cxnSp>
        <p:nvCxnSpPr>
          <p:cNvPr id="18" name="Straight Arrow Connector 17">
            <a:extLst>
              <a:ext uri="{FF2B5EF4-FFF2-40B4-BE49-F238E27FC236}">
                <a16:creationId xmlns:a16="http://schemas.microsoft.com/office/drawing/2014/main" id="{CAB12D2D-7ECB-44F7-AFB5-96DE08B48136}"/>
              </a:ext>
            </a:extLst>
          </p:cNvPr>
          <p:cNvCxnSpPr>
            <a:cxnSpLocks/>
          </p:cNvCxnSpPr>
          <p:nvPr/>
        </p:nvCxnSpPr>
        <p:spPr>
          <a:xfrm flipH="1">
            <a:off x="6976824" y="2756300"/>
            <a:ext cx="1471372" cy="1223597"/>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A76189E-5152-471E-A06B-38600E17EFB9}"/>
              </a:ext>
            </a:extLst>
          </p:cNvPr>
          <p:cNvCxnSpPr>
            <a:cxnSpLocks/>
          </p:cNvCxnSpPr>
          <p:nvPr/>
        </p:nvCxnSpPr>
        <p:spPr>
          <a:xfrm>
            <a:off x="6976824" y="4233880"/>
            <a:ext cx="1471372" cy="98292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4EABDA1-BC0E-46A4-804C-CBCBE6E3E7BB}"/>
              </a:ext>
            </a:extLst>
          </p:cNvPr>
          <p:cNvCxnSpPr>
            <a:cxnSpLocks/>
          </p:cNvCxnSpPr>
          <p:nvPr/>
        </p:nvCxnSpPr>
        <p:spPr>
          <a:xfrm flipH="1">
            <a:off x="6976824" y="3696202"/>
            <a:ext cx="1471372" cy="37353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705BAB4-13B6-4657-A8B1-9F70F8B07099}"/>
              </a:ext>
            </a:extLst>
          </p:cNvPr>
          <p:cNvSpPr txBox="1"/>
          <p:nvPr/>
        </p:nvSpPr>
        <p:spPr>
          <a:xfrm>
            <a:off x="8380070" y="1529600"/>
            <a:ext cx="2159784" cy="73285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600" i="1">
                <a:gradFill>
                  <a:gsLst>
                    <a:gs pos="2917">
                      <a:srgbClr val="353535"/>
                    </a:gs>
                    <a:gs pos="30000">
                      <a:srgbClr val="353535"/>
                    </a:gs>
                  </a:gsLst>
                  <a:lin ang="5400000" scaled="0"/>
                </a:gradFill>
                <a:latin typeface="Segoe UI Semilight"/>
              </a:rPr>
              <a:t>Trigger Action From Change Feed</a:t>
            </a:r>
          </a:p>
        </p:txBody>
      </p:sp>
      <p:sp>
        <p:nvSpPr>
          <p:cNvPr id="3" name="TextBox 2">
            <a:extLst>
              <a:ext uri="{FF2B5EF4-FFF2-40B4-BE49-F238E27FC236}">
                <a16:creationId xmlns:a16="http://schemas.microsoft.com/office/drawing/2014/main" id="{21E5D170-CB98-4CF1-963C-D3889DEAD00F}"/>
              </a:ext>
            </a:extLst>
          </p:cNvPr>
          <p:cNvSpPr txBox="1"/>
          <p:nvPr/>
        </p:nvSpPr>
        <p:spPr>
          <a:xfrm>
            <a:off x="9207700" y="4216465"/>
            <a:ext cx="506342" cy="511256"/>
          </a:xfrm>
          <a:prstGeom prst="rect">
            <a:avLst/>
          </a:prstGeom>
          <a:noFill/>
        </p:spPr>
        <p:txBody>
          <a:bodyPr wrap="none" lIns="179285" tIns="143428" rIns="179285" bIns="143428" rtlCol="0">
            <a:spAutoFit/>
          </a:bodyPr>
          <a:lstStyle/>
          <a:p>
            <a:pPr defTabSz="914367">
              <a:lnSpc>
                <a:spcPct val="90000"/>
              </a:lnSpc>
              <a:spcAft>
                <a:spcPts val="588"/>
              </a:spcAft>
            </a:pPr>
            <a:r>
              <a:rPr lang="en-US" sz="1600">
                <a:gradFill>
                  <a:gsLst>
                    <a:gs pos="2917">
                      <a:srgbClr val="353535"/>
                    </a:gs>
                    <a:gs pos="30000">
                      <a:srgbClr val="353535"/>
                    </a:gs>
                  </a:gsLst>
                  <a:lin ang="5400000" scaled="0"/>
                </a:gradFill>
                <a:latin typeface="Segoe UI Semilight"/>
              </a:rPr>
              <a:t>…</a:t>
            </a:r>
          </a:p>
        </p:txBody>
      </p:sp>
    </p:spTree>
    <p:extLst>
      <p:ext uri="{BB962C8B-B14F-4D97-AF65-F5344CB8AC3E}">
        <p14:creationId xmlns:p14="http://schemas.microsoft.com/office/powerpoint/2010/main" val="959073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8348-5A8D-4DD5-9DAD-FBFAAD438E51}"/>
              </a:ext>
            </a:extLst>
          </p:cNvPr>
          <p:cNvSpPr>
            <a:spLocks noGrp="1"/>
          </p:cNvSpPr>
          <p:nvPr>
            <p:ph type="title" idx="4294967295"/>
          </p:nvPr>
        </p:nvSpPr>
        <p:spPr>
          <a:xfrm>
            <a:off x="536923" y="289958"/>
            <a:ext cx="11655078" cy="899537"/>
          </a:xfrm>
        </p:spPr>
        <p:txBody>
          <a:bodyPr>
            <a:normAutofit/>
          </a:bodyPr>
          <a:lstStyle/>
          <a:p>
            <a:r>
              <a:rPr lang="en-US" sz="3600"/>
              <a:t>Materializing Views</a:t>
            </a:r>
            <a:endParaRPr lang="en-US" sz="3600">
              <a:cs typeface="Calibri Light"/>
            </a:endParaRPr>
          </a:p>
        </p:txBody>
      </p:sp>
      <p:graphicFrame>
        <p:nvGraphicFramePr>
          <p:cNvPr id="4" name="Table 3">
            <a:extLst>
              <a:ext uri="{FF2B5EF4-FFF2-40B4-BE49-F238E27FC236}">
                <a16:creationId xmlns:a16="http://schemas.microsoft.com/office/drawing/2014/main" id="{9C33E833-DF4D-4B44-837A-9322EBA6DAA7}"/>
              </a:ext>
            </a:extLst>
          </p:cNvPr>
          <p:cNvGraphicFramePr>
            <a:graphicFrameLocks noGrp="1"/>
          </p:cNvGraphicFramePr>
          <p:nvPr>
            <p:extLst/>
          </p:nvPr>
        </p:nvGraphicFramePr>
        <p:xfrm>
          <a:off x="1165664" y="3653106"/>
          <a:ext cx="3660401" cy="1639260"/>
        </p:xfrm>
        <a:graphic>
          <a:graphicData uri="http://schemas.openxmlformats.org/drawingml/2006/table">
            <a:tbl>
              <a:tblPr firstRow="1" bandRow="1">
                <a:tableStyleId>{5A111915-BE36-4E01-A7E5-04B1672EAD32}</a:tableStyleId>
              </a:tblPr>
              <a:tblGrid>
                <a:gridCol w="1180774">
                  <a:extLst>
                    <a:ext uri="{9D8B030D-6E8A-4147-A177-3AD203B41FA5}">
                      <a16:colId xmlns:a16="http://schemas.microsoft.com/office/drawing/2014/main" val="4232046326"/>
                    </a:ext>
                  </a:extLst>
                </a:gridCol>
                <a:gridCol w="761480">
                  <a:extLst>
                    <a:ext uri="{9D8B030D-6E8A-4147-A177-3AD203B41FA5}">
                      <a16:colId xmlns:a16="http://schemas.microsoft.com/office/drawing/2014/main" val="3171829340"/>
                    </a:ext>
                  </a:extLst>
                </a:gridCol>
                <a:gridCol w="958441">
                  <a:extLst>
                    <a:ext uri="{9D8B030D-6E8A-4147-A177-3AD203B41FA5}">
                      <a16:colId xmlns:a16="http://schemas.microsoft.com/office/drawing/2014/main" val="989213635"/>
                    </a:ext>
                  </a:extLst>
                </a:gridCol>
                <a:gridCol w="759706">
                  <a:extLst>
                    <a:ext uri="{9D8B030D-6E8A-4147-A177-3AD203B41FA5}">
                      <a16:colId xmlns:a16="http://schemas.microsoft.com/office/drawing/2014/main" val="1976668509"/>
                    </a:ext>
                  </a:extLst>
                </a:gridCol>
              </a:tblGrid>
              <a:tr h="298808">
                <a:tc>
                  <a:txBody>
                    <a:bodyPr/>
                    <a:lstStyle/>
                    <a:p>
                      <a:r>
                        <a:rPr lang="en-US" sz="1200"/>
                        <a:t>Subscription </a:t>
                      </a:r>
                    </a:p>
                  </a:txBody>
                  <a:tcPr marL="89642" marR="89642" marT="44821" marB="44821"/>
                </a:tc>
                <a:tc>
                  <a:txBody>
                    <a:bodyPr/>
                    <a:lstStyle/>
                    <a:p>
                      <a:r>
                        <a:rPr lang="en-US" sz="1200"/>
                        <a:t>User </a:t>
                      </a:r>
                    </a:p>
                  </a:txBody>
                  <a:tcPr marL="89642" marR="89642" marT="44821" marB="44821"/>
                </a:tc>
                <a:tc>
                  <a:txBody>
                    <a:bodyPr/>
                    <a:lstStyle/>
                    <a:p>
                      <a:r>
                        <a:rPr lang="en-US" sz="1200"/>
                        <a:t>Create Date </a:t>
                      </a:r>
                    </a:p>
                  </a:txBody>
                  <a:tcPr marL="89642" marR="89642" marT="44821" marB="44821"/>
                </a:tc>
                <a:tc>
                  <a:txBody>
                    <a:bodyPr/>
                    <a:lstStyle/>
                    <a:p>
                      <a:r>
                        <a:rPr lang="en-US" sz="1200"/>
                        <a:t>…</a:t>
                      </a:r>
                    </a:p>
                  </a:txBody>
                  <a:tcPr marL="89642" marR="89642" marT="44821" marB="44821"/>
                </a:tc>
                <a:extLst>
                  <a:ext uri="{0D108BD9-81ED-4DB2-BD59-A6C34878D82A}">
                    <a16:rowId xmlns:a16="http://schemas.microsoft.com/office/drawing/2014/main" val="2681137956"/>
                  </a:ext>
                </a:extLst>
              </a:tr>
              <a:tr h="335113">
                <a:tc>
                  <a:txBody>
                    <a:bodyPr/>
                    <a:lstStyle/>
                    <a:p>
                      <a:r>
                        <a:rPr lang="en-US" sz="1600"/>
                        <a:t>123abc</a:t>
                      </a:r>
                    </a:p>
                  </a:txBody>
                  <a:tcPr marL="89642" marR="89642" marT="44821" marB="44821"/>
                </a:tc>
                <a:tc>
                  <a:txBody>
                    <a:bodyPr/>
                    <a:lstStyle/>
                    <a:p>
                      <a:r>
                        <a:rPr lang="en-US" sz="1600"/>
                        <a:t>Ben6</a:t>
                      </a:r>
                    </a:p>
                  </a:txBody>
                  <a:tcPr marL="89642" marR="89642" marT="44821" marB="44821"/>
                </a:tc>
                <a:tc>
                  <a:txBody>
                    <a:bodyPr/>
                    <a:lstStyle/>
                    <a:p>
                      <a:r>
                        <a:rPr lang="en-US" sz="1600"/>
                        <a:t>6/17/17</a:t>
                      </a:r>
                    </a:p>
                  </a:txBody>
                  <a:tcPr marL="89642" marR="89642" marT="44821" marB="44821"/>
                </a:tc>
                <a:tc>
                  <a:txBody>
                    <a:bodyPr/>
                    <a:lstStyle/>
                    <a:p>
                      <a:endParaRPr lang="en-US" sz="1600"/>
                    </a:p>
                  </a:txBody>
                  <a:tcPr marL="89642" marR="89642" marT="44821" marB="44821"/>
                </a:tc>
                <a:extLst>
                  <a:ext uri="{0D108BD9-81ED-4DB2-BD59-A6C34878D82A}">
                    <a16:rowId xmlns:a16="http://schemas.microsoft.com/office/drawing/2014/main" val="23381889"/>
                  </a:ext>
                </a:extLst>
              </a:tr>
              <a:tr h="335113">
                <a:tc>
                  <a:txBody>
                    <a:bodyPr/>
                    <a:lstStyle/>
                    <a:p>
                      <a:r>
                        <a:rPr lang="en-US" sz="1600"/>
                        <a:t>456efg</a:t>
                      </a:r>
                    </a:p>
                  </a:txBody>
                  <a:tcPr marL="89642" marR="89642" marT="44821" marB="44821"/>
                </a:tc>
                <a:tc>
                  <a:txBody>
                    <a:bodyPr/>
                    <a:lstStyle/>
                    <a:p>
                      <a:r>
                        <a:rPr lang="en-US" sz="1600"/>
                        <a:t>Ben6</a:t>
                      </a:r>
                    </a:p>
                  </a:txBody>
                  <a:tcPr marL="89642" marR="89642" marT="44821" marB="44821"/>
                </a:tc>
                <a:tc>
                  <a:txBody>
                    <a:bodyPr/>
                    <a:lstStyle/>
                    <a:p>
                      <a:r>
                        <a:rPr lang="en-US" sz="1600"/>
                        <a:t>3/14/17</a:t>
                      </a:r>
                    </a:p>
                  </a:txBody>
                  <a:tcPr marL="89642" marR="89642" marT="44821" marB="44821"/>
                </a:tc>
                <a:tc>
                  <a:txBody>
                    <a:bodyPr/>
                    <a:lstStyle/>
                    <a:p>
                      <a:endParaRPr lang="en-US" sz="1600"/>
                    </a:p>
                  </a:txBody>
                  <a:tcPr marL="89642" marR="89642" marT="44821" marB="44821"/>
                </a:tc>
                <a:extLst>
                  <a:ext uri="{0D108BD9-81ED-4DB2-BD59-A6C34878D82A}">
                    <a16:rowId xmlns:a16="http://schemas.microsoft.com/office/drawing/2014/main" val="910572605"/>
                  </a:ext>
                </a:extLst>
              </a:tr>
              <a:tr h="335113">
                <a:tc>
                  <a:txBody>
                    <a:bodyPr/>
                    <a:lstStyle/>
                    <a:p>
                      <a:r>
                        <a:rPr lang="en-US" sz="1600"/>
                        <a:t>789hij</a:t>
                      </a:r>
                    </a:p>
                  </a:txBody>
                  <a:tcPr marL="89642" marR="89642" marT="44821" marB="44821"/>
                </a:tc>
                <a:tc>
                  <a:txBody>
                    <a:bodyPr/>
                    <a:lstStyle/>
                    <a:p>
                      <a:r>
                        <a:rPr lang="en-US" sz="1600"/>
                        <a:t>Jen4</a:t>
                      </a:r>
                    </a:p>
                  </a:txBody>
                  <a:tcPr marL="89642" marR="89642" marT="44821" marB="44821"/>
                </a:tc>
                <a:tc>
                  <a:txBody>
                    <a:bodyPr/>
                    <a:lstStyle/>
                    <a:p>
                      <a:r>
                        <a:rPr lang="en-US" sz="1600"/>
                        <a:t>8/1/16</a:t>
                      </a:r>
                    </a:p>
                  </a:txBody>
                  <a:tcPr marL="89642" marR="89642" marT="44821" marB="44821"/>
                </a:tc>
                <a:tc>
                  <a:txBody>
                    <a:bodyPr/>
                    <a:lstStyle/>
                    <a:p>
                      <a:endParaRPr lang="en-US" sz="1600"/>
                    </a:p>
                  </a:txBody>
                  <a:tcPr marL="89642" marR="89642" marT="44821" marB="44821"/>
                </a:tc>
                <a:extLst>
                  <a:ext uri="{0D108BD9-81ED-4DB2-BD59-A6C34878D82A}">
                    <a16:rowId xmlns:a16="http://schemas.microsoft.com/office/drawing/2014/main" val="1375666439"/>
                  </a:ext>
                </a:extLst>
              </a:tr>
              <a:tr h="335113">
                <a:tc>
                  <a:txBody>
                    <a:bodyPr/>
                    <a:lstStyle/>
                    <a:p>
                      <a:r>
                        <a:rPr lang="en-US" sz="1600"/>
                        <a:t>012klm</a:t>
                      </a:r>
                    </a:p>
                  </a:txBody>
                  <a:tcPr marL="89642" marR="89642" marT="44821" marB="44821"/>
                </a:tc>
                <a:tc>
                  <a:txBody>
                    <a:bodyPr/>
                    <a:lstStyle/>
                    <a:p>
                      <a:r>
                        <a:rPr lang="en-US" sz="1600"/>
                        <a:t>Joe3</a:t>
                      </a:r>
                    </a:p>
                  </a:txBody>
                  <a:tcPr marL="89642" marR="89642" marT="44821" marB="44821"/>
                </a:tc>
                <a:tc>
                  <a:txBody>
                    <a:bodyPr/>
                    <a:lstStyle/>
                    <a:p>
                      <a:r>
                        <a:rPr lang="en-US" sz="1600"/>
                        <a:t>3/4/17</a:t>
                      </a:r>
                    </a:p>
                  </a:txBody>
                  <a:tcPr marL="89642" marR="89642" marT="44821" marB="44821"/>
                </a:tc>
                <a:tc>
                  <a:txBody>
                    <a:bodyPr/>
                    <a:lstStyle/>
                    <a:p>
                      <a:endParaRPr lang="en-US" sz="1600"/>
                    </a:p>
                  </a:txBody>
                  <a:tcPr marL="89642" marR="89642" marT="44821" marB="44821"/>
                </a:tc>
                <a:extLst>
                  <a:ext uri="{0D108BD9-81ED-4DB2-BD59-A6C34878D82A}">
                    <a16:rowId xmlns:a16="http://schemas.microsoft.com/office/drawing/2014/main" val="177662649"/>
                  </a:ext>
                </a:extLst>
              </a:tr>
            </a:tbl>
          </a:graphicData>
        </a:graphic>
      </p:graphicFrame>
      <p:sp>
        <p:nvSpPr>
          <p:cNvPr id="5" name="Rectangle: Rounded Corners 4">
            <a:extLst>
              <a:ext uri="{FF2B5EF4-FFF2-40B4-BE49-F238E27FC236}">
                <a16:creationId xmlns:a16="http://schemas.microsoft.com/office/drawing/2014/main" id="{8679C08C-C1E1-4991-BB6C-062ECAC61120}"/>
              </a:ext>
            </a:extLst>
          </p:cNvPr>
          <p:cNvSpPr/>
          <p:nvPr/>
        </p:nvSpPr>
        <p:spPr bwMode="auto">
          <a:xfrm>
            <a:off x="5423681" y="1859327"/>
            <a:ext cx="2091658" cy="634655"/>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Semilight"/>
                <a:ea typeface="Segoe UI" pitchFamily="34" charset="0"/>
                <a:cs typeface="Segoe UI" pitchFamily="34" charset="0"/>
              </a:rPr>
              <a:t>Application</a:t>
            </a:r>
          </a:p>
        </p:txBody>
      </p:sp>
      <p:cxnSp>
        <p:nvCxnSpPr>
          <p:cNvPr id="7" name="Straight Arrow Connector 6">
            <a:extLst>
              <a:ext uri="{FF2B5EF4-FFF2-40B4-BE49-F238E27FC236}">
                <a16:creationId xmlns:a16="http://schemas.microsoft.com/office/drawing/2014/main" id="{B2944BDD-0709-489D-B35F-5D958DD92A20}"/>
              </a:ext>
            </a:extLst>
          </p:cNvPr>
          <p:cNvCxnSpPr>
            <a:cxnSpLocks/>
          </p:cNvCxnSpPr>
          <p:nvPr/>
        </p:nvCxnSpPr>
        <p:spPr>
          <a:xfrm flipH="1">
            <a:off x="4564608" y="2624000"/>
            <a:ext cx="1120531" cy="69450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0425A60-9289-49AC-B2C7-491112C68321}"/>
              </a:ext>
            </a:extLst>
          </p:cNvPr>
          <p:cNvSpPr/>
          <p:nvPr/>
        </p:nvSpPr>
        <p:spPr bwMode="auto">
          <a:xfrm>
            <a:off x="940002" y="3383867"/>
            <a:ext cx="4110169" cy="2211493"/>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noFill/>
              <a:latin typeface="Segoe UI Semilight"/>
              <a:ea typeface="Segoe UI" pitchFamily="34" charset="0"/>
              <a:cs typeface="Segoe UI" pitchFamily="34" charset="0"/>
            </a:endParaRPr>
          </a:p>
        </p:txBody>
      </p:sp>
      <p:pic>
        <p:nvPicPr>
          <p:cNvPr id="10" name="Picture 9">
            <a:extLst>
              <a:ext uri="{FF2B5EF4-FFF2-40B4-BE49-F238E27FC236}">
                <a16:creationId xmlns:a16="http://schemas.microsoft.com/office/drawing/2014/main" id="{E5C30782-9960-48A3-845E-37E8E14D78EE}"/>
              </a:ext>
            </a:extLst>
          </p:cNvPr>
          <p:cNvPicPr>
            <a:picLocks noChangeAspect="1"/>
          </p:cNvPicPr>
          <p:nvPr/>
        </p:nvPicPr>
        <p:blipFill>
          <a:blip r:embed="rId3"/>
          <a:stretch>
            <a:fillRect/>
          </a:stretch>
        </p:blipFill>
        <p:spPr>
          <a:xfrm>
            <a:off x="1349288" y="2664577"/>
            <a:ext cx="698811" cy="641970"/>
          </a:xfrm>
          <a:prstGeom prst="rect">
            <a:avLst/>
          </a:prstGeom>
        </p:spPr>
      </p:pic>
      <p:sp>
        <p:nvSpPr>
          <p:cNvPr id="11" name="TextBox 10">
            <a:extLst>
              <a:ext uri="{FF2B5EF4-FFF2-40B4-BE49-F238E27FC236}">
                <a16:creationId xmlns:a16="http://schemas.microsoft.com/office/drawing/2014/main" id="{E83ABA7E-B87E-4072-997A-AC9A2BE7A7B0}"/>
              </a:ext>
            </a:extLst>
          </p:cNvPr>
          <p:cNvSpPr txBox="1"/>
          <p:nvPr/>
        </p:nvSpPr>
        <p:spPr>
          <a:xfrm>
            <a:off x="1907796" y="2725732"/>
            <a:ext cx="2174580" cy="626565"/>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a:gradFill>
                  <a:gsLst>
                    <a:gs pos="2917">
                      <a:srgbClr val="353535"/>
                    </a:gs>
                    <a:gs pos="30000">
                      <a:srgbClr val="353535"/>
                    </a:gs>
                  </a:gsLst>
                  <a:lin ang="5400000" scaled="0"/>
                </a:gradFill>
                <a:latin typeface="Segoe UI Semilight"/>
              </a:rPr>
              <a:t>Cosmos DB</a:t>
            </a:r>
          </a:p>
        </p:txBody>
      </p:sp>
      <p:pic>
        <p:nvPicPr>
          <p:cNvPr id="13" name="Picture 12">
            <a:extLst>
              <a:ext uri="{FF2B5EF4-FFF2-40B4-BE49-F238E27FC236}">
                <a16:creationId xmlns:a16="http://schemas.microsoft.com/office/drawing/2014/main" id="{E5A409C5-8607-420D-933C-5F8BDB149F9F}"/>
              </a:ext>
            </a:extLst>
          </p:cNvPr>
          <p:cNvPicPr>
            <a:picLocks noChangeAspect="1"/>
          </p:cNvPicPr>
          <p:nvPr/>
        </p:nvPicPr>
        <p:blipFill>
          <a:blip r:embed="rId4"/>
          <a:stretch>
            <a:fillRect/>
          </a:stretch>
        </p:blipFill>
        <p:spPr>
          <a:xfrm>
            <a:off x="5974609" y="3612642"/>
            <a:ext cx="989802" cy="2157022"/>
          </a:xfrm>
          <a:prstGeom prst="rect">
            <a:avLst/>
          </a:prstGeom>
        </p:spPr>
      </p:pic>
      <p:cxnSp>
        <p:nvCxnSpPr>
          <p:cNvPr id="16" name="Straight Arrow Connector 15">
            <a:extLst>
              <a:ext uri="{FF2B5EF4-FFF2-40B4-BE49-F238E27FC236}">
                <a16:creationId xmlns:a16="http://schemas.microsoft.com/office/drawing/2014/main" id="{BED769C9-D847-45E0-879B-ADBAF7DCA20A}"/>
              </a:ext>
            </a:extLst>
          </p:cNvPr>
          <p:cNvCxnSpPr>
            <a:cxnSpLocks/>
            <a:stCxn id="8" idx="3"/>
            <a:endCxn id="13" idx="1"/>
          </p:cNvCxnSpPr>
          <p:nvPr/>
        </p:nvCxnSpPr>
        <p:spPr>
          <a:xfrm>
            <a:off x="5050172" y="4489614"/>
            <a:ext cx="924438" cy="2015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Table 18">
            <a:extLst>
              <a:ext uri="{FF2B5EF4-FFF2-40B4-BE49-F238E27FC236}">
                <a16:creationId xmlns:a16="http://schemas.microsoft.com/office/drawing/2014/main" id="{CA3A6ADA-F5EA-4184-B750-152C09876404}"/>
              </a:ext>
            </a:extLst>
          </p:cNvPr>
          <p:cNvGraphicFramePr>
            <a:graphicFrameLocks noGrp="1"/>
          </p:cNvGraphicFramePr>
          <p:nvPr>
            <p:extLst/>
          </p:nvPr>
        </p:nvGraphicFramePr>
        <p:xfrm>
          <a:off x="7888850" y="3938309"/>
          <a:ext cx="2353113" cy="1304147"/>
        </p:xfrm>
        <a:graphic>
          <a:graphicData uri="http://schemas.openxmlformats.org/drawingml/2006/table">
            <a:tbl>
              <a:tblPr firstRow="1" bandRow="1">
                <a:tableStyleId>{5A111915-BE36-4E01-A7E5-04B1672EAD32}</a:tableStyleId>
              </a:tblPr>
              <a:tblGrid>
                <a:gridCol w="784370">
                  <a:extLst>
                    <a:ext uri="{9D8B030D-6E8A-4147-A177-3AD203B41FA5}">
                      <a16:colId xmlns:a16="http://schemas.microsoft.com/office/drawing/2014/main" val="4232046326"/>
                    </a:ext>
                  </a:extLst>
                </a:gridCol>
                <a:gridCol w="1568743">
                  <a:extLst>
                    <a:ext uri="{9D8B030D-6E8A-4147-A177-3AD203B41FA5}">
                      <a16:colId xmlns:a16="http://schemas.microsoft.com/office/drawing/2014/main" val="3171829340"/>
                    </a:ext>
                  </a:extLst>
                </a:gridCol>
              </a:tblGrid>
              <a:tr h="298808">
                <a:tc>
                  <a:txBody>
                    <a:bodyPr/>
                    <a:lstStyle/>
                    <a:p>
                      <a:r>
                        <a:rPr lang="en-US" sz="1200"/>
                        <a:t>User</a:t>
                      </a:r>
                    </a:p>
                  </a:txBody>
                  <a:tcPr marL="89642" marR="89642" marT="44821" marB="44821"/>
                </a:tc>
                <a:tc>
                  <a:txBody>
                    <a:bodyPr/>
                    <a:lstStyle/>
                    <a:p>
                      <a:r>
                        <a:rPr lang="en-US" sz="1200"/>
                        <a:t>Total Subscriptions</a:t>
                      </a:r>
                    </a:p>
                  </a:txBody>
                  <a:tcPr marL="89642" marR="89642" marT="44821" marB="44821"/>
                </a:tc>
                <a:extLst>
                  <a:ext uri="{0D108BD9-81ED-4DB2-BD59-A6C34878D82A}">
                    <a16:rowId xmlns:a16="http://schemas.microsoft.com/office/drawing/2014/main" val="2681137956"/>
                  </a:ext>
                </a:extLst>
              </a:tr>
              <a:tr h="335113">
                <a:tc>
                  <a:txBody>
                    <a:bodyPr/>
                    <a:lstStyle/>
                    <a:p>
                      <a:r>
                        <a:rPr lang="en-US" sz="1600"/>
                        <a:t>Ben6</a:t>
                      </a:r>
                    </a:p>
                  </a:txBody>
                  <a:tcPr marL="89642" marR="89642" marT="44821" marB="44821"/>
                </a:tc>
                <a:tc>
                  <a:txBody>
                    <a:bodyPr/>
                    <a:lstStyle/>
                    <a:p>
                      <a:r>
                        <a:rPr lang="en-US" sz="1600"/>
                        <a:t>2</a:t>
                      </a:r>
                    </a:p>
                  </a:txBody>
                  <a:tcPr marL="89642" marR="89642" marT="44821" marB="44821"/>
                </a:tc>
                <a:extLst>
                  <a:ext uri="{0D108BD9-81ED-4DB2-BD59-A6C34878D82A}">
                    <a16:rowId xmlns:a16="http://schemas.microsoft.com/office/drawing/2014/main" val="23381889"/>
                  </a:ext>
                </a:extLst>
              </a:tr>
              <a:tr h="335113">
                <a:tc>
                  <a:txBody>
                    <a:bodyPr/>
                    <a:lstStyle/>
                    <a:p>
                      <a:r>
                        <a:rPr lang="en-US" sz="1600"/>
                        <a:t>Jen4</a:t>
                      </a:r>
                    </a:p>
                  </a:txBody>
                  <a:tcPr marL="89642" marR="89642" marT="44821" marB="44821"/>
                </a:tc>
                <a:tc>
                  <a:txBody>
                    <a:bodyPr/>
                    <a:lstStyle/>
                    <a:p>
                      <a:r>
                        <a:rPr lang="en-US" sz="1600"/>
                        <a:t>1</a:t>
                      </a:r>
                    </a:p>
                  </a:txBody>
                  <a:tcPr marL="89642" marR="89642" marT="44821" marB="44821"/>
                </a:tc>
                <a:extLst>
                  <a:ext uri="{0D108BD9-81ED-4DB2-BD59-A6C34878D82A}">
                    <a16:rowId xmlns:a16="http://schemas.microsoft.com/office/drawing/2014/main" val="910572605"/>
                  </a:ext>
                </a:extLst>
              </a:tr>
              <a:tr h="335113">
                <a:tc>
                  <a:txBody>
                    <a:bodyPr/>
                    <a:lstStyle/>
                    <a:p>
                      <a:r>
                        <a:rPr lang="en-US" sz="1600"/>
                        <a:t>Joe3</a:t>
                      </a:r>
                    </a:p>
                  </a:txBody>
                  <a:tcPr marL="89642" marR="89642" marT="44821" marB="44821"/>
                </a:tc>
                <a:tc>
                  <a:txBody>
                    <a:bodyPr/>
                    <a:lstStyle/>
                    <a:p>
                      <a:r>
                        <a:rPr lang="en-US" sz="1600"/>
                        <a:t>1</a:t>
                      </a:r>
                    </a:p>
                  </a:txBody>
                  <a:tcPr marL="89642" marR="89642" marT="44821" marB="44821"/>
                </a:tc>
                <a:extLst>
                  <a:ext uri="{0D108BD9-81ED-4DB2-BD59-A6C34878D82A}">
                    <a16:rowId xmlns:a16="http://schemas.microsoft.com/office/drawing/2014/main" val="1375666439"/>
                  </a:ext>
                </a:extLst>
              </a:tr>
            </a:tbl>
          </a:graphicData>
        </a:graphic>
      </p:graphicFrame>
      <p:cxnSp>
        <p:nvCxnSpPr>
          <p:cNvPr id="22" name="Straight Arrow Connector 21">
            <a:extLst>
              <a:ext uri="{FF2B5EF4-FFF2-40B4-BE49-F238E27FC236}">
                <a16:creationId xmlns:a16="http://schemas.microsoft.com/office/drawing/2014/main" id="{3864543E-341C-44C4-811C-ECA4F9C12226}"/>
              </a:ext>
            </a:extLst>
          </p:cNvPr>
          <p:cNvCxnSpPr>
            <a:cxnSpLocks/>
            <a:stCxn id="13" idx="3"/>
          </p:cNvCxnSpPr>
          <p:nvPr/>
        </p:nvCxnSpPr>
        <p:spPr>
          <a:xfrm flipV="1">
            <a:off x="6964412" y="4590382"/>
            <a:ext cx="775034" cy="1007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31340B57-9D34-4CC9-BD54-CC0E147F88D8}"/>
              </a:ext>
            </a:extLst>
          </p:cNvPr>
          <p:cNvSpPr/>
          <p:nvPr/>
        </p:nvSpPr>
        <p:spPr bwMode="auto">
          <a:xfrm>
            <a:off x="7739446" y="3802511"/>
            <a:ext cx="2689274" cy="1643445"/>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noFill/>
              <a:latin typeface="Segoe UI Semilight"/>
              <a:ea typeface="Segoe UI" pitchFamily="34" charset="0"/>
              <a:cs typeface="Segoe UI" pitchFamily="34" charset="0"/>
            </a:endParaRPr>
          </a:p>
        </p:txBody>
      </p:sp>
      <p:sp>
        <p:nvSpPr>
          <p:cNvPr id="25" name="TextBox 24">
            <a:extLst>
              <a:ext uri="{FF2B5EF4-FFF2-40B4-BE49-F238E27FC236}">
                <a16:creationId xmlns:a16="http://schemas.microsoft.com/office/drawing/2014/main" id="{194DFB11-0F1C-4CD3-9678-E3495872AD28}"/>
              </a:ext>
            </a:extLst>
          </p:cNvPr>
          <p:cNvSpPr txBox="1"/>
          <p:nvPr/>
        </p:nvSpPr>
        <p:spPr>
          <a:xfrm>
            <a:off x="8811297" y="3213092"/>
            <a:ext cx="2091658" cy="534056"/>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765">
                <a:gradFill>
                  <a:gsLst>
                    <a:gs pos="2917">
                      <a:srgbClr val="353535"/>
                    </a:gs>
                    <a:gs pos="30000">
                      <a:srgbClr val="353535"/>
                    </a:gs>
                  </a:gsLst>
                  <a:lin ang="5400000" scaled="0"/>
                </a:gradFill>
                <a:latin typeface="Segoe UI Semilight"/>
              </a:rPr>
              <a:t>Materialized View</a:t>
            </a:r>
          </a:p>
        </p:txBody>
      </p:sp>
      <p:cxnSp>
        <p:nvCxnSpPr>
          <p:cNvPr id="27" name="Straight Arrow Connector 26">
            <a:extLst>
              <a:ext uri="{FF2B5EF4-FFF2-40B4-BE49-F238E27FC236}">
                <a16:creationId xmlns:a16="http://schemas.microsoft.com/office/drawing/2014/main" id="{F304698E-0E8A-411C-BEF8-13F953F9DD36}"/>
              </a:ext>
            </a:extLst>
          </p:cNvPr>
          <p:cNvCxnSpPr>
            <a:cxnSpLocks/>
          </p:cNvCxnSpPr>
          <p:nvPr/>
        </p:nvCxnSpPr>
        <p:spPr>
          <a:xfrm flipH="1" flipV="1">
            <a:off x="7541796" y="2662954"/>
            <a:ext cx="1243479" cy="65554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528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8348-5A8D-4DD5-9DAD-FBFAAD438E51}"/>
              </a:ext>
            </a:extLst>
          </p:cNvPr>
          <p:cNvSpPr>
            <a:spLocks noGrp="1"/>
          </p:cNvSpPr>
          <p:nvPr>
            <p:ph type="title" idx="4294967295"/>
          </p:nvPr>
        </p:nvSpPr>
        <p:spPr>
          <a:xfrm>
            <a:off x="536923" y="146393"/>
            <a:ext cx="11655078" cy="899537"/>
          </a:xfrm>
        </p:spPr>
        <p:txBody>
          <a:bodyPr>
            <a:normAutofit/>
          </a:bodyPr>
          <a:lstStyle/>
          <a:p>
            <a:r>
              <a:rPr lang="en-US" sz="3600"/>
              <a:t>Replicating Data</a:t>
            </a:r>
            <a:endParaRPr lang="en-US" sz="3600">
              <a:cs typeface="Calibri Light"/>
            </a:endParaRPr>
          </a:p>
        </p:txBody>
      </p:sp>
      <p:pic>
        <p:nvPicPr>
          <p:cNvPr id="4" name="Picture 3">
            <a:extLst>
              <a:ext uri="{FF2B5EF4-FFF2-40B4-BE49-F238E27FC236}">
                <a16:creationId xmlns:a16="http://schemas.microsoft.com/office/drawing/2014/main" id="{EF284D3F-A8E3-420B-8773-57299A6A6D5A}"/>
              </a:ext>
            </a:extLst>
          </p:cNvPr>
          <p:cNvPicPr>
            <a:picLocks noChangeAspect="1"/>
          </p:cNvPicPr>
          <p:nvPr/>
        </p:nvPicPr>
        <p:blipFill>
          <a:blip r:embed="rId3"/>
          <a:stretch>
            <a:fillRect/>
          </a:stretch>
        </p:blipFill>
        <p:spPr>
          <a:xfrm>
            <a:off x="3780236" y="3255686"/>
            <a:ext cx="1195233" cy="1098013"/>
          </a:xfrm>
          <a:prstGeom prst="rect">
            <a:avLst/>
          </a:prstGeom>
        </p:spPr>
      </p:pic>
      <p:sp>
        <p:nvSpPr>
          <p:cNvPr id="5" name="Rectangle: Rounded Corners 4">
            <a:extLst>
              <a:ext uri="{FF2B5EF4-FFF2-40B4-BE49-F238E27FC236}">
                <a16:creationId xmlns:a16="http://schemas.microsoft.com/office/drawing/2014/main" id="{CCE0B4C1-0CF5-4AA0-BE04-2B251BCF925B}"/>
              </a:ext>
            </a:extLst>
          </p:cNvPr>
          <p:cNvSpPr/>
          <p:nvPr/>
        </p:nvSpPr>
        <p:spPr bwMode="auto">
          <a:xfrm>
            <a:off x="3406725" y="2809290"/>
            <a:ext cx="1942254" cy="2091658"/>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97EBDD36-0460-4B8F-8F41-3CDA72AF9111}"/>
              </a:ext>
            </a:extLst>
          </p:cNvPr>
          <p:cNvPicPr>
            <a:picLocks noChangeAspect="1"/>
          </p:cNvPicPr>
          <p:nvPr/>
        </p:nvPicPr>
        <p:blipFill>
          <a:blip r:embed="rId4"/>
          <a:stretch>
            <a:fillRect/>
          </a:stretch>
        </p:blipFill>
        <p:spPr>
          <a:xfrm>
            <a:off x="6150470" y="2779096"/>
            <a:ext cx="989802" cy="2157022"/>
          </a:xfrm>
          <a:prstGeom prst="rect">
            <a:avLst/>
          </a:prstGeom>
        </p:spPr>
      </p:pic>
      <p:sp>
        <p:nvSpPr>
          <p:cNvPr id="10" name="TextBox 9">
            <a:extLst>
              <a:ext uri="{FF2B5EF4-FFF2-40B4-BE49-F238E27FC236}">
                <a16:creationId xmlns:a16="http://schemas.microsoft.com/office/drawing/2014/main" id="{ECE4B16D-8983-4E7A-A6C0-D7D0D4D38127}"/>
              </a:ext>
            </a:extLst>
          </p:cNvPr>
          <p:cNvSpPr txBox="1"/>
          <p:nvPr/>
        </p:nvSpPr>
        <p:spPr>
          <a:xfrm>
            <a:off x="7006064" y="546106"/>
            <a:ext cx="4983053" cy="566656"/>
          </a:xfrm>
          <a:prstGeom prst="rect">
            <a:avLst/>
          </a:prstGeom>
          <a:noFill/>
        </p:spPr>
        <p:txBody>
          <a:bodyPr wrap="square" lIns="179285" tIns="143428" rIns="179285" bIns="143428" rtlCol="0" anchor="t">
            <a:spAutoFit/>
          </a:bodyPr>
          <a:lstStyle/>
          <a:p>
            <a:pPr defTabSz="914367">
              <a:lnSpc>
                <a:spcPct val="90000"/>
              </a:lnSpc>
              <a:spcAft>
                <a:spcPts val="588"/>
              </a:spcAft>
              <a:defRPr/>
            </a:pPr>
            <a:r>
              <a:rPr lang="en-US" sz="2000">
                <a:latin typeface="Segoe UI Semilight"/>
              </a:rPr>
              <a:t>Secondary Datastore (e.g. archive)</a:t>
            </a:r>
            <a:endParaRPr lang="en-US" sz="2000">
              <a:latin typeface="Segoe UI Semilight"/>
              <a:cs typeface="Segoe UI Semilight"/>
            </a:endParaRPr>
          </a:p>
        </p:txBody>
      </p:sp>
      <p:cxnSp>
        <p:nvCxnSpPr>
          <p:cNvPr id="12" name="Straight Arrow Connector 11">
            <a:extLst>
              <a:ext uri="{FF2B5EF4-FFF2-40B4-BE49-F238E27FC236}">
                <a16:creationId xmlns:a16="http://schemas.microsoft.com/office/drawing/2014/main" id="{40D89B61-AE44-495C-9368-1AC29DB1B3F2}"/>
              </a:ext>
            </a:extLst>
          </p:cNvPr>
          <p:cNvCxnSpPr>
            <a:cxnSpLocks/>
          </p:cNvCxnSpPr>
          <p:nvPr/>
        </p:nvCxnSpPr>
        <p:spPr>
          <a:xfrm>
            <a:off x="2211493" y="3830684"/>
            <a:ext cx="100615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CF6C03-21D1-42DE-8991-2923A8007EFB}"/>
              </a:ext>
            </a:extLst>
          </p:cNvPr>
          <p:cNvCxnSpPr>
            <a:cxnSpLocks/>
          </p:cNvCxnSpPr>
          <p:nvPr/>
        </p:nvCxnSpPr>
        <p:spPr>
          <a:xfrm>
            <a:off x="5404228" y="3855120"/>
            <a:ext cx="801490" cy="2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8F0AED3-97F9-4313-80B5-38AED04DAE89}"/>
              </a:ext>
            </a:extLst>
          </p:cNvPr>
          <p:cNvSpPr txBox="1"/>
          <p:nvPr/>
        </p:nvSpPr>
        <p:spPr>
          <a:xfrm>
            <a:off x="1552437" y="3419618"/>
            <a:ext cx="1537547" cy="534056"/>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765" i="1">
                <a:gradFill>
                  <a:gsLst>
                    <a:gs pos="2917">
                      <a:srgbClr val="353535"/>
                    </a:gs>
                    <a:gs pos="30000">
                      <a:srgbClr val="353535"/>
                    </a:gs>
                  </a:gsLst>
                  <a:lin ang="5400000" scaled="0"/>
                </a:gradFill>
                <a:latin typeface="Segoe UI Semilight"/>
              </a:rPr>
              <a:t>CRUD Data </a:t>
            </a:r>
          </a:p>
        </p:txBody>
      </p:sp>
      <p:sp>
        <p:nvSpPr>
          <p:cNvPr id="39" name="TextBox 38">
            <a:extLst>
              <a:ext uri="{FF2B5EF4-FFF2-40B4-BE49-F238E27FC236}">
                <a16:creationId xmlns:a16="http://schemas.microsoft.com/office/drawing/2014/main" id="{874BC51B-D8E2-4238-BD83-6FC304026EAC}"/>
              </a:ext>
            </a:extLst>
          </p:cNvPr>
          <p:cNvSpPr txBox="1"/>
          <p:nvPr/>
        </p:nvSpPr>
        <p:spPr>
          <a:xfrm>
            <a:off x="5734496" y="2381498"/>
            <a:ext cx="2021378" cy="534056"/>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765" i="1">
                <a:gradFill>
                  <a:gsLst>
                    <a:gs pos="2917">
                      <a:srgbClr val="353535"/>
                    </a:gs>
                    <a:gs pos="30000">
                      <a:srgbClr val="353535"/>
                    </a:gs>
                  </a:gsLst>
                  <a:lin ang="5400000" scaled="0"/>
                </a:gradFill>
                <a:latin typeface="Segoe UI Semilight"/>
              </a:rPr>
              <a:t>Replicate Records</a:t>
            </a:r>
          </a:p>
        </p:txBody>
      </p:sp>
      <p:grpSp>
        <p:nvGrpSpPr>
          <p:cNvPr id="34" name="Group 33">
            <a:extLst>
              <a:ext uri="{FF2B5EF4-FFF2-40B4-BE49-F238E27FC236}">
                <a16:creationId xmlns:a16="http://schemas.microsoft.com/office/drawing/2014/main" id="{75D15B76-BB4D-4E54-8179-1C70A3524E15}"/>
              </a:ext>
            </a:extLst>
          </p:cNvPr>
          <p:cNvGrpSpPr/>
          <p:nvPr/>
        </p:nvGrpSpPr>
        <p:grpSpPr>
          <a:xfrm>
            <a:off x="8139412" y="1057209"/>
            <a:ext cx="1870665" cy="5059509"/>
            <a:chOff x="7007224" y="1077911"/>
            <a:chExt cx="1908176" cy="5160963"/>
          </a:xfrm>
        </p:grpSpPr>
        <p:sp>
          <p:nvSpPr>
            <p:cNvPr id="7" name="Rectangle: Rounded Corners 6">
              <a:extLst>
                <a:ext uri="{FF2B5EF4-FFF2-40B4-BE49-F238E27FC236}">
                  <a16:creationId xmlns:a16="http://schemas.microsoft.com/office/drawing/2014/main" id="{FA689121-D7AD-4CD1-AD41-3648A342E7D0}"/>
                </a:ext>
              </a:extLst>
            </p:cNvPr>
            <p:cNvSpPr/>
            <p:nvPr/>
          </p:nvSpPr>
          <p:spPr bwMode="auto">
            <a:xfrm>
              <a:off x="7007224" y="1077911"/>
              <a:ext cx="1908176" cy="5160963"/>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9" name="Graphic 18">
              <a:extLst>
                <a:ext uri="{FF2B5EF4-FFF2-40B4-BE49-F238E27FC236}">
                  <a16:creationId xmlns:a16="http://schemas.microsoft.com/office/drawing/2014/main" id="{5307655A-29DB-4C89-BC74-8340EDEA5F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0169" y="4518533"/>
              <a:ext cx="998485" cy="998485"/>
            </a:xfrm>
            <a:prstGeom prst="rect">
              <a:avLst/>
            </a:prstGeom>
          </p:spPr>
        </p:pic>
        <p:pic>
          <p:nvPicPr>
            <p:cNvPr id="31" name="Graphic 30">
              <a:extLst>
                <a:ext uri="{FF2B5EF4-FFF2-40B4-BE49-F238E27FC236}">
                  <a16:creationId xmlns:a16="http://schemas.microsoft.com/office/drawing/2014/main" id="{7BD3066E-D80A-4FA8-8BFB-B8F007D383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70884" y="2916119"/>
              <a:ext cx="1257056" cy="1257056"/>
            </a:xfrm>
            <a:prstGeom prst="rect">
              <a:avLst/>
            </a:prstGeom>
          </p:spPr>
        </p:pic>
        <p:pic>
          <p:nvPicPr>
            <p:cNvPr id="44" name="Picture 43">
              <a:extLst>
                <a:ext uri="{FF2B5EF4-FFF2-40B4-BE49-F238E27FC236}">
                  <a16:creationId xmlns:a16="http://schemas.microsoft.com/office/drawing/2014/main" id="{3D186530-40BF-4E83-BBA1-A0770349CCA3}"/>
                </a:ext>
              </a:extLst>
            </p:cNvPr>
            <p:cNvPicPr>
              <a:picLocks noChangeAspect="1"/>
            </p:cNvPicPr>
            <p:nvPr/>
          </p:nvPicPr>
          <p:blipFill>
            <a:blip r:embed="rId3"/>
            <a:stretch>
              <a:fillRect/>
            </a:stretch>
          </p:blipFill>
          <p:spPr>
            <a:xfrm>
              <a:off x="7370884" y="1382421"/>
              <a:ext cx="1219200" cy="1120030"/>
            </a:xfrm>
            <a:prstGeom prst="rect">
              <a:avLst/>
            </a:prstGeom>
          </p:spPr>
        </p:pic>
      </p:grpSp>
      <p:cxnSp>
        <p:nvCxnSpPr>
          <p:cNvPr id="49" name="Straight Arrow Connector 48">
            <a:extLst>
              <a:ext uri="{FF2B5EF4-FFF2-40B4-BE49-F238E27FC236}">
                <a16:creationId xmlns:a16="http://schemas.microsoft.com/office/drawing/2014/main" id="{3C30A35B-DF42-43DC-BB40-E041746B2BAC}"/>
              </a:ext>
            </a:extLst>
          </p:cNvPr>
          <p:cNvCxnSpPr>
            <a:cxnSpLocks/>
          </p:cNvCxnSpPr>
          <p:nvPr/>
        </p:nvCxnSpPr>
        <p:spPr>
          <a:xfrm>
            <a:off x="7173732" y="3836444"/>
            <a:ext cx="801490" cy="2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865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33654" y="280504"/>
            <a:ext cx="11018520" cy="553998"/>
          </a:xfrm>
        </p:spPr>
        <p:txBody>
          <a:bodyPr>
            <a:noAutofit/>
          </a:bodyPr>
          <a:lstStyle/>
          <a:p>
            <a:r>
              <a:rPr lang="en-US" sz="4000"/>
              <a:t>Real time financial securities inventory processing</a:t>
            </a:r>
            <a:endParaRPr lang="en-US" sz="4000">
              <a:cs typeface="Calibri Light"/>
            </a:endParaRPr>
          </a:p>
        </p:txBody>
      </p:sp>
      <p:sp>
        <p:nvSpPr>
          <p:cNvPr id="9" name="Rectangle: Rounded Corners 4">
            <a:extLst>
              <a:ext uri="{FF2B5EF4-FFF2-40B4-BE49-F238E27FC236}">
                <a16:creationId xmlns:a16="http://schemas.microsoft.com/office/drawing/2014/main" id="{3BE2BB9E-3AA1-7845-952D-394D4B61FDA2}"/>
              </a:ext>
            </a:extLst>
          </p:cNvPr>
          <p:cNvSpPr/>
          <p:nvPr/>
        </p:nvSpPr>
        <p:spPr bwMode="auto">
          <a:xfrm>
            <a:off x="4290641" y="2808600"/>
            <a:ext cx="1265455" cy="1462175"/>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F7B03646-C486-1242-98E7-B934DE7FC677}"/>
              </a:ext>
            </a:extLst>
          </p:cNvPr>
          <p:cNvCxnSpPr/>
          <p:nvPr/>
        </p:nvCxnSpPr>
        <p:spPr>
          <a:xfrm>
            <a:off x="925765" y="5209991"/>
            <a:ext cx="140066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E9684A3-2558-1A4F-A9FC-EB1069ED383D}"/>
              </a:ext>
            </a:extLst>
          </p:cNvPr>
          <p:cNvSpPr txBox="1"/>
          <p:nvPr/>
        </p:nvSpPr>
        <p:spPr>
          <a:xfrm>
            <a:off x="438451" y="4709207"/>
            <a:ext cx="1285599" cy="500784"/>
          </a:xfrm>
          <a:prstGeom prst="rect">
            <a:avLst/>
          </a:prstGeom>
          <a:noFill/>
        </p:spPr>
        <p:txBody>
          <a:bodyPr wrap="none" lIns="168080" tIns="134464" rIns="168080" bIns="134464" rtlCol="0">
            <a:spAutoFit/>
          </a:bodyPr>
          <a:lstStyle/>
          <a:p>
            <a:pPr defTabSz="857250">
              <a:lnSpc>
                <a:spcPct val="90000"/>
              </a:lnSpc>
              <a:spcAft>
                <a:spcPts val="551"/>
              </a:spcAft>
              <a:defRPr/>
            </a:pPr>
            <a:r>
              <a:rPr lang="en-US" sz="1655" i="1">
                <a:latin typeface="Segoe UI"/>
              </a:rPr>
              <a:t>New trade</a:t>
            </a:r>
          </a:p>
        </p:txBody>
      </p:sp>
      <p:cxnSp>
        <p:nvCxnSpPr>
          <p:cNvPr id="12" name="Straight Arrow Connector 11">
            <a:extLst>
              <a:ext uri="{FF2B5EF4-FFF2-40B4-BE49-F238E27FC236}">
                <a16:creationId xmlns:a16="http://schemas.microsoft.com/office/drawing/2014/main" id="{C53CC3C2-B048-FF49-B117-D1F497CD734F}"/>
              </a:ext>
            </a:extLst>
          </p:cNvPr>
          <p:cNvCxnSpPr/>
          <p:nvPr/>
        </p:nvCxnSpPr>
        <p:spPr>
          <a:xfrm>
            <a:off x="3716503" y="5231961"/>
            <a:ext cx="77036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4">
            <a:extLst>
              <a:ext uri="{FF2B5EF4-FFF2-40B4-BE49-F238E27FC236}">
                <a16:creationId xmlns:a16="http://schemas.microsoft.com/office/drawing/2014/main" id="{C737B83D-B282-1144-B4A2-1EA3A30954CC}"/>
              </a:ext>
            </a:extLst>
          </p:cNvPr>
          <p:cNvSpPr/>
          <p:nvPr/>
        </p:nvSpPr>
        <p:spPr bwMode="auto">
          <a:xfrm>
            <a:off x="8098510" y="4109664"/>
            <a:ext cx="1960929" cy="75417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ctr" anchorCtr="0" forceAA="0" compatLnSpc="1">
            <a:prstTxWarp prst="textNoShape">
              <a:avLst/>
            </a:prstTxWarp>
            <a:noAutofit/>
          </a:bodyPr>
          <a:lstStyle/>
          <a:p>
            <a:pPr algn="ctr" defTabSz="856971" fontAlgn="base">
              <a:lnSpc>
                <a:spcPct val="90000"/>
              </a:lnSpc>
              <a:spcBef>
                <a:spcPct val="0"/>
              </a:spcBef>
              <a:spcAft>
                <a:spcPct val="0"/>
              </a:spcAft>
              <a:defRPr/>
            </a:pPr>
            <a:r>
              <a:rPr lang="en-US" sz="1838">
                <a:gradFill>
                  <a:gsLst>
                    <a:gs pos="0">
                      <a:srgbClr val="FFFFFF"/>
                    </a:gs>
                    <a:gs pos="100000">
                      <a:srgbClr val="FFFFFF"/>
                    </a:gs>
                  </a:gsLst>
                  <a:lin ang="5400000" scaled="0"/>
                </a:gradFill>
                <a:latin typeface="Segoe UI"/>
                <a:ea typeface="Segoe UI" pitchFamily="34" charset="0"/>
                <a:cs typeface="Segoe UI" pitchFamily="34" charset="0"/>
              </a:rPr>
              <a:t>Trades processor</a:t>
            </a:r>
          </a:p>
        </p:txBody>
      </p:sp>
      <p:cxnSp>
        <p:nvCxnSpPr>
          <p:cNvPr id="14" name="Straight Arrow Connector 13">
            <a:extLst>
              <a:ext uri="{FF2B5EF4-FFF2-40B4-BE49-F238E27FC236}">
                <a16:creationId xmlns:a16="http://schemas.microsoft.com/office/drawing/2014/main" id="{43DA3BEF-2920-A048-82E6-7A1257998FC1}"/>
              </a:ext>
            </a:extLst>
          </p:cNvPr>
          <p:cNvCxnSpPr>
            <a:cxnSpLocks/>
          </p:cNvCxnSpPr>
          <p:nvPr/>
        </p:nvCxnSpPr>
        <p:spPr>
          <a:xfrm flipV="1">
            <a:off x="5502036" y="4536125"/>
            <a:ext cx="2464415" cy="7310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ACB98DA-3A90-0E47-A00D-261ABE269AE9}"/>
              </a:ext>
            </a:extLst>
          </p:cNvPr>
          <p:cNvSpPr txBox="1"/>
          <p:nvPr/>
        </p:nvSpPr>
        <p:spPr>
          <a:xfrm>
            <a:off x="6128723" y="4987684"/>
            <a:ext cx="1540730" cy="1047151"/>
          </a:xfrm>
          <a:prstGeom prst="rect">
            <a:avLst/>
          </a:prstGeom>
          <a:noFill/>
        </p:spPr>
        <p:txBody>
          <a:bodyPr wrap="square" lIns="168080" tIns="134464" rIns="168080" bIns="134464" rtlCol="0">
            <a:spAutoFit/>
          </a:bodyPr>
          <a:lstStyle/>
          <a:p>
            <a:pPr algn="ctr" defTabSz="857250">
              <a:lnSpc>
                <a:spcPct val="90000"/>
              </a:lnSpc>
              <a:spcAft>
                <a:spcPts val="551"/>
              </a:spcAft>
              <a:defRPr/>
            </a:pPr>
            <a:r>
              <a:rPr lang="en-US" sz="1400" i="1">
                <a:latin typeface="Segoe UI"/>
              </a:rPr>
              <a:t>1 – Read current trade from change feed stream</a:t>
            </a:r>
          </a:p>
        </p:txBody>
      </p:sp>
      <p:sp>
        <p:nvSpPr>
          <p:cNvPr id="16" name="TextBox 15">
            <a:extLst>
              <a:ext uri="{FF2B5EF4-FFF2-40B4-BE49-F238E27FC236}">
                <a16:creationId xmlns:a16="http://schemas.microsoft.com/office/drawing/2014/main" id="{0A521071-87AC-2947-8A9C-224BFCA5096C}"/>
              </a:ext>
            </a:extLst>
          </p:cNvPr>
          <p:cNvSpPr txBox="1"/>
          <p:nvPr/>
        </p:nvSpPr>
        <p:spPr>
          <a:xfrm>
            <a:off x="4217723" y="1917359"/>
            <a:ext cx="1411290" cy="1019451"/>
          </a:xfrm>
          <a:prstGeom prst="rect">
            <a:avLst/>
          </a:prstGeom>
          <a:noFill/>
        </p:spPr>
        <p:txBody>
          <a:bodyPr wrap="square" lIns="168080" tIns="134464" rIns="168080" bIns="134464" rtlCol="0">
            <a:spAutoFit/>
          </a:bodyPr>
          <a:lstStyle/>
          <a:p>
            <a:pPr algn="ctr" defTabSz="857250">
              <a:lnSpc>
                <a:spcPct val="90000"/>
              </a:lnSpc>
              <a:spcAft>
                <a:spcPts val="551"/>
              </a:spcAft>
              <a:defRPr/>
            </a:pPr>
            <a:r>
              <a:rPr lang="en-US" sz="1800">
                <a:latin typeface="Segoe UI"/>
              </a:rPr>
              <a:t>Current Positions Collection</a:t>
            </a:r>
          </a:p>
        </p:txBody>
      </p:sp>
      <p:sp>
        <p:nvSpPr>
          <p:cNvPr id="18" name="Title 1">
            <a:extLst>
              <a:ext uri="{FF2B5EF4-FFF2-40B4-BE49-F238E27FC236}">
                <a16:creationId xmlns:a16="http://schemas.microsoft.com/office/drawing/2014/main" id="{A00B2CFD-1412-9A46-A2FA-C102ECD5762E}"/>
              </a:ext>
            </a:extLst>
          </p:cNvPr>
          <p:cNvSpPr txBox="1">
            <a:spLocks/>
          </p:cNvSpPr>
          <p:nvPr/>
        </p:nvSpPr>
        <p:spPr>
          <a:xfrm>
            <a:off x="2206682" y="1222225"/>
            <a:ext cx="9248657" cy="3323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sz="2400">
                <a:cs typeface="Segoe UI Semibold"/>
              </a:rPr>
              <a:t>Excerpt from proposed architecture of one of the GSIBs</a:t>
            </a:r>
          </a:p>
        </p:txBody>
      </p:sp>
      <p:sp>
        <p:nvSpPr>
          <p:cNvPr id="21" name="Rectangle: Rounded Corners 4">
            <a:extLst>
              <a:ext uri="{FF2B5EF4-FFF2-40B4-BE49-F238E27FC236}">
                <a16:creationId xmlns:a16="http://schemas.microsoft.com/office/drawing/2014/main" id="{77F1BB53-1930-3F49-8686-080FBA3E5131}"/>
              </a:ext>
            </a:extLst>
          </p:cNvPr>
          <p:cNvSpPr/>
          <p:nvPr/>
        </p:nvSpPr>
        <p:spPr bwMode="auto">
          <a:xfrm>
            <a:off x="2381563" y="4536125"/>
            <a:ext cx="1265455" cy="1462175"/>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71" fontAlgn="base">
              <a:lnSpc>
                <a:spcPct val="90000"/>
              </a:lnSpc>
              <a:spcBef>
                <a:spcPct val="0"/>
              </a:spcBef>
              <a:spcAft>
                <a:spcPct val="0"/>
              </a:spcAft>
              <a:defRPr/>
            </a:pPr>
            <a:endParaRPr lang="en-US" sz="2206"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A2638AEE-C804-F840-9CBA-7613BA05B18D}"/>
              </a:ext>
            </a:extLst>
          </p:cNvPr>
          <p:cNvSpPr txBox="1"/>
          <p:nvPr/>
        </p:nvSpPr>
        <p:spPr>
          <a:xfrm>
            <a:off x="2326428" y="3561467"/>
            <a:ext cx="1411290" cy="1019451"/>
          </a:xfrm>
          <a:prstGeom prst="rect">
            <a:avLst/>
          </a:prstGeom>
          <a:noFill/>
        </p:spPr>
        <p:txBody>
          <a:bodyPr wrap="square" lIns="168080" tIns="134464" rIns="168080" bIns="134464" rtlCol="0">
            <a:spAutoFit/>
          </a:bodyPr>
          <a:lstStyle/>
          <a:p>
            <a:pPr algn="ctr" defTabSz="857250">
              <a:lnSpc>
                <a:spcPct val="90000"/>
              </a:lnSpc>
              <a:spcAft>
                <a:spcPts val="551"/>
              </a:spcAft>
              <a:defRPr/>
            </a:pPr>
            <a:r>
              <a:rPr lang="en-US" sz="1800">
                <a:latin typeface="Segoe UI"/>
              </a:rPr>
              <a:t>Active Trades Collection</a:t>
            </a:r>
          </a:p>
        </p:txBody>
      </p:sp>
      <p:cxnSp>
        <p:nvCxnSpPr>
          <p:cNvPr id="23" name="Straight Arrow Connector 22">
            <a:extLst>
              <a:ext uri="{FF2B5EF4-FFF2-40B4-BE49-F238E27FC236}">
                <a16:creationId xmlns:a16="http://schemas.microsoft.com/office/drawing/2014/main" id="{C697A763-5C6A-E94B-BF5E-2D7913C0C3C1}"/>
              </a:ext>
            </a:extLst>
          </p:cNvPr>
          <p:cNvCxnSpPr>
            <a:cxnSpLocks/>
          </p:cNvCxnSpPr>
          <p:nvPr/>
        </p:nvCxnSpPr>
        <p:spPr>
          <a:xfrm>
            <a:off x="5610870" y="3561467"/>
            <a:ext cx="2355581" cy="80517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B84A5E8-F744-B54B-8B0B-ED06D85DE754}"/>
              </a:ext>
            </a:extLst>
          </p:cNvPr>
          <p:cNvSpPr txBox="1"/>
          <p:nvPr/>
        </p:nvSpPr>
        <p:spPr>
          <a:xfrm>
            <a:off x="6592237" y="3193782"/>
            <a:ext cx="1378694" cy="853252"/>
          </a:xfrm>
          <a:prstGeom prst="rect">
            <a:avLst/>
          </a:prstGeom>
          <a:noFill/>
        </p:spPr>
        <p:txBody>
          <a:bodyPr wrap="square" lIns="168080" tIns="134464" rIns="168080" bIns="134464" rtlCol="0">
            <a:spAutoFit/>
          </a:bodyPr>
          <a:lstStyle/>
          <a:p>
            <a:pPr algn="ctr" defTabSz="857250">
              <a:lnSpc>
                <a:spcPct val="90000"/>
              </a:lnSpc>
              <a:spcAft>
                <a:spcPts val="551"/>
              </a:spcAft>
              <a:defRPr/>
            </a:pPr>
            <a:r>
              <a:rPr lang="en-US" sz="1400" i="1">
                <a:latin typeface="Segoe UI"/>
              </a:rPr>
              <a:t>2 – Read current position</a:t>
            </a:r>
          </a:p>
        </p:txBody>
      </p:sp>
      <p:sp>
        <p:nvSpPr>
          <p:cNvPr id="25" name="TextBox 24">
            <a:extLst>
              <a:ext uri="{FF2B5EF4-FFF2-40B4-BE49-F238E27FC236}">
                <a16:creationId xmlns:a16="http://schemas.microsoft.com/office/drawing/2014/main" id="{E6301656-2B0D-C84D-B10F-17DCF8BF7E3A}"/>
              </a:ext>
            </a:extLst>
          </p:cNvPr>
          <p:cNvSpPr txBox="1"/>
          <p:nvPr/>
        </p:nvSpPr>
        <p:spPr>
          <a:xfrm>
            <a:off x="8389627" y="4840586"/>
            <a:ext cx="1378694" cy="853252"/>
          </a:xfrm>
          <a:prstGeom prst="rect">
            <a:avLst/>
          </a:prstGeom>
          <a:noFill/>
        </p:spPr>
        <p:txBody>
          <a:bodyPr wrap="square" lIns="168080" tIns="134464" rIns="168080" bIns="134464" rtlCol="0">
            <a:spAutoFit/>
          </a:bodyPr>
          <a:lstStyle/>
          <a:p>
            <a:pPr algn="ctr" defTabSz="857250">
              <a:lnSpc>
                <a:spcPct val="90000"/>
              </a:lnSpc>
              <a:spcAft>
                <a:spcPts val="551"/>
              </a:spcAft>
              <a:defRPr/>
            </a:pPr>
            <a:r>
              <a:rPr lang="en-US" sz="1400" i="1">
                <a:latin typeface="Segoe UI"/>
              </a:rPr>
              <a:t>3 – Calculate updated position</a:t>
            </a:r>
          </a:p>
        </p:txBody>
      </p:sp>
      <p:sp>
        <p:nvSpPr>
          <p:cNvPr id="26" name="TextBox 25">
            <a:extLst>
              <a:ext uri="{FF2B5EF4-FFF2-40B4-BE49-F238E27FC236}">
                <a16:creationId xmlns:a16="http://schemas.microsoft.com/office/drawing/2014/main" id="{1C846D21-9CAD-6541-AC5B-0BCFAF0C10C7}"/>
              </a:ext>
            </a:extLst>
          </p:cNvPr>
          <p:cNvSpPr txBox="1"/>
          <p:nvPr/>
        </p:nvSpPr>
        <p:spPr>
          <a:xfrm>
            <a:off x="5607179" y="3873615"/>
            <a:ext cx="1378694" cy="659353"/>
          </a:xfrm>
          <a:prstGeom prst="rect">
            <a:avLst/>
          </a:prstGeom>
          <a:noFill/>
        </p:spPr>
        <p:txBody>
          <a:bodyPr wrap="square" lIns="168080" tIns="134464" rIns="168080" bIns="134464" rtlCol="0">
            <a:spAutoFit/>
          </a:bodyPr>
          <a:lstStyle/>
          <a:p>
            <a:pPr algn="ctr" defTabSz="857250">
              <a:lnSpc>
                <a:spcPct val="90000"/>
              </a:lnSpc>
              <a:spcAft>
                <a:spcPts val="551"/>
              </a:spcAft>
              <a:defRPr/>
            </a:pPr>
            <a:r>
              <a:rPr lang="en-US" sz="1400" i="1">
                <a:latin typeface="Segoe UI"/>
              </a:rPr>
              <a:t>4 – Update new position</a:t>
            </a:r>
          </a:p>
        </p:txBody>
      </p:sp>
      <p:cxnSp>
        <p:nvCxnSpPr>
          <p:cNvPr id="27" name="Straight Arrow Connector 26">
            <a:extLst>
              <a:ext uri="{FF2B5EF4-FFF2-40B4-BE49-F238E27FC236}">
                <a16:creationId xmlns:a16="http://schemas.microsoft.com/office/drawing/2014/main" id="{C8878DB1-28A3-7947-AA9F-2713B83B1495}"/>
              </a:ext>
            </a:extLst>
          </p:cNvPr>
          <p:cNvCxnSpPr/>
          <p:nvPr/>
        </p:nvCxnSpPr>
        <p:spPr>
          <a:xfrm>
            <a:off x="10106103" y="4462516"/>
            <a:ext cx="77036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4F645C0-BCE1-F447-8818-36DBA82DB0ED}"/>
              </a:ext>
            </a:extLst>
          </p:cNvPr>
          <p:cNvSpPr txBox="1"/>
          <p:nvPr/>
        </p:nvSpPr>
        <p:spPr>
          <a:xfrm>
            <a:off x="10221836" y="3947167"/>
            <a:ext cx="1815103" cy="500784"/>
          </a:xfrm>
          <a:prstGeom prst="rect">
            <a:avLst/>
          </a:prstGeom>
          <a:noFill/>
        </p:spPr>
        <p:txBody>
          <a:bodyPr wrap="none" lIns="168080" tIns="134464" rIns="168080" bIns="134464" rtlCol="0">
            <a:spAutoFit/>
          </a:bodyPr>
          <a:lstStyle/>
          <a:p>
            <a:pPr defTabSz="857250">
              <a:lnSpc>
                <a:spcPct val="90000"/>
              </a:lnSpc>
              <a:spcAft>
                <a:spcPts val="551"/>
              </a:spcAft>
              <a:defRPr/>
            </a:pPr>
            <a:r>
              <a:rPr lang="en-US" sz="1655" i="1">
                <a:latin typeface="Segoe UI"/>
              </a:rPr>
              <a:t>Updated position</a:t>
            </a:r>
          </a:p>
        </p:txBody>
      </p:sp>
      <p:pic>
        <p:nvPicPr>
          <p:cNvPr id="29" name="Picture 28">
            <a:extLst>
              <a:ext uri="{FF2B5EF4-FFF2-40B4-BE49-F238E27FC236}">
                <a16:creationId xmlns:a16="http://schemas.microsoft.com/office/drawing/2014/main" id="{82F916A1-0BC2-2843-839C-EDE9D4F1A19E}"/>
              </a:ext>
            </a:extLst>
          </p:cNvPr>
          <p:cNvPicPr>
            <a:picLocks noChangeAspect="1"/>
          </p:cNvPicPr>
          <p:nvPr/>
        </p:nvPicPr>
        <p:blipFill>
          <a:blip r:embed="rId3"/>
          <a:stretch>
            <a:fillRect/>
          </a:stretch>
        </p:blipFill>
        <p:spPr>
          <a:xfrm>
            <a:off x="4602185" y="4462516"/>
            <a:ext cx="784534" cy="1709691"/>
          </a:xfrm>
          <a:prstGeom prst="rect">
            <a:avLst/>
          </a:prstGeom>
        </p:spPr>
      </p:pic>
      <p:pic>
        <p:nvPicPr>
          <p:cNvPr id="30" name="Picture 29">
            <a:extLst>
              <a:ext uri="{FF2B5EF4-FFF2-40B4-BE49-F238E27FC236}">
                <a16:creationId xmlns:a16="http://schemas.microsoft.com/office/drawing/2014/main" id="{679DCC24-9431-334D-AC0D-A6E05720391C}"/>
              </a:ext>
            </a:extLst>
          </p:cNvPr>
          <p:cNvPicPr>
            <a:picLocks noChangeAspect="1"/>
          </p:cNvPicPr>
          <p:nvPr/>
        </p:nvPicPr>
        <p:blipFill>
          <a:blip r:embed="rId4"/>
          <a:stretch>
            <a:fillRect/>
          </a:stretch>
        </p:blipFill>
        <p:spPr>
          <a:xfrm>
            <a:off x="4494542" y="3101116"/>
            <a:ext cx="920701" cy="920701"/>
          </a:xfrm>
          <a:prstGeom prst="rect">
            <a:avLst/>
          </a:prstGeom>
        </p:spPr>
      </p:pic>
      <p:pic>
        <p:nvPicPr>
          <p:cNvPr id="31" name="Picture 30">
            <a:extLst>
              <a:ext uri="{FF2B5EF4-FFF2-40B4-BE49-F238E27FC236}">
                <a16:creationId xmlns:a16="http://schemas.microsoft.com/office/drawing/2014/main" id="{3587FFA2-3E05-C44F-817B-14A112485A50}"/>
              </a:ext>
            </a:extLst>
          </p:cNvPr>
          <p:cNvPicPr>
            <a:picLocks noChangeAspect="1"/>
          </p:cNvPicPr>
          <p:nvPr/>
        </p:nvPicPr>
        <p:blipFill>
          <a:blip r:embed="rId4"/>
          <a:stretch>
            <a:fillRect/>
          </a:stretch>
        </p:blipFill>
        <p:spPr>
          <a:xfrm>
            <a:off x="2571722" y="4749640"/>
            <a:ext cx="920701" cy="920701"/>
          </a:xfrm>
          <a:prstGeom prst="rect">
            <a:avLst/>
          </a:prstGeom>
        </p:spPr>
      </p:pic>
    </p:spTree>
    <p:extLst>
      <p:ext uri="{BB962C8B-B14F-4D97-AF65-F5344CB8AC3E}">
        <p14:creationId xmlns:p14="http://schemas.microsoft.com/office/powerpoint/2010/main" val="54325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0831C76-B937-7743-9DE0-69F56CC555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7618" y="2608577"/>
            <a:ext cx="1640846" cy="1640846"/>
          </a:xfrm>
          <a:prstGeom prst="rect">
            <a:avLst/>
          </a:prstGeom>
        </p:spPr>
      </p:pic>
      <p:sp>
        <p:nvSpPr>
          <p:cNvPr id="7" name="Title 1">
            <a:extLst>
              <a:ext uri="{FF2B5EF4-FFF2-40B4-BE49-F238E27FC236}">
                <a16:creationId xmlns:a16="http://schemas.microsoft.com/office/drawing/2014/main" id="{52344523-7413-634B-A226-9A095C2FC779}"/>
              </a:ext>
            </a:extLst>
          </p:cNvPr>
          <p:cNvSpPr txBox="1">
            <a:spLocks/>
          </p:cNvSpPr>
          <p:nvPr/>
        </p:nvSpPr>
        <p:spPr>
          <a:xfrm>
            <a:off x="3742578" y="1113222"/>
            <a:ext cx="7171152" cy="4154984"/>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gn="ctr"/>
            <a:r>
              <a:rPr lang="en-US" sz="3000">
                <a:latin typeface="Calibri Light"/>
                <a:cs typeface="Calibri Light"/>
              </a:rPr>
              <a:t>Operational Analytics on Cosmos DB </a:t>
            </a:r>
          </a:p>
          <a:p>
            <a:pPr algn="ctr"/>
            <a:endParaRPr lang="en-US" sz="3000">
              <a:latin typeface="Calibri Light"/>
              <a:cs typeface="Calibri Light"/>
            </a:endParaRPr>
          </a:p>
          <a:p>
            <a:endParaRPr lang="en-US" sz="3000">
              <a:latin typeface="Calibri Light"/>
              <a:cs typeface="Calibri Light"/>
            </a:endParaRPr>
          </a:p>
          <a:p>
            <a:r>
              <a:rPr lang="en-US" sz="3000">
                <a:latin typeface="Calibri Light"/>
                <a:cs typeface="Calibri Light"/>
              </a:rPr>
              <a:t>Building a data lake with following characteristics:</a:t>
            </a:r>
          </a:p>
          <a:p>
            <a:endParaRPr lang="en-US" sz="3000">
              <a:latin typeface="Calibri Light"/>
              <a:cs typeface="Calibri Light"/>
            </a:endParaRPr>
          </a:p>
          <a:p>
            <a:pPr marL="571500" indent="-571500">
              <a:buFont typeface="Arial" panose="020B0604020202020204" pitchFamily="34" charset="0"/>
              <a:buChar char="•"/>
            </a:pPr>
            <a:r>
              <a:rPr lang="en-US" sz="3000">
                <a:latin typeface="Calibri Light"/>
                <a:cs typeface="Calibri Light"/>
              </a:rPr>
              <a:t>Hot updateable</a:t>
            </a:r>
          </a:p>
          <a:p>
            <a:pPr marL="571500" indent="-571500">
              <a:buFont typeface="Arial" panose="020B0604020202020204" pitchFamily="34" charset="0"/>
              <a:buChar char="•"/>
            </a:pPr>
            <a:r>
              <a:rPr lang="en-US" sz="3000">
                <a:latin typeface="Calibri Light"/>
                <a:cs typeface="Calibri Light"/>
              </a:rPr>
              <a:t>Globally distributed</a:t>
            </a:r>
          </a:p>
          <a:p>
            <a:pPr marL="571500" indent="-571500">
              <a:buFont typeface="Arial" panose="020B0604020202020204" pitchFamily="34" charset="0"/>
              <a:buChar char="•"/>
            </a:pPr>
            <a:r>
              <a:rPr lang="en-US" sz="3000">
                <a:latin typeface="Calibri Light"/>
                <a:cs typeface="Calibri Light"/>
              </a:rPr>
              <a:t>Capability of serving ad-hoc queries at low latency </a:t>
            </a:r>
          </a:p>
        </p:txBody>
      </p:sp>
    </p:spTree>
    <p:extLst>
      <p:ext uri="{BB962C8B-B14F-4D97-AF65-F5344CB8AC3E}">
        <p14:creationId xmlns:p14="http://schemas.microsoft.com/office/powerpoint/2010/main" val="275749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grpSp>
        <p:nvGrpSpPr>
          <p:cNvPr id="32" name="Group 31"/>
          <p:cNvGrpSpPr/>
          <p:nvPr/>
        </p:nvGrpSpPr>
        <p:grpSpPr>
          <a:xfrm>
            <a:off x="4475533" y="1639887"/>
            <a:ext cx="3471143" cy="3471141"/>
            <a:chOff x="697812" y="1647557"/>
            <a:chExt cx="3471636" cy="3471634"/>
          </a:xfrm>
          <a:solidFill>
            <a:schemeClr val="tx1"/>
          </a:solidFill>
        </p:grpSpPr>
        <p:sp>
          <p:nvSpPr>
            <p:cNvPr id="33" name="Oval 32">
              <a:extLst>
                <a:ext uri="{FF2B5EF4-FFF2-40B4-BE49-F238E27FC236}">
                  <a16:creationId xmlns:a16="http://schemas.microsoft.com/office/drawing/2014/main" id="{573948F7-EDB2-44DA-BC20-B3FBF6761300}"/>
                </a:ext>
              </a:extLst>
            </p:cNvPr>
            <p:cNvSpPr/>
            <p:nvPr/>
          </p:nvSpPr>
          <p:spPr>
            <a:xfrm>
              <a:off x="697812" y="1647557"/>
              <a:ext cx="3471636" cy="3471634"/>
            </a:xfrm>
            <a:prstGeom prst="ellipse">
              <a:avLst/>
            </a:prstGeom>
            <a:grp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3200">
                <a:solidFill>
                  <a:schemeClr val="bg1"/>
                </a:solidFill>
                <a:latin typeface="+mj-lt"/>
              </a:endParaRPr>
            </a:p>
          </p:txBody>
        </p:sp>
        <p:sp>
          <p:nvSpPr>
            <p:cNvPr id="34" name="Rectangle 33">
              <a:extLst>
                <a:ext uri="{FF2B5EF4-FFF2-40B4-BE49-F238E27FC236}">
                  <a16:creationId xmlns:a16="http://schemas.microsoft.com/office/drawing/2014/main" id="{D3C243D8-1704-456E-BF37-C0FB5AC378E1}"/>
                </a:ext>
              </a:extLst>
            </p:cNvPr>
            <p:cNvSpPr/>
            <p:nvPr/>
          </p:nvSpPr>
          <p:spPr bwMode="auto">
            <a:xfrm>
              <a:off x="1611110" y="3086050"/>
              <a:ext cx="1643744" cy="5946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spAutoFit/>
            </a:bodyPr>
            <a:lstStyle/>
            <a:p>
              <a:pPr algn="ctr" defTabSz="932293" fontAlgn="base">
                <a:spcBef>
                  <a:spcPct val="0"/>
                </a:spcBef>
                <a:spcAft>
                  <a:spcPct val="0"/>
                </a:spcAft>
                <a:defRPr/>
              </a:pPr>
              <a:r>
                <a:rPr lang="en-US" sz="3200" cap="all" spc="500">
                  <a:solidFill>
                    <a:schemeClr val="bg1"/>
                  </a:solidFill>
                  <a:latin typeface="+mj-lt"/>
                  <a:ea typeface="Segoe UI Semilight" charset="0"/>
                  <a:cs typeface="Segoe UI Semilight" charset="0"/>
                </a:rPr>
                <a:t>CLOUD</a:t>
              </a:r>
            </a:p>
          </p:txBody>
        </p:sp>
        <p:sp>
          <p:nvSpPr>
            <p:cNvPr id="35" name="Oval 34">
              <a:extLst>
                <a:ext uri="{FF2B5EF4-FFF2-40B4-BE49-F238E27FC236}">
                  <a16:creationId xmlns:a16="http://schemas.microsoft.com/office/drawing/2014/main" id="{573948F7-EDB2-44DA-BC20-B3FBF6761300}"/>
                </a:ext>
              </a:extLst>
            </p:cNvPr>
            <p:cNvSpPr/>
            <p:nvPr/>
          </p:nvSpPr>
          <p:spPr>
            <a:xfrm>
              <a:off x="697812" y="1647557"/>
              <a:ext cx="3471636" cy="3471634"/>
            </a:xfrm>
            <a:prstGeom prst="ellipse">
              <a:avLst/>
            </a:prstGeom>
            <a:grpFill/>
            <a:ln w="15875">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3200">
                  <a:solidFill>
                    <a:schemeClr val="bg1"/>
                  </a:solidFill>
                  <a:latin typeface="+mj-lt"/>
                </a:rPr>
                <a:t>Cloud</a:t>
              </a:r>
            </a:p>
          </p:txBody>
        </p:sp>
      </p:grpSp>
      <p:grpSp>
        <p:nvGrpSpPr>
          <p:cNvPr id="36" name="Group 35"/>
          <p:cNvGrpSpPr/>
          <p:nvPr/>
        </p:nvGrpSpPr>
        <p:grpSpPr>
          <a:xfrm>
            <a:off x="8533645" y="1639887"/>
            <a:ext cx="3471143" cy="3471141"/>
            <a:chOff x="5906595" y="3003011"/>
            <a:chExt cx="3471636" cy="3471634"/>
          </a:xfrm>
          <a:solidFill>
            <a:schemeClr val="tx1"/>
          </a:solidFill>
        </p:grpSpPr>
        <p:sp>
          <p:nvSpPr>
            <p:cNvPr id="37" name="Oval 36">
              <a:extLst>
                <a:ext uri="{FF2B5EF4-FFF2-40B4-BE49-F238E27FC236}">
                  <a16:creationId xmlns:a16="http://schemas.microsoft.com/office/drawing/2014/main" id="{45C0DF9B-311A-4D10-932C-3C4CE787D0B8}"/>
                </a:ext>
              </a:extLst>
            </p:cNvPr>
            <p:cNvSpPr/>
            <p:nvPr/>
          </p:nvSpPr>
          <p:spPr>
            <a:xfrm>
              <a:off x="5906595" y="3003011"/>
              <a:ext cx="3471636" cy="3471634"/>
            </a:xfrm>
            <a:prstGeom prst="ellipse">
              <a:avLst/>
            </a:prstGeom>
            <a:grp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3200">
                <a:solidFill>
                  <a:schemeClr val="bg1"/>
                </a:solidFill>
                <a:latin typeface="+mj-lt"/>
              </a:endParaRPr>
            </a:p>
          </p:txBody>
        </p:sp>
        <p:sp>
          <p:nvSpPr>
            <p:cNvPr id="38" name="Rectangle 37">
              <a:extLst>
                <a:ext uri="{FF2B5EF4-FFF2-40B4-BE49-F238E27FC236}">
                  <a16:creationId xmlns:a16="http://schemas.microsoft.com/office/drawing/2014/main" id="{EE41E0D8-051D-4BAB-B6DF-FC024CED26A1}"/>
                </a:ext>
              </a:extLst>
            </p:cNvPr>
            <p:cNvSpPr/>
            <p:nvPr/>
          </p:nvSpPr>
          <p:spPr bwMode="auto">
            <a:xfrm>
              <a:off x="6833183" y="4440119"/>
              <a:ext cx="1643744" cy="5946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spAutoFit/>
            </a:bodyPr>
            <a:lstStyle/>
            <a:p>
              <a:pPr algn="ctr" defTabSz="932293" fontAlgn="base">
                <a:spcBef>
                  <a:spcPct val="0"/>
                </a:spcBef>
                <a:spcAft>
                  <a:spcPct val="0"/>
                </a:spcAft>
                <a:defRPr/>
              </a:pPr>
              <a:r>
                <a:rPr lang="en-US" sz="3200" cap="all" spc="500">
                  <a:solidFill>
                    <a:schemeClr val="bg1"/>
                  </a:solidFill>
                  <a:latin typeface="+mj-lt"/>
                  <a:ea typeface="Segoe UI Semilight" charset="0"/>
                  <a:cs typeface="Segoe UI Semilight" charset="0"/>
                </a:rPr>
                <a:t>AI</a:t>
              </a:r>
            </a:p>
          </p:txBody>
        </p:sp>
      </p:grpSp>
      <p:grpSp>
        <p:nvGrpSpPr>
          <p:cNvPr id="39" name="Group 38"/>
          <p:cNvGrpSpPr/>
          <p:nvPr/>
        </p:nvGrpSpPr>
        <p:grpSpPr>
          <a:xfrm>
            <a:off x="417421" y="1639887"/>
            <a:ext cx="3471143" cy="3471141"/>
            <a:chOff x="4362421" y="465071"/>
            <a:chExt cx="3471636" cy="3471634"/>
          </a:xfrm>
          <a:solidFill>
            <a:schemeClr val="tx1"/>
          </a:solidFill>
        </p:grpSpPr>
        <p:sp>
          <p:nvSpPr>
            <p:cNvPr id="40" name="Oval 39">
              <a:extLst>
                <a:ext uri="{FF2B5EF4-FFF2-40B4-BE49-F238E27FC236}">
                  <a16:creationId xmlns:a16="http://schemas.microsoft.com/office/drawing/2014/main" id="{FDA79451-4D00-4174-BDC4-214B48A885EB}"/>
                </a:ext>
              </a:extLst>
            </p:cNvPr>
            <p:cNvSpPr/>
            <p:nvPr/>
          </p:nvSpPr>
          <p:spPr>
            <a:xfrm>
              <a:off x="4362421" y="465071"/>
              <a:ext cx="3471636" cy="3471634"/>
            </a:xfrm>
            <a:prstGeom prst="ellipse">
              <a:avLst/>
            </a:prstGeom>
            <a:grp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3200">
                <a:solidFill>
                  <a:schemeClr val="bg1"/>
                </a:solidFill>
                <a:latin typeface="+mj-lt"/>
              </a:endParaRPr>
            </a:p>
          </p:txBody>
        </p:sp>
        <p:sp>
          <p:nvSpPr>
            <p:cNvPr id="41" name="Rectangle 40">
              <a:extLst>
                <a:ext uri="{FF2B5EF4-FFF2-40B4-BE49-F238E27FC236}">
                  <a16:creationId xmlns:a16="http://schemas.microsoft.com/office/drawing/2014/main" id="{CE02528A-B9AF-4B2F-A1CB-92E43CF87485}"/>
                </a:ext>
              </a:extLst>
            </p:cNvPr>
            <p:cNvSpPr/>
            <p:nvPr/>
          </p:nvSpPr>
          <p:spPr bwMode="auto">
            <a:xfrm>
              <a:off x="5272991" y="1903563"/>
              <a:ext cx="1643744" cy="5946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spAutoFit/>
            </a:bodyPr>
            <a:lstStyle/>
            <a:p>
              <a:pPr algn="ctr" defTabSz="932293" fontAlgn="base">
                <a:spcBef>
                  <a:spcPct val="0"/>
                </a:spcBef>
                <a:spcAft>
                  <a:spcPct val="0"/>
                </a:spcAft>
                <a:defRPr/>
              </a:pPr>
              <a:r>
                <a:rPr lang="en-US" sz="3200" cap="all" spc="500">
                  <a:solidFill>
                    <a:schemeClr val="bg1"/>
                  </a:solidFill>
                  <a:latin typeface="+mj-lt"/>
                  <a:ea typeface="Segoe UI Semilight" charset="0"/>
                  <a:cs typeface="Segoe UI Semilight" charset="0"/>
                </a:rPr>
                <a:t>DATA</a:t>
              </a:r>
            </a:p>
          </p:txBody>
        </p:sp>
      </p:grpSp>
    </p:spTree>
    <p:extLst>
      <p:ext uri="{BB962C8B-B14F-4D97-AF65-F5344CB8AC3E}">
        <p14:creationId xmlns:p14="http://schemas.microsoft.com/office/powerpoint/2010/main" val="1939753761"/>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33CAC2-8BF9-FA40-81C6-2B4B717C8A6A}"/>
              </a:ext>
            </a:extLst>
          </p:cNvPr>
          <p:cNvSpPr/>
          <p:nvPr/>
        </p:nvSpPr>
        <p:spPr bwMode="auto">
          <a:xfrm>
            <a:off x="0" y="1"/>
            <a:ext cx="12192000" cy="13392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37401964-5471-4316-B1B8-7651A7BE111D}"/>
              </a:ext>
            </a:extLst>
          </p:cNvPr>
          <p:cNvSpPr txBox="1">
            <a:spLocks/>
          </p:cNvSpPr>
          <p:nvPr/>
        </p:nvSpPr>
        <p:spPr>
          <a:xfrm>
            <a:off x="431239" y="403893"/>
            <a:ext cx="3298912" cy="997196"/>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Azure Cosmos DB </a:t>
            </a:r>
          </a:p>
        </p:txBody>
      </p:sp>
      <p:pic>
        <p:nvPicPr>
          <p:cNvPr id="35" name="Picture 34">
            <a:extLst>
              <a:ext uri="{FF2B5EF4-FFF2-40B4-BE49-F238E27FC236}">
                <a16:creationId xmlns:a16="http://schemas.microsoft.com/office/drawing/2014/main" id="{896709DE-0CB4-FA46-B3EB-9FD69566C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2004" y="288881"/>
            <a:ext cx="723216" cy="723216"/>
          </a:xfrm>
          <a:prstGeom prst="rect">
            <a:avLst/>
          </a:prstGeom>
        </p:spPr>
      </p:pic>
      <p:sp>
        <p:nvSpPr>
          <p:cNvPr id="36" name="Title 1">
            <a:extLst>
              <a:ext uri="{FF2B5EF4-FFF2-40B4-BE49-F238E27FC236}">
                <a16:creationId xmlns:a16="http://schemas.microsoft.com/office/drawing/2014/main" id="{E7FC4721-8DF6-344F-8ED7-90F8503F5CEB}"/>
              </a:ext>
            </a:extLst>
          </p:cNvPr>
          <p:cNvSpPr txBox="1">
            <a:spLocks/>
          </p:cNvSpPr>
          <p:nvPr/>
        </p:nvSpPr>
        <p:spPr>
          <a:xfrm>
            <a:off x="4794012" y="366415"/>
            <a:ext cx="3693743" cy="4985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Apache Spark</a:t>
            </a:r>
          </a:p>
        </p:txBody>
      </p:sp>
      <p:pic>
        <p:nvPicPr>
          <p:cNvPr id="137" name="Line" descr="Line">
            <a:extLst>
              <a:ext uri="{FF2B5EF4-FFF2-40B4-BE49-F238E27FC236}">
                <a16:creationId xmlns:a16="http://schemas.microsoft.com/office/drawing/2014/main" id="{3251090B-3FC9-034F-ADEB-9C10C1E2CAAB}"/>
              </a:ext>
            </a:extLst>
          </p:cNvPr>
          <p:cNvPicPr>
            <a:picLocks/>
          </p:cNvPicPr>
          <p:nvPr/>
        </p:nvPicPr>
        <p:blipFill>
          <a:blip r:embed="rId4">
            <a:extLst/>
          </a:blip>
          <a:stretch>
            <a:fillRect/>
          </a:stretch>
        </p:blipFill>
        <p:spPr>
          <a:xfrm rot="13500000">
            <a:off x="1402151" y="3238276"/>
            <a:ext cx="1044315" cy="50801"/>
          </a:xfrm>
          <a:prstGeom prst="rect">
            <a:avLst/>
          </a:prstGeom>
        </p:spPr>
      </p:pic>
      <p:pic>
        <p:nvPicPr>
          <p:cNvPr id="138" name="image79.png" descr="image79.png">
            <a:extLst>
              <a:ext uri="{FF2B5EF4-FFF2-40B4-BE49-F238E27FC236}">
                <a16:creationId xmlns:a16="http://schemas.microsoft.com/office/drawing/2014/main" id="{7541833C-CBC5-D048-9C3D-E2648D05EE6A}"/>
              </a:ext>
            </a:extLst>
          </p:cNvPr>
          <p:cNvPicPr>
            <a:picLocks noChangeAspect="1"/>
          </p:cNvPicPr>
          <p:nvPr/>
        </p:nvPicPr>
        <p:blipFill>
          <a:blip r:embed="rId5">
            <a:extLst/>
          </a:blip>
          <a:stretch>
            <a:fillRect/>
          </a:stretch>
        </p:blipFill>
        <p:spPr>
          <a:xfrm>
            <a:off x="5614757" y="3086490"/>
            <a:ext cx="1995951" cy="1047875"/>
          </a:xfrm>
          <a:prstGeom prst="rect">
            <a:avLst/>
          </a:prstGeom>
          <a:ln w="12700">
            <a:miter lim="400000"/>
          </a:ln>
        </p:spPr>
      </p:pic>
      <p:pic>
        <p:nvPicPr>
          <p:cNvPr id="139" name="Circle" descr="Circle">
            <a:extLst>
              <a:ext uri="{FF2B5EF4-FFF2-40B4-BE49-F238E27FC236}">
                <a16:creationId xmlns:a16="http://schemas.microsoft.com/office/drawing/2014/main" id="{B64DFFBB-4691-DC48-B52E-CB2077EF55A5}"/>
              </a:ext>
            </a:extLst>
          </p:cNvPr>
          <p:cNvPicPr>
            <a:picLocks/>
          </p:cNvPicPr>
          <p:nvPr/>
        </p:nvPicPr>
        <p:blipFill>
          <a:blip r:embed="rId6">
            <a:extLst/>
          </a:blip>
          <a:stretch>
            <a:fillRect/>
          </a:stretch>
        </p:blipFill>
        <p:spPr>
          <a:xfrm>
            <a:off x="5639843" y="2738822"/>
            <a:ext cx="1945780" cy="1945780"/>
          </a:xfrm>
          <a:prstGeom prst="rect">
            <a:avLst/>
          </a:prstGeom>
        </p:spPr>
      </p:pic>
      <p:sp>
        <p:nvSpPr>
          <p:cNvPr id="140" name="Circle">
            <a:extLst>
              <a:ext uri="{FF2B5EF4-FFF2-40B4-BE49-F238E27FC236}">
                <a16:creationId xmlns:a16="http://schemas.microsoft.com/office/drawing/2014/main" id="{570995B8-7C04-074C-8ACE-BD8FABB415D8}"/>
              </a:ext>
            </a:extLst>
          </p:cNvPr>
          <p:cNvSpPr/>
          <p:nvPr/>
        </p:nvSpPr>
        <p:spPr>
          <a:xfrm>
            <a:off x="6280416" y="4426864"/>
            <a:ext cx="416984" cy="416984"/>
          </a:xfrm>
          <a:prstGeom prst="ellipse">
            <a:avLst/>
          </a:prstGeom>
          <a:blipFill>
            <a:blip r:embed="rId7"/>
          </a:blipFill>
          <a:ln w="3175">
            <a:miter lim="400000"/>
          </a:ln>
          <a:effectLst>
            <a:outerShdw blurRad="25400" dist="12700" dir="5400000" rotWithShape="0">
              <a:srgbClr val="000000">
                <a:alpha val="50000"/>
              </a:srgbClr>
            </a:outerShdw>
          </a:effectLst>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endParaRPr>
              <a:solidFill>
                <a:schemeClr val="bg1"/>
              </a:solidFill>
            </a:endParaRPr>
          </a:p>
        </p:txBody>
      </p:sp>
      <p:sp>
        <p:nvSpPr>
          <p:cNvPr id="141" name="Circle">
            <a:extLst>
              <a:ext uri="{FF2B5EF4-FFF2-40B4-BE49-F238E27FC236}">
                <a16:creationId xmlns:a16="http://schemas.microsoft.com/office/drawing/2014/main" id="{7FDEDBDB-C4CC-9748-854A-4D1EA1084D0D}"/>
              </a:ext>
            </a:extLst>
          </p:cNvPr>
          <p:cNvSpPr/>
          <p:nvPr/>
        </p:nvSpPr>
        <p:spPr>
          <a:xfrm>
            <a:off x="5454758" y="3401935"/>
            <a:ext cx="416985" cy="416985"/>
          </a:xfrm>
          <a:prstGeom prst="ellipse">
            <a:avLst/>
          </a:prstGeom>
          <a:blipFill>
            <a:blip r:embed="rId8"/>
          </a:blipFill>
          <a:ln w="3175">
            <a:miter lim="400000"/>
          </a:ln>
          <a:effectLst>
            <a:outerShdw blurRad="25400" dist="12700" dir="5400000" rotWithShape="0">
              <a:srgbClr val="000000">
                <a:alpha val="50000"/>
              </a:srgbClr>
            </a:outerShdw>
          </a:effectLst>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endParaRPr>
              <a:solidFill>
                <a:schemeClr val="bg1"/>
              </a:solidFill>
            </a:endParaRPr>
          </a:p>
        </p:txBody>
      </p:sp>
      <p:sp>
        <p:nvSpPr>
          <p:cNvPr id="142" name="Circle">
            <a:extLst>
              <a:ext uri="{FF2B5EF4-FFF2-40B4-BE49-F238E27FC236}">
                <a16:creationId xmlns:a16="http://schemas.microsoft.com/office/drawing/2014/main" id="{8BBE22E7-D096-5E49-A1C7-1018967F5336}"/>
              </a:ext>
            </a:extLst>
          </p:cNvPr>
          <p:cNvSpPr/>
          <p:nvPr/>
        </p:nvSpPr>
        <p:spPr>
          <a:xfrm>
            <a:off x="7156716" y="4143230"/>
            <a:ext cx="416984" cy="416985"/>
          </a:xfrm>
          <a:prstGeom prst="ellipse">
            <a:avLst/>
          </a:prstGeom>
          <a:blipFill>
            <a:blip r:embed="rId7"/>
          </a:blipFill>
          <a:ln w="3175">
            <a:miter lim="400000"/>
          </a:ln>
          <a:effectLst>
            <a:outerShdw blurRad="25400" dist="12700" dir="5400000" rotWithShape="0">
              <a:srgbClr val="000000">
                <a:alpha val="50000"/>
              </a:srgbClr>
            </a:outerShdw>
          </a:effectLst>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endParaRPr>
              <a:solidFill>
                <a:schemeClr val="bg1"/>
              </a:solidFill>
            </a:endParaRPr>
          </a:p>
        </p:txBody>
      </p:sp>
      <p:sp>
        <p:nvSpPr>
          <p:cNvPr id="143" name="Circle">
            <a:extLst>
              <a:ext uri="{FF2B5EF4-FFF2-40B4-BE49-F238E27FC236}">
                <a16:creationId xmlns:a16="http://schemas.microsoft.com/office/drawing/2014/main" id="{4F6E7637-22BC-C34A-AF7D-3B9C31417DE4}"/>
              </a:ext>
            </a:extLst>
          </p:cNvPr>
          <p:cNvSpPr/>
          <p:nvPr/>
        </p:nvSpPr>
        <p:spPr>
          <a:xfrm>
            <a:off x="7317583" y="3228831"/>
            <a:ext cx="416984" cy="416984"/>
          </a:xfrm>
          <a:prstGeom prst="ellipse">
            <a:avLst/>
          </a:prstGeom>
          <a:blipFill>
            <a:blip r:embed="rId7"/>
          </a:blipFill>
          <a:ln w="3175">
            <a:miter lim="400000"/>
          </a:ln>
          <a:effectLst>
            <a:outerShdw blurRad="25400" dist="12700" dir="5400000" rotWithShape="0">
              <a:srgbClr val="000000">
                <a:alpha val="50000"/>
              </a:srgbClr>
            </a:outerShdw>
          </a:effectLst>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endParaRPr>
              <a:solidFill>
                <a:schemeClr val="bg1"/>
              </a:solidFill>
            </a:endParaRPr>
          </a:p>
        </p:txBody>
      </p:sp>
      <p:sp>
        <p:nvSpPr>
          <p:cNvPr id="144" name="Circle">
            <a:extLst>
              <a:ext uri="{FF2B5EF4-FFF2-40B4-BE49-F238E27FC236}">
                <a16:creationId xmlns:a16="http://schemas.microsoft.com/office/drawing/2014/main" id="{B03950B3-8880-584D-A851-38102FD2FF39}"/>
              </a:ext>
            </a:extLst>
          </p:cNvPr>
          <p:cNvSpPr/>
          <p:nvPr/>
        </p:nvSpPr>
        <p:spPr>
          <a:xfrm>
            <a:off x="6707983" y="2551497"/>
            <a:ext cx="416984" cy="416985"/>
          </a:xfrm>
          <a:prstGeom prst="ellipse">
            <a:avLst/>
          </a:prstGeom>
          <a:blipFill>
            <a:blip r:embed="rId7"/>
          </a:blipFill>
          <a:ln w="3175">
            <a:miter lim="400000"/>
          </a:ln>
          <a:effectLst>
            <a:outerShdw blurRad="25400" dist="12700" dir="5400000" rotWithShape="0">
              <a:srgbClr val="000000">
                <a:alpha val="50000"/>
              </a:srgbClr>
            </a:outerShdw>
          </a:effectLst>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endParaRPr>
              <a:solidFill>
                <a:schemeClr val="bg1"/>
              </a:solidFill>
            </a:endParaRPr>
          </a:p>
        </p:txBody>
      </p:sp>
      <p:sp>
        <p:nvSpPr>
          <p:cNvPr id="145" name="Circle">
            <a:extLst>
              <a:ext uri="{FF2B5EF4-FFF2-40B4-BE49-F238E27FC236}">
                <a16:creationId xmlns:a16="http://schemas.microsoft.com/office/drawing/2014/main" id="{3A5FDCE6-8DDA-184F-B2AD-D98C727E6905}"/>
              </a:ext>
            </a:extLst>
          </p:cNvPr>
          <p:cNvSpPr/>
          <p:nvPr/>
        </p:nvSpPr>
        <p:spPr>
          <a:xfrm>
            <a:off x="5708916" y="2771631"/>
            <a:ext cx="416984" cy="416984"/>
          </a:xfrm>
          <a:prstGeom prst="ellipse">
            <a:avLst/>
          </a:prstGeom>
          <a:blipFill>
            <a:blip r:embed="rId7"/>
          </a:blipFill>
          <a:ln w="3175">
            <a:miter lim="400000"/>
          </a:ln>
          <a:effectLst>
            <a:outerShdw blurRad="25400" dist="12700" dir="5400000" rotWithShape="0">
              <a:srgbClr val="000000">
                <a:alpha val="50000"/>
              </a:srgbClr>
            </a:outerShdw>
          </a:effectLst>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endParaRPr>
              <a:solidFill>
                <a:schemeClr val="bg1"/>
              </a:solidFill>
            </a:endParaRPr>
          </a:p>
        </p:txBody>
      </p:sp>
      <p:sp>
        <p:nvSpPr>
          <p:cNvPr id="146" name="Circle">
            <a:extLst>
              <a:ext uri="{FF2B5EF4-FFF2-40B4-BE49-F238E27FC236}">
                <a16:creationId xmlns:a16="http://schemas.microsoft.com/office/drawing/2014/main" id="{00307E9D-6AA0-A045-B472-CFFEB451292E}"/>
              </a:ext>
            </a:extLst>
          </p:cNvPr>
          <p:cNvSpPr/>
          <p:nvPr/>
        </p:nvSpPr>
        <p:spPr>
          <a:xfrm>
            <a:off x="5598849" y="4017694"/>
            <a:ext cx="416985" cy="416984"/>
          </a:xfrm>
          <a:prstGeom prst="ellipse">
            <a:avLst/>
          </a:prstGeom>
          <a:blipFill>
            <a:blip r:embed="rId7"/>
          </a:blipFill>
          <a:ln w="3175">
            <a:miter lim="400000"/>
          </a:ln>
          <a:effectLst>
            <a:outerShdw blurRad="25400" dist="12700" dir="5400000" rotWithShape="0">
              <a:srgbClr val="000000">
                <a:alpha val="50000"/>
              </a:srgbClr>
            </a:outerShdw>
          </a:effectLst>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endParaRPr>
              <a:solidFill>
                <a:schemeClr val="bg1"/>
              </a:solidFill>
            </a:endParaRPr>
          </a:p>
        </p:txBody>
      </p:sp>
      <p:sp>
        <p:nvSpPr>
          <p:cNvPr id="147" name="gateway…">
            <a:extLst>
              <a:ext uri="{FF2B5EF4-FFF2-40B4-BE49-F238E27FC236}">
                <a16:creationId xmlns:a16="http://schemas.microsoft.com/office/drawing/2014/main" id="{6D490269-EF96-5040-9F62-33F58C341002}"/>
              </a:ext>
            </a:extLst>
          </p:cNvPr>
          <p:cNvSpPr txBox="1"/>
          <p:nvPr/>
        </p:nvSpPr>
        <p:spPr>
          <a:xfrm>
            <a:off x="4913528" y="3065546"/>
            <a:ext cx="695701" cy="441465"/>
          </a:xfrm>
          <a:prstGeom prst="rect">
            <a:avLst/>
          </a:prstGeom>
          <a:ln w="12700">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algn="ctr" defTabSz="410765">
              <a:defRPr sz="1200">
                <a:solidFill>
                  <a:srgbClr val="53585F"/>
                </a:solidFill>
                <a:latin typeface="Helvetica Light"/>
                <a:ea typeface="Helvetica Light"/>
                <a:cs typeface="Helvetica Light"/>
                <a:sym typeface="Helvetica Light"/>
              </a:defRPr>
            </a:pPr>
            <a:r>
              <a:rPr>
                <a:solidFill>
                  <a:schemeClr val="bg1"/>
                </a:solidFill>
              </a:rPr>
              <a:t>gateway </a:t>
            </a:r>
          </a:p>
          <a:p>
            <a:pPr algn="ctr" defTabSz="410765">
              <a:defRPr sz="1200">
                <a:solidFill>
                  <a:srgbClr val="53585F"/>
                </a:solidFill>
                <a:latin typeface="Helvetica Light"/>
                <a:ea typeface="Helvetica Light"/>
                <a:cs typeface="Helvetica Light"/>
                <a:sym typeface="Helvetica Light"/>
              </a:defRPr>
            </a:pPr>
            <a:r>
              <a:rPr>
                <a:solidFill>
                  <a:schemeClr val="bg1"/>
                </a:solidFill>
              </a:rPr>
              <a:t>node</a:t>
            </a:r>
          </a:p>
        </p:txBody>
      </p:sp>
      <p:sp>
        <p:nvSpPr>
          <p:cNvPr id="148" name="data…">
            <a:extLst>
              <a:ext uri="{FF2B5EF4-FFF2-40B4-BE49-F238E27FC236}">
                <a16:creationId xmlns:a16="http://schemas.microsoft.com/office/drawing/2014/main" id="{E2F579BB-E726-9D45-A865-33CD7714206F}"/>
              </a:ext>
            </a:extLst>
          </p:cNvPr>
          <p:cNvSpPr txBox="1"/>
          <p:nvPr/>
        </p:nvSpPr>
        <p:spPr>
          <a:xfrm>
            <a:off x="7772109" y="3216590"/>
            <a:ext cx="498532" cy="441465"/>
          </a:xfrm>
          <a:prstGeom prst="rect">
            <a:avLst/>
          </a:prstGeom>
          <a:ln w="12700">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algn="ctr" defTabSz="410765">
              <a:defRPr sz="1200">
                <a:solidFill>
                  <a:srgbClr val="53585F"/>
                </a:solidFill>
                <a:latin typeface="Helvetica Light"/>
                <a:ea typeface="Helvetica Light"/>
                <a:cs typeface="Helvetica Light"/>
                <a:sym typeface="Helvetica Light"/>
              </a:defRPr>
            </a:pPr>
            <a:r>
              <a:rPr>
                <a:solidFill>
                  <a:schemeClr val="bg1"/>
                </a:solidFill>
              </a:rPr>
              <a:t>data</a:t>
            </a:r>
          </a:p>
          <a:p>
            <a:pPr algn="ctr" defTabSz="410765">
              <a:defRPr sz="1200">
                <a:solidFill>
                  <a:srgbClr val="53585F"/>
                </a:solidFill>
                <a:latin typeface="Helvetica Light"/>
                <a:ea typeface="Helvetica Light"/>
                <a:cs typeface="Helvetica Light"/>
                <a:sym typeface="Helvetica Light"/>
              </a:defRPr>
            </a:pPr>
            <a:r>
              <a:rPr>
                <a:solidFill>
                  <a:schemeClr val="bg1"/>
                </a:solidFill>
              </a:rPr>
              <a:t>nodes</a:t>
            </a:r>
          </a:p>
        </p:txBody>
      </p:sp>
      <p:pic>
        <p:nvPicPr>
          <p:cNvPr id="149" name="Image" descr="Image">
            <a:extLst>
              <a:ext uri="{FF2B5EF4-FFF2-40B4-BE49-F238E27FC236}">
                <a16:creationId xmlns:a16="http://schemas.microsoft.com/office/drawing/2014/main" id="{6E9B9748-D3AA-AF45-9FCE-FD88109A93C1}"/>
              </a:ext>
            </a:extLst>
          </p:cNvPr>
          <p:cNvPicPr>
            <a:picLocks noChangeAspect="1"/>
          </p:cNvPicPr>
          <p:nvPr/>
        </p:nvPicPr>
        <p:blipFill>
          <a:blip r:embed="rId9">
            <a:extLst/>
          </a:blip>
          <a:stretch>
            <a:fillRect/>
          </a:stretch>
        </p:blipFill>
        <p:spPr>
          <a:xfrm>
            <a:off x="2037079" y="2603703"/>
            <a:ext cx="1195401" cy="635852"/>
          </a:xfrm>
          <a:prstGeom prst="rect">
            <a:avLst/>
          </a:prstGeom>
          <a:ln w="12700">
            <a:miter lim="400000"/>
          </a:ln>
        </p:spPr>
      </p:pic>
      <p:sp>
        <p:nvSpPr>
          <p:cNvPr id="150" name="Rounded Rectangle">
            <a:extLst>
              <a:ext uri="{FF2B5EF4-FFF2-40B4-BE49-F238E27FC236}">
                <a16:creationId xmlns:a16="http://schemas.microsoft.com/office/drawing/2014/main" id="{8D6044E6-8A2B-AB45-9AA2-61E3949A2A4B}"/>
              </a:ext>
            </a:extLst>
          </p:cNvPr>
          <p:cNvSpPr/>
          <p:nvPr/>
        </p:nvSpPr>
        <p:spPr>
          <a:xfrm>
            <a:off x="827934" y="2701760"/>
            <a:ext cx="795683" cy="356121"/>
          </a:xfrm>
          <a:prstGeom prst="roundRect">
            <a:avLst>
              <a:gd name="adj" fmla="val 16107"/>
            </a:avLst>
          </a:prstGeom>
          <a:blipFill>
            <a:blip r:embed="rId7"/>
          </a:blipFill>
          <a:ln w="3175">
            <a:miter lim="400000"/>
          </a:ln>
          <a:effectLst>
            <a:outerShdw blurRad="25400" dist="12700" dir="5400000" rotWithShape="0">
              <a:srgbClr val="000000">
                <a:alpha val="50000"/>
              </a:srgbClr>
            </a:outerShdw>
          </a:effectLst>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endParaRPr>
              <a:solidFill>
                <a:schemeClr val="bg1"/>
              </a:solidFill>
            </a:endParaRPr>
          </a:p>
        </p:txBody>
      </p:sp>
      <p:sp>
        <p:nvSpPr>
          <p:cNvPr id="151" name="master…">
            <a:extLst>
              <a:ext uri="{FF2B5EF4-FFF2-40B4-BE49-F238E27FC236}">
                <a16:creationId xmlns:a16="http://schemas.microsoft.com/office/drawing/2014/main" id="{B6C57057-0BD5-CC49-AAA5-83A03B5B7B2A}"/>
              </a:ext>
            </a:extLst>
          </p:cNvPr>
          <p:cNvSpPr txBox="1"/>
          <p:nvPr/>
        </p:nvSpPr>
        <p:spPr>
          <a:xfrm>
            <a:off x="2342232" y="3869987"/>
            <a:ext cx="585095" cy="441465"/>
          </a:xfrm>
          <a:prstGeom prst="rect">
            <a:avLst/>
          </a:prstGeom>
          <a:ln w="12700">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algn="ctr" defTabSz="410765">
              <a:defRPr sz="1200">
                <a:solidFill>
                  <a:srgbClr val="53585F"/>
                </a:solidFill>
                <a:latin typeface="Helvetica Light"/>
                <a:ea typeface="Helvetica Light"/>
                <a:cs typeface="Helvetica Light"/>
                <a:sym typeface="Helvetica Light"/>
              </a:defRPr>
            </a:pPr>
            <a:r>
              <a:rPr>
                <a:solidFill>
                  <a:schemeClr val="bg1"/>
                </a:solidFill>
              </a:rPr>
              <a:t>master </a:t>
            </a:r>
          </a:p>
          <a:p>
            <a:pPr algn="ctr" defTabSz="410765">
              <a:defRPr sz="1200">
                <a:solidFill>
                  <a:srgbClr val="53585F"/>
                </a:solidFill>
                <a:latin typeface="Helvetica Light"/>
                <a:ea typeface="Helvetica Light"/>
                <a:cs typeface="Helvetica Light"/>
                <a:sym typeface="Helvetica Light"/>
              </a:defRPr>
            </a:pPr>
            <a:r>
              <a:rPr>
                <a:solidFill>
                  <a:schemeClr val="bg1"/>
                </a:solidFill>
              </a:rPr>
              <a:t>node</a:t>
            </a:r>
          </a:p>
        </p:txBody>
      </p:sp>
      <p:sp>
        <p:nvSpPr>
          <p:cNvPr id="152" name="worker nodes">
            <a:extLst>
              <a:ext uri="{FF2B5EF4-FFF2-40B4-BE49-F238E27FC236}">
                <a16:creationId xmlns:a16="http://schemas.microsoft.com/office/drawing/2014/main" id="{4EB32A70-3F28-4940-BB84-DCCE3610A2B4}"/>
              </a:ext>
            </a:extLst>
          </p:cNvPr>
          <p:cNvSpPr txBox="1"/>
          <p:nvPr/>
        </p:nvSpPr>
        <p:spPr>
          <a:xfrm>
            <a:off x="724838" y="4656954"/>
            <a:ext cx="1001875" cy="256800"/>
          </a:xfrm>
          <a:prstGeom prst="rect">
            <a:avLst/>
          </a:prstGeom>
          <a:ln w="12700">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ctr" defTabSz="410765">
              <a:defRPr sz="1200">
                <a:solidFill>
                  <a:srgbClr val="53585F"/>
                </a:solidFill>
                <a:latin typeface="Helvetica Light"/>
                <a:ea typeface="Helvetica Light"/>
                <a:cs typeface="Helvetica Light"/>
                <a:sym typeface="Helvetica Light"/>
              </a:defRPr>
            </a:lvl1pPr>
          </a:lstStyle>
          <a:p>
            <a:r>
              <a:rPr>
                <a:solidFill>
                  <a:schemeClr val="bg1"/>
                </a:solidFill>
              </a:rPr>
              <a:t>worker nodes</a:t>
            </a:r>
          </a:p>
        </p:txBody>
      </p:sp>
      <p:pic>
        <p:nvPicPr>
          <p:cNvPr id="153" name="Line" descr="Line">
            <a:extLst>
              <a:ext uri="{FF2B5EF4-FFF2-40B4-BE49-F238E27FC236}">
                <a16:creationId xmlns:a16="http://schemas.microsoft.com/office/drawing/2014/main" id="{270C30AD-958E-C640-A799-E6A03BB10E60}"/>
              </a:ext>
            </a:extLst>
          </p:cNvPr>
          <p:cNvPicPr>
            <a:picLocks/>
          </p:cNvPicPr>
          <p:nvPr/>
        </p:nvPicPr>
        <p:blipFill>
          <a:blip r:embed="rId10">
            <a:extLst/>
          </a:blip>
          <a:stretch>
            <a:fillRect/>
          </a:stretch>
        </p:blipFill>
        <p:spPr>
          <a:xfrm rot="11987784">
            <a:off x="1525585" y="3463100"/>
            <a:ext cx="797447" cy="50801"/>
          </a:xfrm>
          <a:prstGeom prst="rect">
            <a:avLst/>
          </a:prstGeom>
        </p:spPr>
      </p:pic>
      <p:pic>
        <p:nvPicPr>
          <p:cNvPr id="154" name="Line" descr="Line">
            <a:extLst>
              <a:ext uri="{FF2B5EF4-FFF2-40B4-BE49-F238E27FC236}">
                <a16:creationId xmlns:a16="http://schemas.microsoft.com/office/drawing/2014/main" id="{784FFAB7-2852-6B41-A6DC-C48D9422640C}"/>
              </a:ext>
            </a:extLst>
          </p:cNvPr>
          <p:cNvPicPr>
            <a:picLocks/>
          </p:cNvPicPr>
          <p:nvPr/>
        </p:nvPicPr>
        <p:blipFill>
          <a:blip r:embed="rId11">
            <a:extLst/>
          </a:blip>
          <a:stretch>
            <a:fillRect/>
          </a:stretch>
        </p:blipFill>
        <p:spPr>
          <a:xfrm rot="9547050">
            <a:off x="1522953" y="3744462"/>
            <a:ext cx="802711" cy="50801"/>
          </a:xfrm>
          <a:prstGeom prst="rect">
            <a:avLst/>
          </a:prstGeom>
        </p:spPr>
      </p:pic>
      <p:pic>
        <p:nvPicPr>
          <p:cNvPr id="155" name="Line" descr="Line">
            <a:extLst>
              <a:ext uri="{FF2B5EF4-FFF2-40B4-BE49-F238E27FC236}">
                <a16:creationId xmlns:a16="http://schemas.microsoft.com/office/drawing/2014/main" id="{D07250AC-CB21-764F-8A90-3F01D5F18AF5}"/>
              </a:ext>
            </a:extLst>
          </p:cNvPr>
          <p:cNvPicPr>
            <a:picLocks/>
          </p:cNvPicPr>
          <p:nvPr/>
        </p:nvPicPr>
        <p:blipFill>
          <a:blip r:embed="rId12">
            <a:extLst/>
          </a:blip>
          <a:stretch>
            <a:fillRect/>
          </a:stretch>
        </p:blipFill>
        <p:spPr>
          <a:xfrm rot="8100000">
            <a:off x="1402833" y="3989435"/>
            <a:ext cx="1039658" cy="50801"/>
          </a:xfrm>
          <a:prstGeom prst="rect">
            <a:avLst/>
          </a:prstGeom>
        </p:spPr>
      </p:pic>
      <p:sp>
        <p:nvSpPr>
          <p:cNvPr id="156" name="Rounded Rectangle">
            <a:extLst>
              <a:ext uri="{FF2B5EF4-FFF2-40B4-BE49-F238E27FC236}">
                <a16:creationId xmlns:a16="http://schemas.microsoft.com/office/drawing/2014/main" id="{3C6EDDC2-2740-4845-B302-184F991F0485}"/>
              </a:ext>
            </a:extLst>
          </p:cNvPr>
          <p:cNvSpPr/>
          <p:nvPr/>
        </p:nvSpPr>
        <p:spPr>
          <a:xfrm>
            <a:off x="2236938" y="3448985"/>
            <a:ext cx="795684" cy="356121"/>
          </a:xfrm>
          <a:prstGeom prst="roundRect">
            <a:avLst>
              <a:gd name="adj" fmla="val 16107"/>
            </a:avLst>
          </a:prstGeom>
          <a:blipFill>
            <a:blip r:embed="rId8"/>
          </a:blipFill>
          <a:ln w="3175">
            <a:miter lim="400000"/>
          </a:ln>
          <a:effectLst>
            <a:outerShdw blurRad="25400" dist="12700" dir="5400000" rotWithShape="0">
              <a:srgbClr val="000000">
                <a:alpha val="50000"/>
              </a:srgbClr>
            </a:outerShdw>
          </a:effectLst>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endParaRPr>
              <a:solidFill>
                <a:schemeClr val="bg1"/>
              </a:solidFill>
            </a:endParaRPr>
          </a:p>
        </p:txBody>
      </p:sp>
      <p:sp>
        <p:nvSpPr>
          <p:cNvPr id="157" name="Rounded Rectangle">
            <a:extLst>
              <a:ext uri="{FF2B5EF4-FFF2-40B4-BE49-F238E27FC236}">
                <a16:creationId xmlns:a16="http://schemas.microsoft.com/office/drawing/2014/main" id="{EAF82271-1B72-0C4F-8E0A-E437866BAF5C}"/>
              </a:ext>
            </a:extLst>
          </p:cNvPr>
          <p:cNvSpPr/>
          <p:nvPr/>
        </p:nvSpPr>
        <p:spPr>
          <a:xfrm>
            <a:off x="827934" y="3174595"/>
            <a:ext cx="795683" cy="356122"/>
          </a:xfrm>
          <a:prstGeom prst="roundRect">
            <a:avLst>
              <a:gd name="adj" fmla="val 16107"/>
            </a:avLst>
          </a:prstGeom>
          <a:blipFill>
            <a:blip r:embed="rId7"/>
          </a:blipFill>
          <a:ln w="3175">
            <a:miter lim="400000"/>
          </a:ln>
          <a:effectLst>
            <a:outerShdw blurRad="25400" dist="12700" dir="5400000" rotWithShape="0">
              <a:srgbClr val="000000">
                <a:alpha val="50000"/>
              </a:srgbClr>
            </a:outerShdw>
          </a:effectLst>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endParaRPr>
              <a:solidFill>
                <a:schemeClr val="bg1"/>
              </a:solidFill>
            </a:endParaRPr>
          </a:p>
        </p:txBody>
      </p:sp>
      <p:sp>
        <p:nvSpPr>
          <p:cNvPr id="158" name="Rounded Rectangle">
            <a:extLst>
              <a:ext uri="{FF2B5EF4-FFF2-40B4-BE49-F238E27FC236}">
                <a16:creationId xmlns:a16="http://schemas.microsoft.com/office/drawing/2014/main" id="{A2CC45C1-FF57-2C4B-A557-5678BE7097A4}"/>
              </a:ext>
            </a:extLst>
          </p:cNvPr>
          <p:cNvSpPr/>
          <p:nvPr/>
        </p:nvSpPr>
        <p:spPr>
          <a:xfrm>
            <a:off x="827934" y="3679660"/>
            <a:ext cx="795683" cy="356122"/>
          </a:xfrm>
          <a:prstGeom prst="roundRect">
            <a:avLst>
              <a:gd name="adj" fmla="val 16107"/>
            </a:avLst>
          </a:prstGeom>
          <a:blipFill>
            <a:blip r:embed="rId7"/>
          </a:blipFill>
          <a:ln w="3175">
            <a:miter lim="400000"/>
          </a:ln>
          <a:effectLst>
            <a:outerShdw blurRad="25400" dist="12700" dir="5400000" rotWithShape="0">
              <a:srgbClr val="000000">
                <a:alpha val="50000"/>
              </a:srgbClr>
            </a:outerShdw>
          </a:effectLst>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endParaRPr>
              <a:solidFill>
                <a:schemeClr val="bg1"/>
              </a:solidFill>
            </a:endParaRPr>
          </a:p>
        </p:txBody>
      </p:sp>
      <p:sp>
        <p:nvSpPr>
          <p:cNvPr id="159" name="Rounded Rectangle">
            <a:extLst>
              <a:ext uri="{FF2B5EF4-FFF2-40B4-BE49-F238E27FC236}">
                <a16:creationId xmlns:a16="http://schemas.microsoft.com/office/drawing/2014/main" id="{D09431C4-D005-0444-8409-14BAC420EBC0}"/>
              </a:ext>
            </a:extLst>
          </p:cNvPr>
          <p:cNvSpPr/>
          <p:nvPr/>
        </p:nvSpPr>
        <p:spPr>
          <a:xfrm>
            <a:off x="827934" y="4191951"/>
            <a:ext cx="795683" cy="356122"/>
          </a:xfrm>
          <a:prstGeom prst="roundRect">
            <a:avLst>
              <a:gd name="adj" fmla="val 16107"/>
            </a:avLst>
          </a:prstGeom>
          <a:blipFill>
            <a:blip r:embed="rId7"/>
          </a:blipFill>
          <a:ln w="3175">
            <a:miter lim="400000"/>
          </a:ln>
          <a:effectLst>
            <a:outerShdw blurRad="25400" dist="12700" dir="5400000" rotWithShape="0">
              <a:srgbClr val="000000">
                <a:alpha val="50000"/>
              </a:srgbClr>
            </a:outerShdw>
          </a:effectLst>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endParaRPr>
              <a:solidFill>
                <a:schemeClr val="bg1"/>
              </a:solidFill>
            </a:endParaRPr>
          </a:p>
        </p:txBody>
      </p:sp>
      <p:pic>
        <p:nvPicPr>
          <p:cNvPr id="160" name="Line" descr="Line">
            <a:extLst>
              <a:ext uri="{FF2B5EF4-FFF2-40B4-BE49-F238E27FC236}">
                <a16:creationId xmlns:a16="http://schemas.microsoft.com/office/drawing/2014/main" id="{41A83B1F-200A-9742-B6BF-790982D5C35A}"/>
              </a:ext>
            </a:extLst>
          </p:cNvPr>
          <p:cNvPicPr>
            <a:picLocks/>
          </p:cNvPicPr>
          <p:nvPr/>
        </p:nvPicPr>
        <p:blipFill>
          <a:blip r:embed="rId13">
            <a:extLst/>
          </a:blip>
          <a:stretch>
            <a:fillRect/>
          </a:stretch>
        </p:blipFill>
        <p:spPr>
          <a:xfrm>
            <a:off x="3258240" y="3486970"/>
            <a:ext cx="2021560" cy="246564"/>
          </a:xfrm>
          <a:prstGeom prst="rect">
            <a:avLst/>
          </a:prstGeom>
        </p:spPr>
      </p:pic>
      <p:sp>
        <p:nvSpPr>
          <p:cNvPr id="161" name="Spark-DocumentDB…">
            <a:extLst>
              <a:ext uri="{FF2B5EF4-FFF2-40B4-BE49-F238E27FC236}">
                <a16:creationId xmlns:a16="http://schemas.microsoft.com/office/drawing/2014/main" id="{1675068D-FF21-CA42-A6FB-B24B62D5ED77}"/>
              </a:ext>
            </a:extLst>
          </p:cNvPr>
          <p:cNvSpPr txBox="1"/>
          <p:nvPr/>
        </p:nvSpPr>
        <p:spPr>
          <a:xfrm>
            <a:off x="3571422" y="4149280"/>
            <a:ext cx="1445908" cy="441465"/>
          </a:xfrm>
          <a:prstGeom prst="rect">
            <a:avLst/>
          </a:prstGeom>
          <a:ln w="12700">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algn="ctr" defTabSz="410765">
              <a:defRPr sz="1200">
                <a:latin typeface="Helvetica Light"/>
                <a:ea typeface="Helvetica Light"/>
                <a:cs typeface="Helvetica Light"/>
                <a:sym typeface="Helvetica Light"/>
              </a:defRPr>
            </a:pPr>
            <a:r>
              <a:rPr>
                <a:solidFill>
                  <a:schemeClr val="bg1"/>
                </a:solidFill>
              </a:rPr>
              <a:t>Spark-DocumentDB</a:t>
            </a:r>
          </a:p>
          <a:p>
            <a:pPr algn="ctr" defTabSz="410765">
              <a:defRPr sz="1200">
                <a:latin typeface="Helvetica Light"/>
                <a:ea typeface="Helvetica Light"/>
                <a:cs typeface="Helvetica Light"/>
                <a:sym typeface="Helvetica Light"/>
              </a:defRPr>
            </a:pPr>
            <a:r>
              <a:rPr>
                <a:solidFill>
                  <a:schemeClr val="bg1"/>
                </a:solidFill>
              </a:rPr>
              <a:t>Connector (Java)</a:t>
            </a:r>
          </a:p>
        </p:txBody>
      </p:sp>
      <p:sp>
        <p:nvSpPr>
          <p:cNvPr id="162" name="1">
            <a:extLst>
              <a:ext uri="{FF2B5EF4-FFF2-40B4-BE49-F238E27FC236}">
                <a16:creationId xmlns:a16="http://schemas.microsoft.com/office/drawing/2014/main" id="{018A715B-7C97-7246-A71B-80DC596FE870}"/>
              </a:ext>
            </a:extLst>
          </p:cNvPr>
          <p:cNvSpPr/>
          <p:nvPr/>
        </p:nvSpPr>
        <p:spPr>
          <a:xfrm>
            <a:off x="4334664" y="3219835"/>
            <a:ext cx="434976" cy="434976"/>
          </a:xfrm>
          <a:prstGeom prst="ellipse">
            <a:avLst/>
          </a:prstGeom>
          <a:solidFill>
            <a:srgbClr val="FFFC79"/>
          </a:solidFill>
          <a:ln w="3175">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defTabSz="410765">
              <a:defRPr sz="1600">
                <a:latin typeface="Helvetica Light"/>
                <a:ea typeface="Helvetica Light"/>
                <a:cs typeface="Helvetica Light"/>
                <a:sym typeface="Helvetica Light"/>
              </a:defRPr>
            </a:lvl1pPr>
          </a:lstStyle>
          <a:p>
            <a:r>
              <a:rPr>
                <a:solidFill>
                  <a:schemeClr val="bg1"/>
                </a:solidFill>
              </a:rPr>
              <a:t>1</a:t>
            </a:r>
          </a:p>
        </p:txBody>
      </p:sp>
      <p:pic>
        <p:nvPicPr>
          <p:cNvPr id="163" name="Line" descr="Line">
            <a:extLst>
              <a:ext uri="{FF2B5EF4-FFF2-40B4-BE49-F238E27FC236}">
                <a16:creationId xmlns:a16="http://schemas.microsoft.com/office/drawing/2014/main" id="{319C3803-9A83-454A-B171-0FF9D8B0A19E}"/>
              </a:ext>
            </a:extLst>
          </p:cNvPr>
          <p:cNvPicPr>
            <a:picLocks/>
          </p:cNvPicPr>
          <p:nvPr/>
        </p:nvPicPr>
        <p:blipFill>
          <a:blip r:embed="rId14">
            <a:extLst/>
          </a:blip>
          <a:stretch>
            <a:fillRect/>
          </a:stretch>
        </p:blipFill>
        <p:spPr>
          <a:xfrm rot="9711487">
            <a:off x="1602275" y="3667434"/>
            <a:ext cx="633751" cy="88060"/>
          </a:xfrm>
          <a:prstGeom prst="rect">
            <a:avLst/>
          </a:prstGeom>
        </p:spPr>
      </p:pic>
      <p:pic>
        <p:nvPicPr>
          <p:cNvPr id="164" name="Line" descr="Line">
            <a:extLst>
              <a:ext uri="{FF2B5EF4-FFF2-40B4-BE49-F238E27FC236}">
                <a16:creationId xmlns:a16="http://schemas.microsoft.com/office/drawing/2014/main" id="{9F5B9107-D147-9947-8AF4-B56C0721074E}"/>
              </a:ext>
            </a:extLst>
          </p:cNvPr>
          <p:cNvPicPr>
            <a:picLocks/>
          </p:cNvPicPr>
          <p:nvPr/>
        </p:nvPicPr>
        <p:blipFill>
          <a:blip r:embed="rId15">
            <a:extLst/>
          </a:blip>
          <a:stretch>
            <a:fillRect/>
          </a:stretch>
        </p:blipFill>
        <p:spPr>
          <a:xfrm rot="8100000">
            <a:off x="1489941" y="4030167"/>
            <a:ext cx="885345" cy="88060"/>
          </a:xfrm>
          <a:prstGeom prst="rect">
            <a:avLst/>
          </a:prstGeom>
        </p:spPr>
      </p:pic>
      <p:sp>
        <p:nvSpPr>
          <p:cNvPr id="165" name="3">
            <a:extLst>
              <a:ext uri="{FF2B5EF4-FFF2-40B4-BE49-F238E27FC236}">
                <a16:creationId xmlns:a16="http://schemas.microsoft.com/office/drawing/2014/main" id="{AE18F29D-4A5B-FD49-B25A-47922C18262A}"/>
              </a:ext>
            </a:extLst>
          </p:cNvPr>
          <p:cNvSpPr/>
          <p:nvPr/>
        </p:nvSpPr>
        <p:spPr>
          <a:xfrm>
            <a:off x="1873457" y="4134235"/>
            <a:ext cx="434976" cy="434976"/>
          </a:xfrm>
          <a:prstGeom prst="ellipse">
            <a:avLst/>
          </a:prstGeom>
          <a:solidFill>
            <a:srgbClr val="FFFC79"/>
          </a:solidFill>
          <a:ln w="3175">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defTabSz="410765">
              <a:defRPr sz="1600">
                <a:latin typeface="Helvetica Light"/>
                <a:ea typeface="Helvetica Light"/>
                <a:cs typeface="Helvetica Light"/>
                <a:sym typeface="Helvetica Light"/>
              </a:defRPr>
            </a:lvl1pPr>
          </a:lstStyle>
          <a:p>
            <a:r>
              <a:rPr>
                <a:solidFill>
                  <a:schemeClr val="bg1"/>
                </a:solidFill>
              </a:rPr>
              <a:t>3</a:t>
            </a:r>
          </a:p>
        </p:txBody>
      </p:sp>
      <p:pic>
        <p:nvPicPr>
          <p:cNvPr id="166" name="Line" descr="Line">
            <a:extLst>
              <a:ext uri="{FF2B5EF4-FFF2-40B4-BE49-F238E27FC236}">
                <a16:creationId xmlns:a16="http://schemas.microsoft.com/office/drawing/2014/main" id="{4D5B941B-F78A-7B43-B94B-45A9E1F5D5B3}"/>
              </a:ext>
            </a:extLst>
          </p:cNvPr>
          <p:cNvPicPr>
            <a:picLocks/>
          </p:cNvPicPr>
          <p:nvPr/>
        </p:nvPicPr>
        <p:blipFill>
          <a:blip r:embed="rId16">
            <a:extLst/>
          </a:blip>
          <a:stretch>
            <a:fillRect/>
          </a:stretch>
        </p:blipFill>
        <p:spPr>
          <a:xfrm>
            <a:off x="3230488" y="3646593"/>
            <a:ext cx="2021560" cy="246564"/>
          </a:xfrm>
          <a:prstGeom prst="rect">
            <a:avLst/>
          </a:prstGeom>
        </p:spPr>
      </p:pic>
      <p:sp>
        <p:nvSpPr>
          <p:cNvPr id="167" name="2">
            <a:extLst>
              <a:ext uri="{FF2B5EF4-FFF2-40B4-BE49-F238E27FC236}">
                <a16:creationId xmlns:a16="http://schemas.microsoft.com/office/drawing/2014/main" id="{F0D7E45C-66F2-5649-815F-B6AD91BD5A5E}"/>
              </a:ext>
            </a:extLst>
          </p:cNvPr>
          <p:cNvSpPr/>
          <p:nvPr/>
        </p:nvSpPr>
        <p:spPr>
          <a:xfrm>
            <a:off x="3507834" y="3702355"/>
            <a:ext cx="434976" cy="434976"/>
          </a:xfrm>
          <a:prstGeom prst="ellipse">
            <a:avLst/>
          </a:prstGeom>
          <a:solidFill>
            <a:srgbClr val="FFFC79"/>
          </a:solidFill>
          <a:ln w="3175">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defTabSz="410765">
              <a:defRPr sz="1600">
                <a:latin typeface="Helvetica Light"/>
                <a:ea typeface="Helvetica Light"/>
                <a:cs typeface="Helvetica Light"/>
                <a:sym typeface="Helvetica Light"/>
              </a:defRPr>
            </a:lvl1pPr>
          </a:lstStyle>
          <a:p>
            <a:r>
              <a:rPr>
                <a:solidFill>
                  <a:schemeClr val="bg1"/>
                </a:solidFill>
              </a:rPr>
              <a:t>2</a:t>
            </a:r>
          </a:p>
        </p:txBody>
      </p:sp>
      <p:cxnSp>
        <p:nvCxnSpPr>
          <p:cNvPr id="168" name="Connection Line">
            <a:extLst>
              <a:ext uri="{FF2B5EF4-FFF2-40B4-BE49-F238E27FC236}">
                <a16:creationId xmlns:a16="http://schemas.microsoft.com/office/drawing/2014/main" id="{78747AFF-0F3F-8146-B0FA-B1A2B45D53FA}"/>
              </a:ext>
            </a:extLst>
          </p:cNvPr>
          <p:cNvCxnSpPr>
            <a:stCxn id="142" idx="0"/>
            <a:endCxn id="159" idx="0"/>
          </p:cNvCxnSpPr>
          <p:nvPr/>
        </p:nvCxnSpPr>
        <p:spPr>
          <a:xfrm flipH="1">
            <a:off x="1225775" y="4351722"/>
            <a:ext cx="6139433" cy="18291"/>
          </a:xfrm>
          <a:prstGeom prst="straightConnector1">
            <a:avLst/>
          </a:prstGeom>
          <a:ln w="12700" cap="rnd">
            <a:solidFill>
              <a:srgbClr val="00882B"/>
            </a:solidFill>
            <a:miter lim="400000"/>
            <a:headEnd type="triangle"/>
            <a:tailEnd type="triangle"/>
          </a:ln>
        </p:spPr>
      </p:cxnSp>
      <p:cxnSp>
        <p:nvCxnSpPr>
          <p:cNvPr id="169" name="Connection Line">
            <a:extLst>
              <a:ext uri="{FF2B5EF4-FFF2-40B4-BE49-F238E27FC236}">
                <a16:creationId xmlns:a16="http://schemas.microsoft.com/office/drawing/2014/main" id="{F59EF875-455A-9641-A861-6F50883050EB}"/>
              </a:ext>
            </a:extLst>
          </p:cNvPr>
          <p:cNvCxnSpPr>
            <a:stCxn id="140" idx="0"/>
            <a:endCxn id="158" idx="0"/>
          </p:cNvCxnSpPr>
          <p:nvPr/>
        </p:nvCxnSpPr>
        <p:spPr>
          <a:xfrm flipH="1" flipV="1">
            <a:off x="1225775" y="3857720"/>
            <a:ext cx="5263133" cy="777636"/>
          </a:xfrm>
          <a:prstGeom prst="straightConnector1">
            <a:avLst/>
          </a:prstGeom>
          <a:ln w="12700" cap="rnd">
            <a:solidFill>
              <a:srgbClr val="00882B"/>
            </a:solidFill>
            <a:miter lim="400000"/>
            <a:headEnd type="triangle"/>
            <a:tailEnd type="triangle"/>
          </a:ln>
        </p:spPr>
      </p:cxnSp>
      <p:sp>
        <p:nvSpPr>
          <p:cNvPr id="170" name="4">
            <a:extLst>
              <a:ext uri="{FF2B5EF4-FFF2-40B4-BE49-F238E27FC236}">
                <a16:creationId xmlns:a16="http://schemas.microsoft.com/office/drawing/2014/main" id="{D89CF706-EFD2-AB4D-A291-7126C742DBEB}"/>
              </a:ext>
            </a:extLst>
          </p:cNvPr>
          <p:cNvSpPr/>
          <p:nvPr/>
        </p:nvSpPr>
        <p:spPr>
          <a:xfrm>
            <a:off x="5228274" y="4642469"/>
            <a:ext cx="434976" cy="434976"/>
          </a:xfrm>
          <a:prstGeom prst="ellipse">
            <a:avLst/>
          </a:prstGeom>
          <a:solidFill>
            <a:srgbClr val="FFFC79"/>
          </a:solidFill>
          <a:ln w="3175">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defTabSz="410765">
              <a:defRPr sz="1600">
                <a:latin typeface="Helvetica Light"/>
                <a:ea typeface="Helvetica Light"/>
                <a:cs typeface="Helvetica Light"/>
                <a:sym typeface="Helvetica Light"/>
              </a:defRPr>
            </a:lvl1pPr>
          </a:lstStyle>
          <a:p>
            <a:r>
              <a:rPr>
                <a:solidFill>
                  <a:schemeClr val="bg1"/>
                </a:solidFill>
              </a:rPr>
              <a:t>4</a:t>
            </a:r>
          </a:p>
        </p:txBody>
      </p:sp>
      <p:sp>
        <p:nvSpPr>
          <p:cNvPr id="171" name="Spark master node connects to the Cosmos DB gateway node…">
            <a:extLst>
              <a:ext uri="{FF2B5EF4-FFF2-40B4-BE49-F238E27FC236}">
                <a16:creationId xmlns:a16="http://schemas.microsoft.com/office/drawing/2014/main" id="{5B69EC50-7850-204C-844D-3A531AA057E8}"/>
              </a:ext>
            </a:extLst>
          </p:cNvPr>
          <p:cNvSpPr txBox="1"/>
          <p:nvPr/>
        </p:nvSpPr>
        <p:spPr>
          <a:xfrm>
            <a:off x="8518891" y="2272343"/>
            <a:ext cx="3201475" cy="309315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40631" indent="-240631">
              <a:spcBef>
                <a:spcPts val="1000"/>
              </a:spcBef>
              <a:buSzPct val="100000"/>
              <a:buAutoNum type="arabicPeriod"/>
              <a:defRPr sz="1700">
                <a:latin typeface="Segoe UI Light"/>
                <a:ea typeface="Segoe UI Light"/>
                <a:cs typeface="Segoe UI Light"/>
                <a:sym typeface="Segoe UI Light"/>
              </a:defRPr>
            </a:pPr>
            <a:r>
              <a:rPr>
                <a:solidFill>
                  <a:schemeClr val="bg1"/>
                </a:solidFill>
              </a:rPr>
              <a:t>Spark master node connects to the Cosmos DB gateway node</a:t>
            </a:r>
          </a:p>
          <a:p>
            <a:pPr marL="240631" indent="-240631">
              <a:spcBef>
                <a:spcPts val="1000"/>
              </a:spcBef>
              <a:buSzPct val="100000"/>
              <a:buAutoNum type="arabicPeriod"/>
              <a:defRPr sz="1700">
                <a:latin typeface="Segoe UI Light"/>
                <a:ea typeface="Segoe UI Light"/>
                <a:cs typeface="Segoe UI Light"/>
                <a:sym typeface="Segoe UI Light"/>
              </a:defRPr>
            </a:pPr>
            <a:r>
              <a:rPr>
                <a:solidFill>
                  <a:schemeClr val="bg1"/>
                </a:solidFill>
              </a:rPr>
              <a:t>Metadata is returned to Spark master node</a:t>
            </a:r>
          </a:p>
          <a:p>
            <a:pPr marL="240631" indent="-240631">
              <a:spcBef>
                <a:spcPts val="1000"/>
              </a:spcBef>
              <a:buSzPct val="100000"/>
              <a:buAutoNum type="arabicPeriod"/>
              <a:defRPr sz="1700">
                <a:latin typeface="Segoe UI Light"/>
                <a:ea typeface="Segoe UI Light"/>
                <a:cs typeface="Segoe UI Light"/>
                <a:sym typeface="Segoe UI Light"/>
              </a:defRPr>
            </a:pPr>
            <a:r>
              <a:rPr>
                <a:solidFill>
                  <a:schemeClr val="bg1"/>
                </a:solidFill>
              </a:rPr>
              <a:t>Query is executed from Spark worker nodes in parallel to the Cosmos DB data nodes</a:t>
            </a:r>
          </a:p>
          <a:p>
            <a:pPr marL="240631" indent="-240631">
              <a:spcBef>
                <a:spcPts val="1000"/>
              </a:spcBef>
              <a:buSzPct val="100000"/>
              <a:buAutoNum type="arabicPeriod"/>
              <a:defRPr sz="1700">
                <a:latin typeface="Segoe UI Light"/>
                <a:ea typeface="Segoe UI Light"/>
                <a:cs typeface="Segoe UI Light"/>
                <a:sym typeface="Segoe UI Light"/>
              </a:defRPr>
            </a:pPr>
            <a:r>
              <a:rPr>
                <a:solidFill>
                  <a:schemeClr val="bg1"/>
                </a:solidFill>
              </a:rPr>
              <a:t>Query results are returned from the Cosmos DB data nodes to the Spark worker nodes. </a:t>
            </a:r>
          </a:p>
        </p:txBody>
      </p:sp>
    </p:spTree>
    <p:extLst>
      <p:ext uri="{BB962C8B-B14F-4D97-AF65-F5344CB8AC3E}">
        <p14:creationId xmlns:p14="http://schemas.microsoft.com/office/powerpoint/2010/main" val="373868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D6D543-8B60-E748-A66B-850228FE9A32}"/>
              </a:ext>
            </a:extLst>
          </p:cNvPr>
          <p:cNvPicPr>
            <a:picLocks noChangeAspect="1"/>
          </p:cNvPicPr>
          <p:nvPr/>
        </p:nvPicPr>
        <p:blipFill>
          <a:blip r:embed="rId3"/>
          <a:stretch>
            <a:fillRect/>
          </a:stretch>
        </p:blipFill>
        <p:spPr>
          <a:xfrm>
            <a:off x="1324974" y="747160"/>
            <a:ext cx="3452738" cy="1145158"/>
          </a:xfrm>
          <a:prstGeom prst="rect">
            <a:avLst/>
          </a:prstGeom>
        </p:spPr>
      </p:pic>
      <p:pic>
        <p:nvPicPr>
          <p:cNvPr id="43" name="Picture 42">
            <a:extLst>
              <a:ext uri="{FF2B5EF4-FFF2-40B4-BE49-F238E27FC236}">
                <a16:creationId xmlns:a16="http://schemas.microsoft.com/office/drawing/2014/main" id="{30378360-B831-8344-A977-46ECAB216F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72612" y="1892318"/>
            <a:ext cx="1878402" cy="1878402"/>
          </a:xfrm>
          <a:prstGeom prst="rect">
            <a:avLst/>
          </a:prstGeom>
        </p:spPr>
      </p:pic>
      <p:pic>
        <p:nvPicPr>
          <p:cNvPr id="44" name="Picture 2" descr="spark-logo-trademark.png (376×200)">
            <a:extLst>
              <a:ext uri="{FF2B5EF4-FFF2-40B4-BE49-F238E27FC236}">
                <a16:creationId xmlns:a16="http://schemas.microsoft.com/office/drawing/2014/main" id="{6B8FDF38-F1DA-1445-8CEF-66AF8DA314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9275" y="2089451"/>
            <a:ext cx="2388926" cy="1270705"/>
          </a:xfrm>
          <a:prstGeom prst="rect">
            <a:avLst/>
          </a:prstGeom>
          <a:noFill/>
          <a:extLst>
            <a:ext uri="{909E8E84-426E-40DD-AFC4-6F175D3DCCD1}">
              <a14:hiddenFill xmlns:a14="http://schemas.microsoft.com/office/drawing/2010/main">
                <a:solidFill>
                  <a:srgbClr val="FFFFFF"/>
                </a:solidFill>
              </a14:hiddenFill>
            </a:ext>
          </a:extLst>
        </p:spPr>
      </p:pic>
      <p:sp>
        <p:nvSpPr>
          <p:cNvPr id="45" name="Arrow">
            <a:extLst>
              <a:ext uri="{FF2B5EF4-FFF2-40B4-BE49-F238E27FC236}">
                <a16:creationId xmlns:a16="http://schemas.microsoft.com/office/drawing/2014/main" id="{E96F621E-B80C-9541-A760-F737456FD5E9}"/>
              </a:ext>
            </a:extLst>
          </p:cNvPr>
          <p:cNvSpPr/>
          <p:nvPr/>
        </p:nvSpPr>
        <p:spPr>
          <a:xfrm>
            <a:off x="8217104" y="2459693"/>
            <a:ext cx="1056605" cy="371826"/>
          </a:xfrm>
          <a:prstGeom prst="rightArrow">
            <a:avLst>
              <a:gd name="adj1" fmla="val 51731"/>
              <a:gd name="adj2" fmla="val 90108"/>
            </a:avLst>
          </a:prstGeom>
          <a:solidFill>
            <a:schemeClr val="accent5"/>
          </a:solidFill>
          <a:ln w="12700">
            <a:miter lim="400000"/>
          </a:ln>
        </p:spPr>
        <p:txBody>
          <a:bodyPr lIns="45719" rIns="45719" anchor="ctr"/>
          <a:lstStyle/>
          <a:p>
            <a:pPr defTabSz="1219200">
              <a:defRPr sz="2400"/>
            </a:pPr>
            <a:endParaRPr>
              <a:solidFill>
                <a:schemeClr val="bg1"/>
              </a:solidFill>
            </a:endParaRPr>
          </a:p>
        </p:txBody>
      </p:sp>
      <p:sp>
        <p:nvSpPr>
          <p:cNvPr id="46" name="Arrow">
            <a:extLst>
              <a:ext uri="{FF2B5EF4-FFF2-40B4-BE49-F238E27FC236}">
                <a16:creationId xmlns:a16="http://schemas.microsoft.com/office/drawing/2014/main" id="{3ACA2753-D403-2840-A8F9-9BD25B31733E}"/>
              </a:ext>
            </a:extLst>
          </p:cNvPr>
          <p:cNvSpPr/>
          <p:nvPr/>
        </p:nvSpPr>
        <p:spPr>
          <a:xfrm rot="10800000">
            <a:off x="8217103" y="2831519"/>
            <a:ext cx="1056605" cy="371826"/>
          </a:xfrm>
          <a:prstGeom prst="rightArrow">
            <a:avLst>
              <a:gd name="adj1" fmla="val 51731"/>
              <a:gd name="adj2" fmla="val 90108"/>
            </a:avLst>
          </a:prstGeom>
          <a:solidFill>
            <a:schemeClr val="accent5"/>
          </a:solidFill>
          <a:ln w="12700">
            <a:miter lim="400000"/>
          </a:ln>
        </p:spPr>
        <p:txBody>
          <a:bodyPr lIns="45719" rIns="45719" anchor="ctr"/>
          <a:lstStyle/>
          <a:p>
            <a:pPr defTabSz="1219200">
              <a:defRPr sz="2400"/>
            </a:pPr>
            <a:endParaRPr>
              <a:solidFill>
                <a:schemeClr val="bg1"/>
              </a:solidFill>
            </a:endParaRPr>
          </a:p>
        </p:txBody>
      </p:sp>
      <p:sp>
        <p:nvSpPr>
          <p:cNvPr id="47" name="Spark master node connects to the Cosmos DB gateway node…">
            <a:extLst>
              <a:ext uri="{FF2B5EF4-FFF2-40B4-BE49-F238E27FC236}">
                <a16:creationId xmlns:a16="http://schemas.microsoft.com/office/drawing/2014/main" id="{40053B24-7B87-9544-8EAC-CEA5B0058F29}"/>
              </a:ext>
            </a:extLst>
          </p:cNvPr>
          <p:cNvSpPr txBox="1"/>
          <p:nvPr/>
        </p:nvSpPr>
        <p:spPr>
          <a:xfrm>
            <a:off x="913413" y="3977402"/>
            <a:ext cx="9022158" cy="1785104"/>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indent="-285750">
              <a:spcBef>
                <a:spcPts val="1000"/>
              </a:spcBef>
              <a:buSzPct val="100000"/>
              <a:buFont typeface="Arial" panose="020B0604020202020204" pitchFamily="34" charset="0"/>
              <a:buChar char="•"/>
              <a:defRPr sz="1700">
                <a:latin typeface="Segoe UI Light"/>
                <a:ea typeface="Segoe UI Light"/>
                <a:cs typeface="Segoe UI Light"/>
                <a:sym typeface="Segoe UI Light"/>
              </a:defRPr>
            </a:pPr>
            <a:r>
              <a:rPr lang="en-US">
                <a:solidFill>
                  <a:schemeClr val="bg1"/>
                </a:solidFill>
              </a:rPr>
              <a:t>Coca-Cola’s NSR (Net Sales Revenue) platform is now live on Azure Cosmos DB</a:t>
            </a:r>
          </a:p>
          <a:p>
            <a:pPr marL="285750" indent="-285750">
              <a:spcBef>
                <a:spcPts val="1000"/>
              </a:spcBef>
              <a:buSzPct val="100000"/>
              <a:buFont typeface="Arial" panose="020B0604020202020204" pitchFamily="34" charset="0"/>
              <a:buChar char="•"/>
              <a:defRPr sz="1700">
                <a:latin typeface="Segoe UI Light"/>
                <a:ea typeface="Segoe UI Light"/>
                <a:cs typeface="Segoe UI Light"/>
                <a:sym typeface="Segoe UI Light"/>
              </a:defRPr>
            </a:pPr>
            <a:r>
              <a:rPr lang="en-US">
                <a:solidFill>
                  <a:schemeClr val="bg1"/>
                </a:solidFill>
              </a:rPr>
              <a:t>Mission–critical platform responsible for tracking and reporting sold inventory and revenue from bottlers worldwide</a:t>
            </a:r>
          </a:p>
          <a:p>
            <a:pPr marL="285750" indent="-285750">
              <a:spcBef>
                <a:spcPts val="1000"/>
              </a:spcBef>
              <a:buSzPct val="100000"/>
              <a:buFont typeface="Arial" panose="020B0604020202020204" pitchFamily="34" charset="0"/>
              <a:buChar char="•"/>
              <a:defRPr sz="1700">
                <a:latin typeface="Segoe UI Light"/>
                <a:ea typeface="Segoe UI Light"/>
                <a:cs typeface="Segoe UI Light"/>
                <a:sym typeface="Segoe UI Light"/>
              </a:defRPr>
            </a:pPr>
            <a:r>
              <a:rPr lang="en-US">
                <a:solidFill>
                  <a:schemeClr val="bg1"/>
                </a:solidFill>
              </a:rPr>
              <a:t>Over 20TB of data in first few months of going to production</a:t>
            </a:r>
          </a:p>
          <a:p>
            <a:pPr marL="285750" indent="-285750">
              <a:spcBef>
                <a:spcPts val="1000"/>
              </a:spcBef>
              <a:buSzPct val="100000"/>
              <a:buFont typeface="Arial" panose="020B0604020202020204" pitchFamily="34" charset="0"/>
              <a:buChar char="•"/>
              <a:defRPr sz="1700">
                <a:latin typeface="Segoe UI Light"/>
                <a:ea typeface="Segoe UI Light"/>
                <a:cs typeface="Segoe UI Light"/>
                <a:sym typeface="Segoe UI Light"/>
              </a:defRPr>
            </a:pPr>
            <a:r>
              <a:rPr lang="en-US">
                <a:solidFill>
                  <a:schemeClr val="bg1"/>
                </a:solidFill>
              </a:rPr>
              <a:t>Core business logic encoded as Spark jobs interacting with Cosmos DB ‘data lake’</a:t>
            </a:r>
          </a:p>
        </p:txBody>
      </p:sp>
    </p:spTree>
    <p:extLst>
      <p:ext uri="{BB962C8B-B14F-4D97-AF65-F5344CB8AC3E}">
        <p14:creationId xmlns:p14="http://schemas.microsoft.com/office/powerpoint/2010/main" val="21802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33CAC2-8BF9-FA40-81C6-2B4B717C8A6A}"/>
              </a:ext>
            </a:extLst>
          </p:cNvPr>
          <p:cNvSpPr/>
          <p:nvPr/>
        </p:nvSpPr>
        <p:spPr bwMode="auto">
          <a:xfrm>
            <a:off x="0" y="1"/>
            <a:ext cx="12192000" cy="13392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37401964-5471-4316-B1B8-7651A7BE111D}"/>
              </a:ext>
            </a:extLst>
          </p:cNvPr>
          <p:cNvSpPr txBox="1">
            <a:spLocks/>
          </p:cNvSpPr>
          <p:nvPr/>
        </p:nvSpPr>
        <p:spPr>
          <a:xfrm>
            <a:off x="329786" y="420319"/>
            <a:ext cx="11532428" cy="4985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Building Lambda architecture pipelines</a:t>
            </a:r>
          </a:p>
        </p:txBody>
      </p:sp>
      <p:sp>
        <p:nvSpPr>
          <p:cNvPr id="8" name="Rounded Rectangle">
            <a:extLst>
              <a:ext uri="{FF2B5EF4-FFF2-40B4-BE49-F238E27FC236}">
                <a16:creationId xmlns:a16="http://schemas.microsoft.com/office/drawing/2014/main" id="{D0283FC2-DFE4-F24E-ADA1-DD23A460E1DA}"/>
              </a:ext>
            </a:extLst>
          </p:cNvPr>
          <p:cNvSpPr/>
          <p:nvPr/>
        </p:nvSpPr>
        <p:spPr>
          <a:xfrm>
            <a:off x="2094707" y="1759553"/>
            <a:ext cx="2243853" cy="2493766"/>
          </a:xfrm>
          <a:prstGeom prst="roundRect">
            <a:avLst>
              <a:gd name="adj" fmla="val 12928"/>
            </a:avLst>
          </a:prstGeom>
          <a:solidFill>
            <a:srgbClr val="FFFFFF"/>
          </a:solidFill>
          <a:ln w="12700">
            <a:solidFill>
              <a:srgbClr val="535353"/>
            </a:solidFill>
            <a:prstDash val="sysDot"/>
            <a:miter lim="400000"/>
          </a:ln>
        </p:spPr>
        <p:txBody>
          <a:bodyPr lIns="45719" rIns="45719" anchor="ctr"/>
          <a:lstStyle/>
          <a:p>
            <a:endParaRPr/>
          </a:p>
        </p:txBody>
      </p:sp>
      <p:sp>
        <p:nvSpPr>
          <p:cNvPr id="9" name="new data">
            <a:extLst>
              <a:ext uri="{FF2B5EF4-FFF2-40B4-BE49-F238E27FC236}">
                <a16:creationId xmlns:a16="http://schemas.microsoft.com/office/drawing/2014/main" id="{44B931BB-2F9E-DC41-89FD-B7A215E26075}"/>
              </a:ext>
            </a:extLst>
          </p:cNvPr>
          <p:cNvSpPr/>
          <p:nvPr/>
        </p:nvSpPr>
        <p:spPr>
          <a:xfrm>
            <a:off x="476771" y="3699730"/>
            <a:ext cx="875388" cy="875388"/>
          </a:xfrm>
          <a:prstGeom prst="ellipse">
            <a:avLst/>
          </a:prstGeom>
          <a:solidFill>
            <a:srgbClr val="FFFFFF"/>
          </a:solidFill>
          <a:ln w="12700">
            <a:solidFill>
              <a:srgbClr val="535353"/>
            </a:solidFill>
            <a:prstDash val="sysDot"/>
            <a:miter lim="400000"/>
          </a:ln>
          <a:extLst>
            <a:ext uri="{C572A759-6A51-4108-AA02-DFA0A04FC94B}">
              <ma14:wrappingTextBoxFlag xmlns:ma14="http://schemas.microsoft.com/office/mac/drawingml/2011/main" xmlns="" val="1"/>
            </a:ext>
          </a:extLst>
        </p:spPr>
        <p:txBody>
          <a:bodyPr lIns="45719" rIns="45719" anchor="ctr"/>
          <a:lstStyle>
            <a:lvl1pPr algn="ctr">
              <a:defRPr sz="1400">
                <a:latin typeface="Segoe UI Light"/>
                <a:ea typeface="Segoe UI Light"/>
                <a:cs typeface="Segoe UI Light"/>
                <a:sym typeface="Segoe UI Light"/>
              </a:defRPr>
            </a:lvl1pPr>
          </a:lstStyle>
          <a:p>
            <a:r>
              <a:rPr>
                <a:solidFill>
                  <a:schemeClr val="bg1"/>
                </a:solidFill>
              </a:rPr>
              <a:t>new data</a:t>
            </a:r>
          </a:p>
        </p:txBody>
      </p:sp>
      <p:sp>
        <p:nvSpPr>
          <p:cNvPr id="10" name="Rounded Rectangle">
            <a:extLst>
              <a:ext uri="{FF2B5EF4-FFF2-40B4-BE49-F238E27FC236}">
                <a16:creationId xmlns:a16="http://schemas.microsoft.com/office/drawing/2014/main" id="{1DAA83CA-7F73-8748-8068-0FA08C5029E6}"/>
              </a:ext>
            </a:extLst>
          </p:cNvPr>
          <p:cNvSpPr/>
          <p:nvPr/>
        </p:nvSpPr>
        <p:spPr>
          <a:xfrm>
            <a:off x="4741387" y="1759553"/>
            <a:ext cx="2243852" cy="2493766"/>
          </a:xfrm>
          <a:prstGeom prst="roundRect">
            <a:avLst>
              <a:gd name="adj" fmla="val 12928"/>
            </a:avLst>
          </a:prstGeom>
          <a:solidFill>
            <a:srgbClr val="FFFFFF"/>
          </a:solidFill>
          <a:ln w="12700">
            <a:solidFill>
              <a:srgbClr val="535353"/>
            </a:solidFill>
            <a:prstDash val="sysDot"/>
            <a:miter lim="400000"/>
          </a:ln>
        </p:spPr>
        <p:txBody>
          <a:bodyPr lIns="45719" rIns="45719" anchor="ctr"/>
          <a:lstStyle/>
          <a:p>
            <a:endParaRPr/>
          </a:p>
        </p:txBody>
      </p:sp>
      <p:sp>
        <p:nvSpPr>
          <p:cNvPr id="11" name="Rounded Rectangle">
            <a:extLst>
              <a:ext uri="{FF2B5EF4-FFF2-40B4-BE49-F238E27FC236}">
                <a16:creationId xmlns:a16="http://schemas.microsoft.com/office/drawing/2014/main" id="{318A7FE0-3AA8-D84D-98A6-00E46772774A}"/>
              </a:ext>
            </a:extLst>
          </p:cNvPr>
          <p:cNvSpPr/>
          <p:nvPr/>
        </p:nvSpPr>
        <p:spPr>
          <a:xfrm>
            <a:off x="2099295" y="4442224"/>
            <a:ext cx="4855489" cy="1685185"/>
          </a:xfrm>
          <a:prstGeom prst="roundRect">
            <a:avLst>
              <a:gd name="adj" fmla="val 17214"/>
            </a:avLst>
          </a:prstGeom>
          <a:solidFill>
            <a:srgbClr val="FFFFFF"/>
          </a:solidFill>
          <a:ln w="12700">
            <a:solidFill>
              <a:srgbClr val="535353"/>
            </a:solidFill>
            <a:prstDash val="sysDot"/>
            <a:miter lim="400000"/>
          </a:ln>
        </p:spPr>
        <p:txBody>
          <a:bodyPr lIns="45719" rIns="45719" anchor="ctr"/>
          <a:lstStyle/>
          <a:p>
            <a:endParaRPr/>
          </a:p>
        </p:txBody>
      </p:sp>
      <p:sp>
        <p:nvSpPr>
          <p:cNvPr id="12" name="speed layer">
            <a:extLst>
              <a:ext uri="{FF2B5EF4-FFF2-40B4-BE49-F238E27FC236}">
                <a16:creationId xmlns:a16="http://schemas.microsoft.com/office/drawing/2014/main" id="{451EAF56-F1BA-A441-AAE1-5F55F7AE6009}"/>
              </a:ext>
            </a:extLst>
          </p:cNvPr>
          <p:cNvSpPr txBox="1"/>
          <p:nvPr/>
        </p:nvSpPr>
        <p:spPr>
          <a:xfrm>
            <a:off x="2700304" y="4575118"/>
            <a:ext cx="928394" cy="30777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atin typeface="Segoe UI Light"/>
                <a:ea typeface="Segoe UI Light"/>
                <a:cs typeface="Segoe UI Light"/>
                <a:sym typeface="Segoe UI Light"/>
              </a:defRPr>
            </a:lvl1pPr>
          </a:lstStyle>
          <a:p>
            <a:r>
              <a:rPr>
                <a:solidFill>
                  <a:schemeClr val="bg1"/>
                </a:solidFill>
              </a:rPr>
              <a:t>speed layer</a:t>
            </a:r>
          </a:p>
        </p:txBody>
      </p:sp>
      <p:sp>
        <p:nvSpPr>
          <p:cNvPr id="13" name="batch layer">
            <a:extLst>
              <a:ext uri="{FF2B5EF4-FFF2-40B4-BE49-F238E27FC236}">
                <a16:creationId xmlns:a16="http://schemas.microsoft.com/office/drawing/2014/main" id="{58185667-BAA4-364D-A905-2921D5065F79}"/>
              </a:ext>
            </a:extLst>
          </p:cNvPr>
          <p:cNvSpPr txBox="1"/>
          <p:nvPr/>
        </p:nvSpPr>
        <p:spPr>
          <a:xfrm>
            <a:off x="2692092" y="1948341"/>
            <a:ext cx="897295" cy="30777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atin typeface="Segoe UI Light"/>
                <a:ea typeface="Segoe UI Light"/>
                <a:cs typeface="Segoe UI Light"/>
                <a:sym typeface="Segoe UI Light"/>
              </a:defRPr>
            </a:lvl1pPr>
          </a:lstStyle>
          <a:p>
            <a:r>
              <a:rPr>
                <a:solidFill>
                  <a:schemeClr val="bg1"/>
                </a:solidFill>
              </a:rPr>
              <a:t>batch layer</a:t>
            </a:r>
          </a:p>
        </p:txBody>
      </p:sp>
      <p:sp>
        <p:nvSpPr>
          <p:cNvPr id="14" name="serving layer">
            <a:extLst>
              <a:ext uri="{FF2B5EF4-FFF2-40B4-BE49-F238E27FC236}">
                <a16:creationId xmlns:a16="http://schemas.microsoft.com/office/drawing/2014/main" id="{62E9F6E4-C369-8544-92AB-4FCE7A4A44C9}"/>
              </a:ext>
            </a:extLst>
          </p:cNvPr>
          <p:cNvSpPr txBox="1"/>
          <p:nvPr/>
        </p:nvSpPr>
        <p:spPr>
          <a:xfrm>
            <a:off x="5294160" y="1922620"/>
            <a:ext cx="1016623" cy="30777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atin typeface="Segoe UI Light"/>
                <a:ea typeface="Segoe UI Light"/>
                <a:cs typeface="Segoe UI Light"/>
                <a:sym typeface="Segoe UI Light"/>
              </a:defRPr>
            </a:lvl1pPr>
          </a:lstStyle>
          <a:p>
            <a:r>
              <a:rPr>
                <a:solidFill>
                  <a:schemeClr val="bg1"/>
                </a:solidFill>
              </a:rPr>
              <a:t>serving layer</a:t>
            </a:r>
          </a:p>
        </p:txBody>
      </p:sp>
      <p:sp>
        <p:nvSpPr>
          <p:cNvPr id="15" name="real-time view">
            <a:extLst>
              <a:ext uri="{FF2B5EF4-FFF2-40B4-BE49-F238E27FC236}">
                <a16:creationId xmlns:a16="http://schemas.microsoft.com/office/drawing/2014/main" id="{420A7FB1-D316-024E-A09C-BB4FB61CBD3D}"/>
              </a:ext>
            </a:extLst>
          </p:cNvPr>
          <p:cNvSpPr/>
          <p:nvPr/>
        </p:nvSpPr>
        <p:spPr>
          <a:xfrm>
            <a:off x="2555741" y="5025835"/>
            <a:ext cx="1270001" cy="517962"/>
          </a:xfrm>
          <a:prstGeom prst="rect">
            <a:avLst/>
          </a:prstGeom>
          <a:solidFill>
            <a:schemeClr val="accent1"/>
          </a:solidFill>
          <a:ln w="12700">
            <a:solidFill>
              <a:srgbClr val="42719B"/>
            </a:solidFill>
            <a:miter/>
          </a:ln>
          <a:extLst>
            <a:ext uri="{C572A759-6A51-4108-AA02-DFA0A04FC94B}">
              <ma14:wrappingTextBoxFlag xmlns:ma14="http://schemas.microsoft.com/office/mac/drawingml/2011/main" xmlns="" val="1"/>
            </a:ext>
          </a:extLst>
        </p:spPr>
        <p:txBody>
          <a:bodyPr lIns="45719" rIns="45719" anchor="ctr"/>
          <a:lstStyle>
            <a:lvl1pPr algn="ctr">
              <a:defRPr sz="1300">
                <a:solidFill>
                  <a:srgbClr val="FFFFFF"/>
                </a:solidFill>
                <a:latin typeface="Segoe UI Light"/>
                <a:ea typeface="Segoe UI Light"/>
                <a:cs typeface="Segoe UI Light"/>
                <a:sym typeface="Segoe UI Light"/>
              </a:defRPr>
            </a:lvl1pPr>
          </a:lstStyle>
          <a:p>
            <a:r>
              <a:t>real-time view</a:t>
            </a:r>
          </a:p>
        </p:txBody>
      </p:sp>
      <p:sp>
        <p:nvSpPr>
          <p:cNvPr id="16" name="real-time view">
            <a:extLst>
              <a:ext uri="{FF2B5EF4-FFF2-40B4-BE49-F238E27FC236}">
                <a16:creationId xmlns:a16="http://schemas.microsoft.com/office/drawing/2014/main" id="{796D3784-0388-854B-8714-BF66F14646DC}"/>
              </a:ext>
            </a:extLst>
          </p:cNvPr>
          <p:cNvSpPr/>
          <p:nvPr/>
        </p:nvSpPr>
        <p:spPr>
          <a:xfrm>
            <a:off x="5202421" y="5025835"/>
            <a:ext cx="1270001" cy="517962"/>
          </a:xfrm>
          <a:prstGeom prst="rect">
            <a:avLst/>
          </a:prstGeom>
          <a:solidFill>
            <a:schemeClr val="accent1"/>
          </a:solidFill>
          <a:ln w="12700">
            <a:solidFill>
              <a:srgbClr val="42719B"/>
            </a:solidFill>
            <a:miter/>
          </a:ln>
          <a:extLst>
            <a:ext uri="{C572A759-6A51-4108-AA02-DFA0A04FC94B}">
              <ma14:wrappingTextBoxFlag xmlns:ma14="http://schemas.microsoft.com/office/mac/drawingml/2011/main" xmlns="" val="1"/>
            </a:ext>
          </a:extLst>
        </p:spPr>
        <p:txBody>
          <a:bodyPr lIns="45719" rIns="45719" anchor="ctr"/>
          <a:lstStyle>
            <a:lvl1pPr algn="ctr">
              <a:defRPr sz="1300">
                <a:solidFill>
                  <a:srgbClr val="FFFFFF"/>
                </a:solidFill>
                <a:latin typeface="Segoe UI Light"/>
                <a:ea typeface="Segoe UI Light"/>
                <a:cs typeface="Segoe UI Light"/>
                <a:sym typeface="Segoe UI Light"/>
              </a:defRPr>
            </a:lvl1pPr>
          </a:lstStyle>
          <a:p>
            <a:r>
              <a:t>real-time view</a:t>
            </a:r>
          </a:p>
        </p:txBody>
      </p:sp>
      <p:sp>
        <p:nvSpPr>
          <p:cNvPr id="17" name="master dataset">
            <a:extLst>
              <a:ext uri="{FF2B5EF4-FFF2-40B4-BE49-F238E27FC236}">
                <a16:creationId xmlns:a16="http://schemas.microsoft.com/office/drawing/2014/main" id="{12C8FC15-54D9-A94A-8BFA-602E301B2E37}"/>
              </a:ext>
            </a:extLst>
          </p:cNvPr>
          <p:cNvSpPr/>
          <p:nvPr/>
        </p:nvSpPr>
        <p:spPr>
          <a:xfrm>
            <a:off x="2579266" y="3404726"/>
            <a:ext cx="1270001" cy="517963"/>
          </a:xfrm>
          <a:prstGeom prst="rect">
            <a:avLst/>
          </a:prstGeom>
          <a:solidFill>
            <a:srgbClr val="44546A"/>
          </a:solidFill>
          <a:ln w="12700">
            <a:miter lim="400000"/>
          </a:ln>
          <a:extLst>
            <a:ext uri="{C572A759-6A51-4108-AA02-DFA0A04FC94B}">
              <ma14:wrappingTextBoxFlag xmlns:ma14="http://schemas.microsoft.com/office/mac/drawingml/2011/main" xmlns="" val="1"/>
            </a:ext>
          </a:extLst>
        </p:spPr>
        <p:txBody>
          <a:bodyPr lIns="45719" rIns="45719" anchor="ctr"/>
          <a:lstStyle>
            <a:lvl1pPr algn="ctr">
              <a:lnSpc>
                <a:spcPct val="90000"/>
              </a:lnSpc>
              <a:defRPr sz="1300">
                <a:solidFill>
                  <a:srgbClr val="FFFFFF"/>
                </a:solidFill>
                <a:latin typeface="Segoe UI Light"/>
                <a:ea typeface="Segoe UI Light"/>
                <a:cs typeface="Segoe UI Light"/>
                <a:sym typeface="Segoe UI Light"/>
              </a:defRPr>
            </a:lvl1pPr>
          </a:lstStyle>
          <a:p>
            <a:r>
              <a:t>master dataset</a:t>
            </a:r>
          </a:p>
        </p:txBody>
      </p:sp>
      <p:sp>
        <p:nvSpPr>
          <p:cNvPr id="18" name="batch view">
            <a:extLst>
              <a:ext uri="{FF2B5EF4-FFF2-40B4-BE49-F238E27FC236}">
                <a16:creationId xmlns:a16="http://schemas.microsoft.com/office/drawing/2014/main" id="{23B1BF7B-47E8-F54A-A878-A53AC36B44EB}"/>
              </a:ext>
            </a:extLst>
          </p:cNvPr>
          <p:cNvSpPr/>
          <p:nvPr/>
        </p:nvSpPr>
        <p:spPr>
          <a:xfrm>
            <a:off x="5228313" y="2415866"/>
            <a:ext cx="1270001" cy="517962"/>
          </a:xfrm>
          <a:prstGeom prst="rect">
            <a:avLst/>
          </a:prstGeom>
          <a:solidFill>
            <a:srgbClr val="385724"/>
          </a:solidFill>
          <a:ln w="12700">
            <a:miter lim="400000"/>
          </a:ln>
          <a:extLst>
            <a:ext uri="{C572A759-6A51-4108-AA02-DFA0A04FC94B}">
              <ma14:wrappingTextBoxFlag xmlns:ma14="http://schemas.microsoft.com/office/mac/drawingml/2011/main" xmlns="" val="1"/>
            </a:ext>
          </a:extLst>
        </p:spPr>
        <p:txBody>
          <a:bodyPr lIns="45719" rIns="45719" anchor="ctr"/>
          <a:lstStyle>
            <a:lvl1pPr algn="ctr">
              <a:defRPr sz="1300">
                <a:solidFill>
                  <a:srgbClr val="FFFFFF"/>
                </a:solidFill>
                <a:latin typeface="Segoe UI Light"/>
                <a:ea typeface="Segoe UI Light"/>
                <a:cs typeface="Segoe UI Light"/>
                <a:sym typeface="Segoe UI Light"/>
              </a:defRPr>
            </a:lvl1pPr>
          </a:lstStyle>
          <a:p>
            <a:r>
              <a:t>batch view</a:t>
            </a:r>
          </a:p>
        </p:txBody>
      </p:sp>
      <p:sp>
        <p:nvSpPr>
          <p:cNvPr id="19" name="batch view">
            <a:extLst>
              <a:ext uri="{FF2B5EF4-FFF2-40B4-BE49-F238E27FC236}">
                <a16:creationId xmlns:a16="http://schemas.microsoft.com/office/drawing/2014/main" id="{A5175C77-16CC-5842-AA31-48E1221AED21}"/>
              </a:ext>
            </a:extLst>
          </p:cNvPr>
          <p:cNvSpPr/>
          <p:nvPr/>
        </p:nvSpPr>
        <p:spPr>
          <a:xfrm>
            <a:off x="5228313" y="3324597"/>
            <a:ext cx="1270001" cy="517963"/>
          </a:xfrm>
          <a:prstGeom prst="rect">
            <a:avLst/>
          </a:prstGeom>
          <a:solidFill>
            <a:srgbClr val="385724"/>
          </a:solidFill>
          <a:ln w="12700">
            <a:miter lim="400000"/>
          </a:ln>
          <a:extLst>
            <a:ext uri="{C572A759-6A51-4108-AA02-DFA0A04FC94B}">
              <ma14:wrappingTextBoxFlag xmlns:ma14="http://schemas.microsoft.com/office/mac/drawingml/2011/main" xmlns="" val="1"/>
            </a:ext>
          </a:extLst>
        </p:spPr>
        <p:txBody>
          <a:bodyPr lIns="45719" rIns="45719" anchor="ctr"/>
          <a:lstStyle>
            <a:lvl1pPr algn="ctr">
              <a:defRPr sz="1300">
                <a:solidFill>
                  <a:srgbClr val="FFFFFF"/>
                </a:solidFill>
                <a:latin typeface="Segoe UI Light"/>
                <a:ea typeface="Segoe UI Light"/>
                <a:cs typeface="Segoe UI Light"/>
                <a:sym typeface="Segoe UI Light"/>
              </a:defRPr>
            </a:lvl1pPr>
          </a:lstStyle>
          <a:p>
            <a:r>
              <a:t>batch view</a:t>
            </a:r>
          </a:p>
        </p:txBody>
      </p:sp>
      <p:sp>
        <p:nvSpPr>
          <p:cNvPr id="20" name="pre-compute">
            <a:extLst>
              <a:ext uri="{FF2B5EF4-FFF2-40B4-BE49-F238E27FC236}">
                <a16:creationId xmlns:a16="http://schemas.microsoft.com/office/drawing/2014/main" id="{7E550A1B-D539-1743-9DFA-92B25C9F0699}"/>
              </a:ext>
            </a:extLst>
          </p:cNvPr>
          <p:cNvSpPr/>
          <p:nvPr/>
        </p:nvSpPr>
        <p:spPr>
          <a:xfrm>
            <a:off x="2579266" y="2495995"/>
            <a:ext cx="1270001" cy="517962"/>
          </a:xfrm>
          <a:prstGeom prst="rect">
            <a:avLst/>
          </a:prstGeom>
          <a:solidFill>
            <a:srgbClr val="385724"/>
          </a:solidFill>
          <a:ln w="12700">
            <a:miter lim="400000"/>
          </a:ln>
          <a:extLst>
            <a:ext uri="{C572A759-6A51-4108-AA02-DFA0A04FC94B}">
              <ma14:wrappingTextBoxFlag xmlns:ma14="http://schemas.microsoft.com/office/mac/drawingml/2011/main" xmlns="" val="1"/>
            </a:ext>
          </a:extLst>
        </p:spPr>
        <p:txBody>
          <a:bodyPr lIns="45719" rIns="45719" anchor="ctr"/>
          <a:lstStyle>
            <a:lvl1pPr algn="ctr">
              <a:defRPr sz="1300">
                <a:solidFill>
                  <a:srgbClr val="FFFFFF"/>
                </a:solidFill>
                <a:latin typeface="Segoe UI Light"/>
                <a:ea typeface="Segoe UI Light"/>
                <a:cs typeface="Segoe UI Light"/>
                <a:sym typeface="Segoe UI Light"/>
              </a:defRPr>
            </a:lvl1pPr>
          </a:lstStyle>
          <a:p>
            <a:r>
              <a:t>pre-compute</a:t>
            </a:r>
          </a:p>
        </p:txBody>
      </p:sp>
      <p:sp>
        <p:nvSpPr>
          <p:cNvPr id="21" name="Arrow">
            <a:extLst>
              <a:ext uri="{FF2B5EF4-FFF2-40B4-BE49-F238E27FC236}">
                <a16:creationId xmlns:a16="http://schemas.microsoft.com/office/drawing/2014/main" id="{D36A8386-6065-1049-A8BA-0B3D367B0DAA}"/>
              </a:ext>
            </a:extLst>
          </p:cNvPr>
          <p:cNvSpPr/>
          <p:nvPr/>
        </p:nvSpPr>
        <p:spPr>
          <a:xfrm rot="19764966">
            <a:off x="1319208" y="3522744"/>
            <a:ext cx="754004" cy="312421"/>
          </a:xfrm>
          <a:prstGeom prst="rightArrow">
            <a:avLst>
              <a:gd name="adj1" fmla="val 51731"/>
              <a:gd name="adj2" fmla="val 78580"/>
            </a:avLst>
          </a:prstGeom>
          <a:solidFill>
            <a:schemeClr val="accent5"/>
          </a:solidFill>
          <a:ln w="12700">
            <a:miter lim="400000"/>
          </a:ln>
        </p:spPr>
        <p:txBody>
          <a:bodyPr lIns="45719" rIns="45719" anchor="ctr"/>
          <a:lstStyle/>
          <a:p>
            <a:pPr defTabSz="1219200">
              <a:defRPr sz="2400"/>
            </a:pPr>
            <a:endParaRPr/>
          </a:p>
        </p:txBody>
      </p:sp>
      <p:sp>
        <p:nvSpPr>
          <p:cNvPr id="22" name="Arrow">
            <a:extLst>
              <a:ext uri="{FF2B5EF4-FFF2-40B4-BE49-F238E27FC236}">
                <a16:creationId xmlns:a16="http://schemas.microsoft.com/office/drawing/2014/main" id="{524425DD-4C4E-E546-8439-35F49ACC8CCF}"/>
              </a:ext>
            </a:extLst>
          </p:cNvPr>
          <p:cNvSpPr/>
          <p:nvPr/>
        </p:nvSpPr>
        <p:spPr>
          <a:xfrm rot="2052689">
            <a:off x="1306127" y="4524050"/>
            <a:ext cx="754004" cy="312421"/>
          </a:xfrm>
          <a:prstGeom prst="rightArrow">
            <a:avLst>
              <a:gd name="adj1" fmla="val 51731"/>
              <a:gd name="adj2" fmla="val 78580"/>
            </a:avLst>
          </a:prstGeom>
          <a:solidFill>
            <a:schemeClr val="accent5"/>
          </a:solidFill>
          <a:ln w="12700">
            <a:miter lim="400000"/>
          </a:ln>
        </p:spPr>
        <p:txBody>
          <a:bodyPr lIns="45719" rIns="45719" anchor="ctr"/>
          <a:lstStyle/>
          <a:p>
            <a:pPr defTabSz="1219200">
              <a:defRPr sz="2400"/>
            </a:pPr>
            <a:endParaRPr/>
          </a:p>
        </p:txBody>
      </p:sp>
      <p:sp>
        <p:nvSpPr>
          <p:cNvPr id="23" name="Arrow">
            <a:extLst>
              <a:ext uri="{FF2B5EF4-FFF2-40B4-BE49-F238E27FC236}">
                <a16:creationId xmlns:a16="http://schemas.microsoft.com/office/drawing/2014/main" id="{F31BEF1D-AC1C-9544-A769-48002AFEBCF1}"/>
              </a:ext>
            </a:extLst>
          </p:cNvPr>
          <p:cNvSpPr/>
          <p:nvPr/>
        </p:nvSpPr>
        <p:spPr>
          <a:xfrm>
            <a:off x="4175929" y="2967355"/>
            <a:ext cx="754004" cy="312421"/>
          </a:xfrm>
          <a:prstGeom prst="rightArrow">
            <a:avLst>
              <a:gd name="adj1" fmla="val 51731"/>
              <a:gd name="adj2" fmla="val 78580"/>
            </a:avLst>
          </a:prstGeom>
          <a:solidFill>
            <a:schemeClr val="accent6">
              <a:lumOff val="-9568"/>
            </a:schemeClr>
          </a:solidFill>
          <a:ln w="12700">
            <a:miter lim="400000"/>
          </a:ln>
        </p:spPr>
        <p:txBody>
          <a:bodyPr lIns="45719" rIns="45719" anchor="ctr"/>
          <a:lstStyle/>
          <a:p>
            <a:pPr defTabSz="1219200">
              <a:defRPr sz="2400"/>
            </a:pPr>
            <a:endParaRPr/>
          </a:p>
        </p:txBody>
      </p:sp>
      <p:sp>
        <p:nvSpPr>
          <p:cNvPr id="24" name="1">
            <a:extLst>
              <a:ext uri="{FF2B5EF4-FFF2-40B4-BE49-F238E27FC236}">
                <a16:creationId xmlns:a16="http://schemas.microsoft.com/office/drawing/2014/main" id="{204C8239-4810-0844-984E-36857A90717D}"/>
              </a:ext>
            </a:extLst>
          </p:cNvPr>
          <p:cNvSpPr/>
          <p:nvPr/>
        </p:nvSpPr>
        <p:spPr>
          <a:xfrm>
            <a:off x="407896" y="3710858"/>
            <a:ext cx="300992" cy="300991"/>
          </a:xfrm>
          <a:prstGeom prst="ellipse">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3">
                <a:lumOff val="-12941"/>
              </a:schemeClr>
            </a:solidFill>
            <a:miter/>
          </a:ln>
          <a:extLst>
            <a:ext uri="{C572A759-6A51-4108-AA02-DFA0A04FC94B}">
              <ma14:wrappingTextBoxFlag xmlns:ma14="http://schemas.microsoft.com/office/mac/drawingml/2011/main" xmlns="" val="1"/>
            </a:ext>
          </a:extLst>
        </p:spPr>
        <p:txBody>
          <a:bodyPr lIns="45719" rIns="45719" anchor="ctr"/>
          <a:lstStyle>
            <a:lvl1pPr algn="ctr">
              <a:defRPr sz="1200">
                <a:solidFill>
                  <a:srgbClr val="535353"/>
                </a:solidFill>
                <a:latin typeface="Segoe UI Light"/>
                <a:ea typeface="Segoe UI Light"/>
                <a:cs typeface="Segoe UI Light"/>
                <a:sym typeface="Segoe UI Light"/>
              </a:defRPr>
            </a:lvl1pPr>
          </a:lstStyle>
          <a:p>
            <a:r>
              <a:t>1</a:t>
            </a:r>
          </a:p>
        </p:txBody>
      </p:sp>
      <p:sp>
        <p:nvSpPr>
          <p:cNvPr id="25" name="4">
            <a:extLst>
              <a:ext uri="{FF2B5EF4-FFF2-40B4-BE49-F238E27FC236}">
                <a16:creationId xmlns:a16="http://schemas.microsoft.com/office/drawing/2014/main" id="{3BAE6CF8-6338-D24A-AE6E-CF036B474E17}"/>
              </a:ext>
            </a:extLst>
          </p:cNvPr>
          <p:cNvSpPr/>
          <p:nvPr/>
        </p:nvSpPr>
        <p:spPr>
          <a:xfrm>
            <a:off x="2391101" y="4853858"/>
            <a:ext cx="300991" cy="300991"/>
          </a:xfrm>
          <a:prstGeom prst="ellipse">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3">
                <a:lumOff val="-12941"/>
              </a:schemeClr>
            </a:solidFill>
            <a:miter/>
          </a:ln>
          <a:extLst>
            <a:ext uri="{C572A759-6A51-4108-AA02-DFA0A04FC94B}">
              <ma14:wrappingTextBoxFlag xmlns:ma14="http://schemas.microsoft.com/office/mac/drawingml/2011/main" xmlns="" val="1"/>
            </a:ext>
          </a:extLst>
        </p:spPr>
        <p:txBody>
          <a:bodyPr lIns="45719" rIns="45719" anchor="ctr"/>
          <a:lstStyle>
            <a:lvl1pPr algn="ctr">
              <a:defRPr sz="1200">
                <a:solidFill>
                  <a:srgbClr val="535353"/>
                </a:solidFill>
                <a:latin typeface="Segoe UI Light"/>
                <a:ea typeface="Segoe UI Light"/>
                <a:cs typeface="Segoe UI Light"/>
                <a:sym typeface="Segoe UI Light"/>
              </a:defRPr>
            </a:lvl1pPr>
          </a:lstStyle>
          <a:p>
            <a:r>
              <a:t>4</a:t>
            </a:r>
          </a:p>
        </p:txBody>
      </p:sp>
      <p:sp>
        <p:nvSpPr>
          <p:cNvPr id="26" name="2">
            <a:extLst>
              <a:ext uri="{FF2B5EF4-FFF2-40B4-BE49-F238E27FC236}">
                <a16:creationId xmlns:a16="http://schemas.microsoft.com/office/drawing/2014/main" id="{72D38330-7914-E34E-B1A4-1E4C61A09C7D}"/>
              </a:ext>
            </a:extLst>
          </p:cNvPr>
          <p:cNvSpPr/>
          <p:nvPr/>
        </p:nvSpPr>
        <p:spPr>
          <a:xfrm>
            <a:off x="2404488" y="2879554"/>
            <a:ext cx="300991" cy="300991"/>
          </a:xfrm>
          <a:prstGeom prst="ellipse">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3">
                <a:lumOff val="-12941"/>
              </a:schemeClr>
            </a:solidFill>
            <a:miter/>
          </a:ln>
          <a:extLst>
            <a:ext uri="{C572A759-6A51-4108-AA02-DFA0A04FC94B}">
              <ma14:wrappingTextBoxFlag xmlns:ma14="http://schemas.microsoft.com/office/mac/drawingml/2011/main" xmlns="" val="1"/>
            </a:ext>
          </a:extLst>
        </p:spPr>
        <p:txBody>
          <a:bodyPr lIns="45719" rIns="45719" anchor="ctr"/>
          <a:lstStyle>
            <a:lvl1pPr algn="ctr">
              <a:defRPr sz="1200">
                <a:solidFill>
                  <a:srgbClr val="535353"/>
                </a:solidFill>
                <a:latin typeface="Segoe UI Light"/>
                <a:ea typeface="Segoe UI Light"/>
                <a:cs typeface="Segoe UI Light"/>
                <a:sym typeface="Segoe UI Light"/>
              </a:defRPr>
            </a:lvl1pPr>
          </a:lstStyle>
          <a:p>
            <a:r>
              <a:t>2</a:t>
            </a:r>
          </a:p>
        </p:txBody>
      </p:sp>
      <p:sp>
        <p:nvSpPr>
          <p:cNvPr id="27" name="3">
            <a:extLst>
              <a:ext uri="{FF2B5EF4-FFF2-40B4-BE49-F238E27FC236}">
                <a16:creationId xmlns:a16="http://schemas.microsoft.com/office/drawing/2014/main" id="{CE1954B9-1B64-E942-96FF-0DA86AA1F1FA}"/>
              </a:ext>
            </a:extLst>
          </p:cNvPr>
          <p:cNvSpPr/>
          <p:nvPr/>
        </p:nvSpPr>
        <p:spPr>
          <a:xfrm>
            <a:off x="5117704" y="2855941"/>
            <a:ext cx="300991" cy="300991"/>
          </a:xfrm>
          <a:prstGeom prst="ellipse">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3">
                <a:lumOff val="-12941"/>
              </a:schemeClr>
            </a:solidFill>
            <a:miter/>
          </a:ln>
          <a:extLst>
            <a:ext uri="{C572A759-6A51-4108-AA02-DFA0A04FC94B}">
              <ma14:wrappingTextBoxFlag xmlns:ma14="http://schemas.microsoft.com/office/mac/drawingml/2011/main" xmlns="" val="1"/>
            </a:ext>
          </a:extLst>
        </p:spPr>
        <p:txBody>
          <a:bodyPr lIns="45719" rIns="45719" anchor="ctr"/>
          <a:lstStyle>
            <a:lvl1pPr algn="ctr">
              <a:defRPr sz="1200">
                <a:solidFill>
                  <a:srgbClr val="535353"/>
                </a:solidFill>
                <a:latin typeface="Segoe UI Light"/>
                <a:ea typeface="Segoe UI Light"/>
                <a:cs typeface="Segoe UI Light"/>
                <a:sym typeface="Segoe UI Light"/>
              </a:defRPr>
            </a:lvl1pPr>
          </a:lstStyle>
          <a:p>
            <a:r>
              <a:t>3</a:t>
            </a:r>
          </a:p>
        </p:txBody>
      </p:sp>
      <p:sp>
        <p:nvSpPr>
          <p:cNvPr id="28" name="query">
            <a:extLst>
              <a:ext uri="{FF2B5EF4-FFF2-40B4-BE49-F238E27FC236}">
                <a16:creationId xmlns:a16="http://schemas.microsoft.com/office/drawing/2014/main" id="{A553A9C5-1209-E948-9B35-8A7612C9D800}"/>
              </a:ext>
            </a:extLst>
          </p:cNvPr>
          <p:cNvSpPr/>
          <p:nvPr/>
        </p:nvSpPr>
        <p:spPr>
          <a:xfrm>
            <a:off x="7205231" y="3645072"/>
            <a:ext cx="980876" cy="812801"/>
          </a:xfrm>
          <a:prstGeom prst="wedgeEllipseCallout">
            <a:avLst>
              <a:gd name="adj1" fmla="val -48964"/>
              <a:gd name="adj2" fmla="val 70000"/>
            </a:avLst>
          </a:prstGeom>
          <a:solidFill>
            <a:srgbClr val="FFFFFF"/>
          </a:solidFill>
          <a:ln w="12700">
            <a:solidFill>
              <a:schemeClr val="accent1"/>
            </a:solidFill>
            <a:miter/>
          </a:ln>
          <a:extLst>
            <a:ext uri="{C572A759-6A51-4108-AA02-DFA0A04FC94B}">
              <ma14:wrappingTextBoxFlag xmlns:ma14="http://schemas.microsoft.com/office/mac/drawingml/2011/main" xmlns="" val="1"/>
            </a:ext>
          </a:extLst>
        </p:spPr>
        <p:txBody>
          <a:bodyPr lIns="45719" rIns="45719" anchor="ctr"/>
          <a:lstStyle>
            <a:lvl1pPr algn="ctr">
              <a:defRPr sz="1400">
                <a:latin typeface="Segoe UI Light"/>
                <a:ea typeface="Segoe UI Light"/>
                <a:cs typeface="Segoe UI Light"/>
                <a:sym typeface="Segoe UI Light"/>
              </a:defRPr>
            </a:lvl1pPr>
          </a:lstStyle>
          <a:p>
            <a:r>
              <a:rPr>
                <a:solidFill>
                  <a:schemeClr val="bg1"/>
                </a:solidFill>
              </a:rPr>
              <a:t>query</a:t>
            </a:r>
          </a:p>
        </p:txBody>
      </p:sp>
      <p:sp>
        <p:nvSpPr>
          <p:cNvPr id="29" name="5">
            <a:extLst>
              <a:ext uri="{FF2B5EF4-FFF2-40B4-BE49-F238E27FC236}">
                <a16:creationId xmlns:a16="http://schemas.microsoft.com/office/drawing/2014/main" id="{BF8FB2BB-32BC-1B4D-844A-6026DD11B16E}"/>
              </a:ext>
            </a:extLst>
          </p:cNvPr>
          <p:cNvSpPr/>
          <p:nvPr/>
        </p:nvSpPr>
        <p:spPr>
          <a:xfrm>
            <a:off x="7878168" y="3558458"/>
            <a:ext cx="300991" cy="300991"/>
          </a:xfrm>
          <a:prstGeom prst="ellipse">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3">
                <a:lumOff val="-12941"/>
              </a:schemeClr>
            </a:solidFill>
            <a:miter/>
          </a:ln>
          <a:extLst>
            <a:ext uri="{C572A759-6A51-4108-AA02-DFA0A04FC94B}">
              <ma14:wrappingTextBoxFlag xmlns:ma14="http://schemas.microsoft.com/office/mac/drawingml/2011/main" xmlns="" val="1"/>
            </a:ext>
          </a:extLst>
        </p:spPr>
        <p:txBody>
          <a:bodyPr lIns="45719" rIns="45719" anchor="ctr"/>
          <a:lstStyle>
            <a:lvl1pPr algn="ctr">
              <a:defRPr sz="1200">
                <a:solidFill>
                  <a:srgbClr val="535353"/>
                </a:solidFill>
                <a:latin typeface="Segoe UI Light"/>
                <a:ea typeface="Segoe UI Light"/>
                <a:cs typeface="Segoe UI Light"/>
                <a:sym typeface="Segoe UI Light"/>
              </a:defRPr>
            </a:lvl1pPr>
          </a:lstStyle>
          <a:p>
            <a:r>
              <a:t>5</a:t>
            </a:r>
          </a:p>
        </p:txBody>
      </p:sp>
      <p:cxnSp>
        <p:nvCxnSpPr>
          <p:cNvPr id="30" name="Connection Line">
            <a:extLst>
              <a:ext uri="{FF2B5EF4-FFF2-40B4-BE49-F238E27FC236}">
                <a16:creationId xmlns:a16="http://schemas.microsoft.com/office/drawing/2014/main" id="{CCADF870-8AE7-B149-9EA9-845B34298790}"/>
              </a:ext>
            </a:extLst>
          </p:cNvPr>
          <p:cNvCxnSpPr>
            <a:cxnSpLocks/>
          </p:cNvCxnSpPr>
          <p:nvPr/>
        </p:nvCxnSpPr>
        <p:spPr>
          <a:xfrm>
            <a:off x="5863313" y="3583578"/>
            <a:ext cx="1832357" cy="467895"/>
          </a:xfrm>
          <a:prstGeom prst="straightConnector1">
            <a:avLst/>
          </a:prstGeom>
          <a:ln w="12700">
            <a:solidFill>
              <a:schemeClr val="accent6">
                <a:lumOff val="-9568"/>
              </a:schemeClr>
            </a:solidFill>
            <a:miter/>
            <a:tailEnd type="triangle"/>
          </a:ln>
          <a:effectLst>
            <a:outerShdw blurRad="63500" dist="19050" dir="5400000" rotWithShape="0">
              <a:srgbClr val="000000">
                <a:alpha val="63000"/>
              </a:srgbClr>
            </a:outerShdw>
          </a:effectLst>
        </p:spPr>
      </p:cxnSp>
      <p:cxnSp>
        <p:nvCxnSpPr>
          <p:cNvPr id="31" name="Connection Line">
            <a:extLst>
              <a:ext uri="{FF2B5EF4-FFF2-40B4-BE49-F238E27FC236}">
                <a16:creationId xmlns:a16="http://schemas.microsoft.com/office/drawing/2014/main" id="{F4EB4803-5884-BF47-8D62-1A47AEEE9B04}"/>
              </a:ext>
            </a:extLst>
          </p:cNvPr>
          <p:cNvCxnSpPr>
            <a:cxnSpLocks/>
          </p:cNvCxnSpPr>
          <p:nvPr/>
        </p:nvCxnSpPr>
        <p:spPr>
          <a:xfrm>
            <a:off x="5863313" y="2674847"/>
            <a:ext cx="1832357" cy="1376626"/>
          </a:xfrm>
          <a:prstGeom prst="straightConnector1">
            <a:avLst/>
          </a:prstGeom>
          <a:ln w="12700">
            <a:solidFill>
              <a:schemeClr val="accent6">
                <a:lumOff val="-9568"/>
              </a:schemeClr>
            </a:solidFill>
            <a:miter/>
            <a:tailEnd type="triangle"/>
          </a:ln>
          <a:effectLst>
            <a:outerShdw blurRad="63500" dist="19050" dir="5400000" rotWithShape="0">
              <a:srgbClr val="000000">
                <a:alpha val="63000"/>
              </a:srgbClr>
            </a:outerShdw>
          </a:effectLst>
        </p:spPr>
      </p:cxnSp>
      <p:cxnSp>
        <p:nvCxnSpPr>
          <p:cNvPr id="32" name="Connection Line">
            <a:extLst>
              <a:ext uri="{FF2B5EF4-FFF2-40B4-BE49-F238E27FC236}">
                <a16:creationId xmlns:a16="http://schemas.microsoft.com/office/drawing/2014/main" id="{436B349A-C101-284B-A328-C35E9955EF75}"/>
              </a:ext>
            </a:extLst>
          </p:cNvPr>
          <p:cNvCxnSpPr>
            <a:cxnSpLocks/>
          </p:cNvCxnSpPr>
          <p:nvPr/>
        </p:nvCxnSpPr>
        <p:spPr>
          <a:xfrm flipV="1">
            <a:off x="3190741" y="4051472"/>
            <a:ext cx="4504929" cy="1233345"/>
          </a:xfrm>
          <a:prstGeom prst="straightConnector1">
            <a:avLst/>
          </a:prstGeom>
          <a:ln w="12700">
            <a:solidFill>
              <a:schemeClr val="accent1"/>
            </a:solidFill>
            <a:miter/>
            <a:tailEnd type="triangle"/>
          </a:ln>
          <a:effectLst>
            <a:outerShdw blurRad="63500" dist="19050" dir="5400000" rotWithShape="0">
              <a:srgbClr val="000000">
                <a:alpha val="63000"/>
              </a:srgbClr>
            </a:outerShdw>
          </a:effectLst>
        </p:spPr>
      </p:cxnSp>
      <p:cxnSp>
        <p:nvCxnSpPr>
          <p:cNvPr id="33" name="Connection Line">
            <a:extLst>
              <a:ext uri="{FF2B5EF4-FFF2-40B4-BE49-F238E27FC236}">
                <a16:creationId xmlns:a16="http://schemas.microsoft.com/office/drawing/2014/main" id="{F5F8BC0B-55BE-3A47-A7D9-7F28B593D58F}"/>
              </a:ext>
            </a:extLst>
          </p:cNvPr>
          <p:cNvCxnSpPr>
            <a:cxnSpLocks/>
          </p:cNvCxnSpPr>
          <p:nvPr/>
        </p:nvCxnSpPr>
        <p:spPr>
          <a:xfrm flipV="1">
            <a:off x="5837421" y="4051472"/>
            <a:ext cx="1858249" cy="1233345"/>
          </a:xfrm>
          <a:prstGeom prst="straightConnector1">
            <a:avLst/>
          </a:prstGeom>
          <a:ln w="12700">
            <a:solidFill>
              <a:schemeClr val="accent1"/>
            </a:solidFill>
            <a:miter/>
            <a:tailEnd type="triangle"/>
          </a:ln>
          <a:effectLst>
            <a:outerShdw blurRad="63500" dist="19050" dir="5400000" rotWithShape="0">
              <a:srgbClr val="000000">
                <a:alpha val="63000"/>
              </a:srgbClr>
            </a:outerShdw>
          </a:effectLst>
        </p:spPr>
      </p:cxnSp>
      <p:sp>
        <p:nvSpPr>
          <p:cNvPr id="34" name="The components of a Lambda Architecture…">
            <a:extLst>
              <a:ext uri="{FF2B5EF4-FFF2-40B4-BE49-F238E27FC236}">
                <a16:creationId xmlns:a16="http://schemas.microsoft.com/office/drawing/2014/main" id="{DA153EAE-ED3C-1640-ACD7-7168274A9B5F}"/>
              </a:ext>
            </a:extLst>
          </p:cNvPr>
          <p:cNvSpPr txBox="1"/>
          <p:nvPr/>
        </p:nvSpPr>
        <p:spPr>
          <a:xfrm>
            <a:off x="8484489" y="1922620"/>
            <a:ext cx="3555341" cy="396518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spcBef>
                <a:spcPts val="1000"/>
              </a:spcBef>
              <a:defRPr sz="1400">
                <a:latin typeface="Segoe UI Light"/>
                <a:ea typeface="Segoe UI Light"/>
                <a:cs typeface="Segoe UI Light"/>
                <a:sym typeface="Segoe UI Light"/>
              </a:defRPr>
            </a:pPr>
            <a:r>
              <a:t>The components of a Lambda Architecture</a:t>
            </a:r>
          </a:p>
          <a:p>
            <a:pPr marL="187157" indent="-187157">
              <a:spcBef>
                <a:spcPts val="1000"/>
              </a:spcBef>
              <a:buSzPct val="100000"/>
              <a:buAutoNum type="arabicPeriod"/>
              <a:defRPr sz="1400">
                <a:latin typeface="Segoe UI Light"/>
                <a:ea typeface="Segoe UI Light"/>
                <a:cs typeface="Segoe UI Light"/>
                <a:sym typeface="Segoe UI Light"/>
              </a:defRPr>
            </a:pPr>
            <a:r>
              <a:t>All </a:t>
            </a:r>
            <a:r>
              <a:rPr b="1"/>
              <a:t>data</a:t>
            </a:r>
            <a:r>
              <a:t> pushed into </a:t>
            </a:r>
            <a:r>
              <a:rPr i="1"/>
              <a:t>both</a:t>
            </a:r>
            <a:r>
              <a:t> batch and speed layer for processing </a:t>
            </a:r>
          </a:p>
          <a:p>
            <a:pPr marL="187157" indent="-187157">
              <a:spcBef>
                <a:spcPts val="1000"/>
              </a:spcBef>
              <a:buSzPct val="100000"/>
              <a:buAutoNum type="arabicPeriod"/>
              <a:defRPr sz="1400">
                <a:latin typeface="Segoe UI Light"/>
                <a:ea typeface="Segoe UI Light"/>
                <a:cs typeface="Segoe UI Light"/>
                <a:sym typeface="Segoe UI Light"/>
              </a:defRPr>
            </a:pPr>
            <a:r>
              <a:t>The </a:t>
            </a:r>
            <a:r>
              <a:rPr b="1">
                <a:solidFill>
                  <a:schemeClr val="accent1">
                    <a:lumMod val="60000"/>
                    <a:lumOff val="40000"/>
                  </a:schemeClr>
                </a:solidFill>
              </a:rPr>
              <a:t>batch</a:t>
            </a:r>
            <a:r>
              <a:t> layer has a master dataset (immutable, append-only set of raw data) and pre-compute the batch views</a:t>
            </a:r>
          </a:p>
          <a:p>
            <a:pPr marL="187157" indent="-187157">
              <a:spcBef>
                <a:spcPts val="1000"/>
              </a:spcBef>
              <a:buSzPct val="100000"/>
              <a:buAutoNum type="arabicPeriod"/>
              <a:defRPr sz="1400">
                <a:latin typeface="Segoe UI Light"/>
                <a:ea typeface="Segoe UI Light"/>
                <a:cs typeface="Segoe UI Light"/>
                <a:sym typeface="Segoe UI Light"/>
              </a:defRPr>
            </a:pPr>
            <a:r>
              <a:t>The </a:t>
            </a:r>
            <a:r>
              <a:rPr b="1">
                <a:solidFill>
                  <a:srgbClr val="FFFF00"/>
                </a:solidFill>
              </a:rPr>
              <a:t>serving</a:t>
            </a:r>
            <a:r>
              <a:rPr b="1"/>
              <a:t> </a:t>
            </a:r>
            <a:r>
              <a:t>layer has batch views so data</a:t>
            </a:r>
            <a:r>
              <a:rPr lang="en-US"/>
              <a:t> available</a:t>
            </a:r>
            <a:r>
              <a:t> for fast queries.  </a:t>
            </a:r>
          </a:p>
          <a:p>
            <a:pPr marL="187157" indent="-187157">
              <a:spcBef>
                <a:spcPts val="1000"/>
              </a:spcBef>
              <a:buSzPct val="100000"/>
              <a:buAutoNum type="arabicPeriod"/>
              <a:defRPr sz="1400">
                <a:latin typeface="Segoe UI Light"/>
                <a:ea typeface="Segoe UI Light"/>
                <a:cs typeface="Segoe UI Light"/>
                <a:sym typeface="Segoe UI Light"/>
              </a:defRPr>
            </a:pPr>
            <a:r>
              <a:t>The </a:t>
            </a:r>
            <a:r>
              <a:rPr b="1">
                <a:solidFill>
                  <a:schemeClr val="accent5">
                    <a:satOff val="-3547"/>
                    <a:lumOff val="-10352"/>
                  </a:schemeClr>
                </a:solidFill>
              </a:rPr>
              <a:t>speed</a:t>
            </a:r>
            <a:r>
              <a:t> layer compensates for processing time (to serving layer) and deals with recent data only.</a:t>
            </a:r>
          </a:p>
          <a:p>
            <a:pPr marL="187157" indent="-187157">
              <a:spcBef>
                <a:spcPts val="1000"/>
              </a:spcBef>
              <a:buSzPct val="100000"/>
              <a:buAutoNum type="arabicPeriod"/>
              <a:defRPr sz="1400">
                <a:latin typeface="Segoe UI Light"/>
                <a:ea typeface="Segoe UI Light"/>
                <a:cs typeface="Segoe UI Light"/>
                <a:sym typeface="Segoe UI Light"/>
              </a:defRPr>
            </a:pPr>
            <a:r>
              <a:t>All queries can be answered by merging results from batch views and real-time views.</a:t>
            </a:r>
          </a:p>
          <a:p>
            <a:pPr>
              <a:defRPr sz="1400" i="1">
                <a:latin typeface="Segoe UI Light"/>
                <a:ea typeface="Segoe UI Light"/>
                <a:cs typeface="Segoe UI Light"/>
                <a:sym typeface="Segoe UI Light"/>
              </a:defRPr>
            </a:pPr>
            <a:endParaRPr/>
          </a:p>
          <a:p>
            <a:pPr>
              <a:defRPr sz="1400" i="1">
                <a:latin typeface="Segoe UI Light"/>
                <a:ea typeface="Segoe UI Light"/>
                <a:cs typeface="Segoe UI Light"/>
                <a:sym typeface="Segoe UI Light"/>
              </a:defRPr>
            </a:pPr>
            <a:r>
              <a:t>Source: http://lambda-</a:t>
            </a:r>
            <a:r>
              <a:rPr err="1"/>
              <a:t>architecture.net</a:t>
            </a:r>
            <a:r>
              <a:t>/</a:t>
            </a:r>
          </a:p>
        </p:txBody>
      </p:sp>
    </p:spTree>
    <p:extLst>
      <p:ext uri="{BB962C8B-B14F-4D97-AF65-F5344CB8AC3E}">
        <p14:creationId xmlns:p14="http://schemas.microsoft.com/office/powerpoint/2010/main" val="286356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32433-94F7-694D-971C-909F8F14AA40}"/>
              </a:ext>
            </a:extLst>
          </p:cNvPr>
          <p:cNvSpPr/>
          <p:nvPr/>
        </p:nvSpPr>
        <p:spPr bwMode="auto">
          <a:xfrm>
            <a:off x="334922" y="1869887"/>
            <a:ext cx="7771847" cy="451726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7133CAC2-8BF9-FA40-81C6-2B4B717C8A6A}"/>
              </a:ext>
            </a:extLst>
          </p:cNvPr>
          <p:cNvSpPr/>
          <p:nvPr/>
        </p:nvSpPr>
        <p:spPr bwMode="auto">
          <a:xfrm>
            <a:off x="0" y="1"/>
            <a:ext cx="12192000" cy="13392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37401964-5471-4316-B1B8-7651A7BE111D}"/>
              </a:ext>
            </a:extLst>
          </p:cNvPr>
          <p:cNvSpPr txBox="1">
            <a:spLocks/>
          </p:cNvSpPr>
          <p:nvPr/>
        </p:nvSpPr>
        <p:spPr>
          <a:xfrm>
            <a:off x="329786" y="420319"/>
            <a:ext cx="11532428" cy="4985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Lambda architecture: Re-architected (lesser moving parts) </a:t>
            </a:r>
          </a:p>
        </p:txBody>
      </p:sp>
      <p:sp>
        <p:nvSpPr>
          <p:cNvPr id="35" name="new data">
            <a:extLst>
              <a:ext uri="{FF2B5EF4-FFF2-40B4-BE49-F238E27FC236}">
                <a16:creationId xmlns:a16="http://schemas.microsoft.com/office/drawing/2014/main" id="{43BF4838-046B-8542-87AE-AA48E0EFC1C2}"/>
              </a:ext>
            </a:extLst>
          </p:cNvPr>
          <p:cNvSpPr/>
          <p:nvPr/>
        </p:nvSpPr>
        <p:spPr>
          <a:xfrm>
            <a:off x="734119" y="2321984"/>
            <a:ext cx="875388" cy="875389"/>
          </a:xfrm>
          <a:prstGeom prst="ellipse">
            <a:avLst/>
          </a:prstGeom>
          <a:solidFill>
            <a:srgbClr val="FFFFFF"/>
          </a:solidFill>
          <a:ln w="12700">
            <a:solidFill>
              <a:srgbClr val="535353"/>
            </a:solidFill>
            <a:prstDash val="sysDot"/>
            <a:miter lim="400000"/>
          </a:ln>
          <a:extLst>
            <a:ext uri="{C572A759-6A51-4108-AA02-DFA0A04FC94B}">
              <ma14:wrappingTextBoxFlag xmlns:ma14="http://schemas.microsoft.com/office/mac/drawingml/2011/main" xmlns="" val="1"/>
            </a:ext>
          </a:extLst>
        </p:spPr>
        <p:txBody>
          <a:bodyPr lIns="45719" rIns="45719" anchor="ctr"/>
          <a:lstStyle>
            <a:lvl1pPr algn="ctr">
              <a:defRPr sz="1400">
                <a:latin typeface="Segoe UI Light"/>
                <a:ea typeface="Segoe UI Light"/>
                <a:cs typeface="Segoe UI Light"/>
                <a:sym typeface="Segoe UI Light"/>
              </a:defRPr>
            </a:lvl1pPr>
          </a:lstStyle>
          <a:p>
            <a:r>
              <a:rPr>
                <a:solidFill>
                  <a:schemeClr val="bg1"/>
                </a:solidFill>
              </a:rPr>
              <a:t>new data</a:t>
            </a:r>
          </a:p>
        </p:txBody>
      </p:sp>
      <p:sp>
        <p:nvSpPr>
          <p:cNvPr id="36" name="Arrow">
            <a:extLst>
              <a:ext uri="{FF2B5EF4-FFF2-40B4-BE49-F238E27FC236}">
                <a16:creationId xmlns:a16="http://schemas.microsoft.com/office/drawing/2014/main" id="{4CA213F2-FBAB-E948-92C9-8FD19B313913}"/>
              </a:ext>
            </a:extLst>
          </p:cNvPr>
          <p:cNvSpPr/>
          <p:nvPr/>
        </p:nvSpPr>
        <p:spPr>
          <a:xfrm>
            <a:off x="2000920" y="2603468"/>
            <a:ext cx="754003" cy="312421"/>
          </a:xfrm>
          <a:prstGeom prst="rightArrow">
            <a:avLst>
              <a:gd name="adj1" fmla="val 51731"/>
              <a:gd name="adj2" fmla="val 78580"/>
            </a:avLst>
          </a:prstGeom>
          <a:solidFill>
            <a:schemeClr val="accent5"/>
          </a:solidFill>
          <a:ln w="12700">
            <a:miter lim="400000"/>
          </a:ln>
        </p:spPr>
        <p:txBody>
          <a:bodyPr lIns="45719" rIns="45719" anchor="ctr"/>
          <a:lstStyle/>
          <a:p>
            <a:pPr defTabSz="1219200">
              <a:defRPr sz="2400"/>
            </a:pPr>
            <a:endParaRPr>
              <a:solidFill>
                <a:schemeClr val="bg1"/>
              </a:solidFill>
            </a:endParaRPr>
          </a:p>
        </p:txBody>
      </p:sp>
      <p:sp>
        <p:nvSpPr>
          <p:cNvPr id="37" name="Arrow">
            <a:extLst>
              <a:ext uri="{FF2B5EF4-FFF2-40B4-BE49-F238E27FC236}">
                <a16:creationId xmlns:a16="http://schemas.microsoft.com/office/drawing/2014/main" id="{28B948B3-52DC-7E48-8ABF-54C742BF99BC}"/>
              </a:ext>
            </a:extLst>
          </p:cNvPr>
          <p:cNvSpPr/>
          <p:nvPr/>
        </p:nvSpPr>
        <p:spPr>
          <a:xfrm>
            <a:off x="5303148" y="2603468"/>
            <a:ext cx="754004" cy="312421"/>
          </a:xfrm>
          <a:prstGeom prst="rightArrow">
            <a:avLst>
              <a:gd name="adj1" fmla="val 51731"/>
              <a:gd name="adj2" fmla="val 78580"/>
            </a:avLst>
          </a:prstGeom>
          <a:solidFill>
            <a:schemeClr val="accent5"/>
          </a:solidFill>
          <a:ln w="12700">
            <a:miter lim="400000"/>
          </a:ln>
        </p:spPr>
        <p:txBody>
          <a:bodyPr lIns="45719" rIns="45719" anchor="ctr"/>
          <a:lstStyle/>
          <a:p>
            <a:pPr defTabSz="1219200">
              <a:defRPr sz="2400"/>
            </a:pPr>
            <a:endParaRPr>
              <a:solidFill>
                <a:schemeClr val="bg1"/>
              </a:solidFill>
            </a:endParaRPr>
          </a:p>
        </p:txBody>
      </p:sp>
      <p:sp>
        <p:nvSpPr>
          <p:cNvPr id="38" name="1">
            <a:extLst>
              <a:ext uri="{FF2B5EF4-FFF2-40B4-BE49-F238E27FC236}">
                <a16:creationId xmlns:a16="http://schemas.microsoft.com/office/drawing/2014/main" id="{AE2BC56F-68A2-5A4A-94E6-4AE77304155E}"/>
              </a:ext>
            </a:extLst>
          </p:cNvPr>
          <p:cNvSpPr/>
          <p:nvPr/>
        </p:nvSpPr>
        <p:spPr>
          <a:xfrm>
            <a:off x="646448" y="2272459"/>
            <a:ext cx="300991" cy="300991"/>
          </a:xfrm>
          <a:prstGeom prst="ellipse">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3">
                <a:lumOff val="-12941"/>
              </a:schemeClr>
            </a:solidFill>
            <a:miter/>
          </a:ln>
          <a:extLst>
            <a:ext uri="{C572A759-6A51-4108-AA02-DFA0A04FC94B}">
              <ma14:wrappingTextBoxFlag xmlns:ma14="http://schemas.microsoft.com/office/mac/drawingml/2011/main" xmlns="" val="1"/>
            </a:ext>
          </a:extLst>
        </p:spPr>
        <p:txBody>
          <a:bodyPr lIns="45719" rIns="45719" anchor="ctr"/>
          <a:lstStyle>
            <a:lvl1pPr algn="ctr">
              <a:defRPr sz="1200">
                <a:solidFill>
                  <a:srgbClr val="535353"/>
                </a:solidFill>
                <a:latin typeface="Segoe UI Light"/>
                <a:ea typeface="Segoe UI Light"/>
                <a:cs typeface="Segoe UI Light"/>
                <a:sym typeface="Segoe UI Light"/>
              </a:defRPr>
            </a:lvl1pPr>
          </a:lstStyle>
          <a:p>
            <a:r>
              <a:rPr>
                <a:solidFill>
                  <a:schemeClr val="bg1"/>
                </a:solidFill>
              </a:rPr>
              <a:t>1</a:t>
            </a:r>
          </a:p>
        </p:txBody>
      </p:sp>
      <p:sp>
        <p:nvSpPr>
          <p:cNvPr id="39" name="query">
            <a:extLst>
              <a:ext uri="{FF2B5EF4-FFF2-40B4-BE49-F238E27FC236}">
                <a16:creationId xmlns:a16="http://schemas.microsoft.com/office/drawing/2014/main" id="{B6E671E4-575A-C843-9348-A88B8BA86AEF}"/>
              </a:ext>
            </a:extLst>
          </p:cNvPr>
          <p:cNvSpPr/>
          <p:nvPr/>
        </p:nvSpPr>
        <p:spPr>
          <a:xfrm>
            <a:off x="1496805" y="4859508"/>
            <a:ext cx="980876" cy="812801"/>
          </a:xfrm>
          <a:prstGeom prst="wedgeEllipseCallout">
            <a:avLst>
              <a:gd name="adj1" fmla="val -48964"/>
              <a:gd name="adj2" fmla="val 70000"/>
            </a:avLst>
          </a:prstGeom>
          <a:solidFill>
            <a:srgbClr val="FFFFFF"/>
          </a:solidFill>
          <a:ln w="12700">
            <a:solidFill>
              <a:schemeClr val="accent1"/>
            </a:solidFill>
            <a:miter/>
          </a:ln>
          <a:extLst>
            <a:ext uri="{C572A759-6A51-4108-AA02-DFA0A04FC94B}">
              <ma14:wrappingTextBoxFlag xmlns:ma14="http://schemas.microsoft.com/office/mac/drawingml/2011/main" xmlns="" val="1"/>
            </a:ext>
          </a:extLst>
        </p:spPr>
        <p:txBody>
          <a:bodyPr lIns="45719" rIns="45719" anchor="ctr"/>
          <a:lstStyle>
            <a:lvl1pPr algn="ctr">
              <a:defRPr sz="1400">
                <a:latin typeface="Segoe UI Light"/>
                <a:ea typeface="Segoe UI Light"/>
                <a:cs typeface="Segoe UI Light"/>
                <a:sym typeface="Segoe UI Light"/>
              </a:defRPr>
            </a:lvl1pPr>
          </a:lstStyle>
          <a:p>
            <a:r>
              <a:rPr>
                <a:solidFill>
                  <a:schemeClr val="bg1"/>
                </a:solidFill>
              </a:rPr>
              <a:t>query</a:t>
            </a:r>
          </a:p>
        </p:txBody>
      </p:sp>
      <p:sp>
        <p:nvSpPr>
          <p:cNvPr id="40" name="5">
            <a:extLst>
              <a:ext uri="{FF2B5EF4-FFF2-40B4-BE49-F238E27FC236}">
                <a16:creationId xmlns:a16="http://schemas.microsoft.com/office/drawing/2014/main" id="{E5AB7C4E-518D-1149-AA9C-F4A657466D1A}"/>
              </a:ext>
            </a:extLst>
          </p:cNvPr>
          <p:cNvSpPr/>
          <p:nvPr/>
        </p:nvSpPr>
        <p:spPr>
          <a:xfrm>
            <a:off x="1486049" y="4766212"/>
            <a:ext cx="300991" cy="300991"/>
          </a:xfrm>
          <a:prstGeom prst="ellipse">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3">
                <a:lumOff val="-12941"/>
              </a:schemeClr>
            </a:solidFill>
            <a:miter/>
          </a:ln>
          <a:extLst>
            <a:ext uri="{C572A759-6A51-4108-AA02-DFA0A04FC94B}">
              <ma14:wrappingTextBoxFlag xmlns:ma14="http://schemas.microsoft.com/office/mac/drawingml/2011/main" xmlns="" val="1"/>
            </a:ext>
          </a:extLst>
        </p:spPr>
        <p:txBody>
          <a:bodyPr lIns="45719" rIns="45719" anchor="ctr"/>
          <a:lstStyle>
            <a:lvl1pPr algn="ctr">
              <a:defRPr sz="1200">
                <a:solidFill>
                  <a:srgbClr val="535353"/>
                </a:solidFill>
                <a:latin typeface="Segoe UI Light"/>
                <a:ea typeface="Segoe UI Light"/>
                <a:cs typeface="Segoe UI Light"/>
                <a:sym typeface="Segoe UI Light"/>
              </a:defRPr>
            </a:lvl1pPr>
          </a:lstStyle>
          <a:p>
            <a:r>
              <a:rPr>
                <a:solidFill>
                  <a:schemeClr val="bg1"/>
                </a:solidFill>
              </a:rPr>
              <a:t>5</a:t>
            </a:r>
          </a:p>
        </p:txBody>
      </p:sp>
      <p:pic>
        <p:nvPicPr>
          <p:cNvPr id="41" name="Connection Line" descr="Connection Line">
            <a:extLst>
              <a:ext uri="{FF2B5EF4-FFF2-40B4-BE49-F238E27FC236}">
                <a16:creationId xmlns:a16="http://schemas.microsoft.com/office/drawing/2014/main" id="{313B917E-9F20-5744-B0CC-D4DFF2D85097}"/>
              </a:ext>
            </a:extLst>
          </p:cNvPr>
          <p:cNvPicPr>
            <a:picLocks/>
          </p:cNvPicPr>
          <p:nvPr/>
        </p:nvPicPr>
        <p:blipFill>
          <a:blip r:embed="rId3">
            <a:extLst/>
          </a:blip>
          <a:stretch>
            <a:fillRect/>
          </a:stretch>
        </p:blipFill>
        <p:spPr>
          <a:xfrm>
            <a:off x="7108255" y="2866769"/>
            <a:ext cx="709094" cy="1874820"/>
          </a:xfrm>
          <a:prstGeom prst="rect">
            <a:avLst/>
          </a:prstGeom>
          <a:effectLst>
            <a:outerShdw blurRad="355600" rotWithShape="0">
              <a:srgbClr val="000000">
                <a:alpha val="75000"/>
              </a:srgbClr>
            </a:outerShdw>
          </a:effectLst>
        </p:spPr>
      </p:pic>
      <p:sp>
        <p:nvSpPr>
          <p:cNvPr id="42" name="Rectangle">
            <a:extLst>
              <a:ext uri="{FF2B5EF4-FFF2-40B4-BE49-F238E27FC236}">
                <a16:creationId xmlns:a16="http://schemas.microsoft.com/office/drawing/2014/main" id="{509CE4F7-3F1E-374C-AC1B-6B5EFE14CC0C}"/>
              </a:ext>
            </a:extLst>
          </p:cNvPr>
          <p:cNvSpPr/>
          <p:nvPr/>
        </p:nvSpPr>
        <p:spPr>
          <a:xfrm>
            <a:off x="6527613" y="2390671"/>
            <a:ext cx="599695" cy="163667"/>
          </a:xfrm>
          <a:prstGeom prst="rect">
            <a:avLst/>
          </a:prstGeom>
          <a:solidFill>
            <a:srgbClr val="0078D7"/>
          </a:solidFill>
          <a:ln w="12700">
            <a:miter lim="400000"/>
          </a:ln>
        </p:spPr>
        <p:txBody>
          <a:bodyPr lIns="45719" rIns="45719" anchor="ctr"/>
          <a:lstStyle/>
          <a:p>
            <a:endParaRPr>
              <a:solidFill>
                <a:schemeClr val="bg1"/>
              </a:solidFill>
            </a:endParaRPr>
          </a:p>
        </p:txBody>
      </p:sp>
      <p:sp>
        <p:nvSpPr>
          <p:cNvPr id="43" name="Rectangle">
            <a:extLst>
              <a:ext uri="{FF2B5EF4-FFF2-40B4-BE49-F238E27FC236}">
                <a16:creationId xmlns:a16="http://schemas.microsoft.com/office/drawing/2014/main" id="{757A85A8-8ECC-114D-AF42-D1471FF1A622}"/>
              </a:ext>
            </a:extLst>
          </p:cNvPr>
          <p:cNvSpPr/>
          <p:nvPr/>
        </p:nvSpPr>
        <p:spPr>
          <a:xfrm>
            <a:off x="6527613" y="2582563"/>
            <a:ext cx="599695" cy="163666"/>
          </a:xfrm>
          <a:prstGeom prst="rect">
            <a:avLst/>
          </a:prstGeom>
          <a:solidFill>
            <a:srgbClr val="B9D80A"/>
          </a:solidFill>
          <a:ln w="12700">
            <a:miter lim="400000"/>
          </a:ln>
        </p:spPr>
        <p:txBody>
          <a:bodyPr lIns="45719" rIns="45719" anchor="ctr"/>
          <a:lstStyle/>
          <a:p>
            <a:endParaRPr>
              <a:solidFill>
                <a:schemeClr val="bg1"/>
              </a:solidFill>
            </a:endParaRPr>
          </a:p>
        </p:txBody>
      </p:sp>
      <p:sp>
        <p:nvSpPr>
          <p:cNvPr id="44" name="Rectangle">
            <a:extLst>
              <a:ext uri="{FF2B5EF4-FFF2-40B4-BE49-F238E27FC236}">
                <a16:creationId xmlns:a16="http://schemas.microsoft.com/office/drawing/2014/main" id="{8DB8C666-8533-9943-8D34-FA7D1D93EEA9}"/>
              </a:ext>
            </a:extLst>
          </p:cNvPr>
          <p:cNvSpPr/>
          <p:nvPr/>
        </p:nvSpPr>
        <p:spPr>
          <a:xfrm>
            <a:off x="6527613" y="2775388"/>
            <a:ext cx="599695" cy="163667"/>
          </a:xfrm>
          <a:prstGeom prst="rect">
            <a:avLst/>
          </a:prstGeom>
          <a:solidFill>
            <a:srgbClr val="0078D7"/>
          </a:solidFill>
          <a:ln w="12700">
            <a:miter lim="400000"/>
          </a:ln>
        </p:spPr>
        <p:txBody>
          <a:bodyPr lIns="45719" rIns="45719" anchor="ctr"/>
          <a:lstStyle/>
          <a:p>
            <a:endParaRPr>
              <a:solidFill>
                <a:schemeClr val="bg1"/>
              </a:solidFill>
            </a:endParaRPr>
          </a:p>
        </p:txBody>
      </p:sp>
      <p:sp>
        <p:nvSpPr>
          <p:cNvPr id="45" name="Rectangle">
            <a:extLst>
              <a:ext uri="{FF2B5EF4-FFF2-40B4-BE49-F238E27FC236}">
                <a16:creationId xmlns:a16="http://schemas.microsoft.com/office/drawing/2014/main" id="{D73E8C91-1F79-F948-8D1B-B4A79E4B25AC}"/>
              </a:ext>
            </a:extLst>
          </p:cNvPr>
          <p:cNvSpPr/>
          <p:nvPr/>
        </p:nvSpPr>
        <p:spPr>
          <a:xfrm>
            <a:off x="6527613" y="2967279"/>
            <a:ext cx="599695" cy="163667"/>
          </a:xfrm>
          <a:prstGeom prst="rect">
            <a:avLst/>
          </a:prstGeom>
          <a:solidFill>
            <a:srgbClr val="B9D80A"/>
          </a:solidFill>
          <a:ln w="12700">
            <a:miter lim="400000"/>
          </a:ln>
        </p:spPr>
        <p:txBody>
          <a:bodyPr lIns="45719" rIns="45719" anchor="ctr"/>
          <a:lstStyle/>
          <a:p>
            <a:endParaRPr>
              <a:solidFill>
                <a:schemeClr val="bg1"/>
              </a:solidFill>
            </a:endParaRPr>
          </a:p>
        </p:txBody>
      </p:sp>
      <p:sp>
        <p:nvSpPr>
          <p:cNvPr id="46" name="change feed">
            <a:extLst>
              <a:ext uri="{FF2B5EF4-FFF2-40B4-BE49-F238E27FC236}">
                <a16:creationId xmlns:a16="http://schemas.microsoft.com/office/drawing/2014/main" id="{E3AEF503-06A8-7842-9A87-AD005D153A8A}"/>
              </a:ext>
            </a:extLst>
          </p:cNvPr>
          <p:cNvSpPr txBox="1"/>
          <p:nvPr/>
        </p:nvSpPr>
        <p:spPr>
          <a:xfrm>
            <a:off x="6425220" y="3163256"/>
            <a:ext cx="1042747" cy="46166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latin typeface="Segoe UI Light"/>
                <a:ea typeface="Segoe UI Light"/>
                <a:cs typeface="Segoe UI Light"/>
                <a:sym typeface="Segoe UI Light"/>
              </a:defRPr>
            </a:lvl1pPr>
          </a:lstStyle>
          <a:p>
            <a:r>
              <a:rPr lang="en-US">
                <a:solidFill>
                  <a:schemeClr val="bg1"/>
                </a:solidFill>
              </a:rPr>
              <a:t>CosmosDB </a:t>
            </a:r>
            <a:r>
              <a:rPr>
                <a:solidFill>
                  <a:schemeClr val="bg1"/>
                </a:solidFill>
              </a:rPr>
              <a:t>change feed</a:t>
            </a:r>
          </a:p>
        </p:txBody>
      </p:sp>
      <p:pic>
        <p:nvPicPr>
          <p:cNvPr id="47" name="Image" descr="Image">
            <a:extLst>
              <a:ext uri="{FF2B5EF4-FFF2-40B4-BE49-F238E27FC236}">
                <a16:creationId xmlns:a16="http://schemas.microsoft.com/office/drawing/2014/main" id="{0100E548-3337-0644-8575-BF1603F3C957}"/>
              </a:ext>
            </a:extLst>
          </p:cNvPr>
          <p:cNvPicPr>
            <a:picLocks noChangeAspect="1"/>
          </p:cNvPicPr>
          <p:nvPr/>
        </p:nvPicPr>
        <p:blipFill>
          <a:blip r:embed="rId4">
            <a:extLst/>
          </a:blip>
          <a:stretch>
            <a:fillRect/>
          </a:stretch>
        </p:blipFill>
        <p:spPr>
          <a:xfrm>
            <a:off x="6009300" y="4699282"/>
            <a:ext cx="1224078" cy="637541"/>
          </a:xfrm>
          <a:prstGeom prst="rect">
            <a:avLst/>
          </a:prstGeom>
          <a:solidFill>
            <a:schemeClr val="tx1"/>
          </a:solidFill>
          <a:ln w="12700">
            <a:miter lim="400000"/>
          </a:ln>
        </p:spPr>
      </p:pic>
      <p:sp>
        <p:nvSpPr>
          <p:cNvPr id="48" name="collections">
            <a:extLst>
              <a:ext uri="{FF2B5EF4-FFF2-40B4-BE49-F238E27FC236}">
                <a16:creationId xmlns:a16="http://schemas.microsoft.com/office/drawing/2014/main" id="{AD5EEECF-5773-A248-97CC-780863C5D49A}"/>
              </a:ext>
            </a:extLst>
          </p:cNvPr>
          <p:cNvSpPr/>
          <p:nvPr/>
        </p:nvSpPr>
        <p:spPr>
          <a:xfrm>
            <a:off x="3559901" y="2849979"/>
            <a:ext cx="1595121" cy="1717945"/>
          </a:xfrm>
          <a:prstGeom prst="roundRect">
            <a:avLst>
              <a:gd name="adj" fmla="val 15000"/>
            </a:avLst>
          </a:prstGeom>
          <a:solidFill>
            <a:srgbClr val="FFFFFF"/>
          </a:solidFill>
          <a:ln w="12700">
            <a:solidFill>
              <a:schemeClr val="accent1"/>
            </a:solidFill>
            <a:miter/>
          </a:ln>
          <a:extLst>
            <a:ext uri="{C572A759-6A51-4108-AA02-DFA0A04FC94B}">
              <ma14:wrappingTextBoxFlag xmlns:ma14="http://schemas.microsoft.com/office/mac/drawingml/2011/main" xmlns="" val="1"/>
            </a:ext>
          </a:extLst>
        </p:spPr>
        <p:txBody>
          <a:bodyPr lIns="45719" rIns="45719"/>
          <a:lstStyle>
            <a:lvl1pPr algn="ctr">
              <a:defRPr sz="1200">
                <a:latin typeface="Segoe UI Light"/>
                <a:ea typeface="Segoe UI Light"/>
                <a:cs typeface="Segoe UI Light"/>
                <a:sym typeface="Segoe UI Light"/>
              </a:defRPr>
            </a:lvl1pPr>
          </a:lstStyle>
          <a:p>
            <a:r>
              <a:rPr>
                <a:solidFill>
                  <a:schemeClr val="bg1"/>
                </a:solidFill>
              </a:rPr>
              <a:t>collections</a:t>
            </a:r>
          </a:p>
        </p:txBody>
      </p:sp>
      <p:pic>
        <p:nvPicPr>
          <p:cNvPr id="49" name="Image" descr="Image">
            <a:extLst>
              <a:ext uri="{FF2B5EF4-FFF2-40B4-BE49-F238E27FC236}">
                <a16:creationId xmlns:a16="http://schemas.microsoft.com/office/drawing/2014/main" id="{E0F3F7D9-BB27-0E41-90DD-17E1DA44D571}"/>
              </a:ext>
            </a:extLst>
          </p:cNvPr>
          <p:cNvPicPr>
            <a:picLocks noChangeAspect="1"/>
          </p:cNvPicPr>
          <p:nvPr/>
        </p:nvPicPr>
        <p:blipFill>
          <a:blip r:embed="rId5">
            <a:extLst/>
          </a:blip>
          <a:stretch>
            <a:fillRect/>
          </a:stretch>
        </p:blipFill>
        <p:spPr>
          <a:xfrm>
            <a:off x="2798984" y="2312257"/>
            <a:ext cx="1444210" cy="758211"/>
          </a:xfrm>
          <a:prstGeom prst="rect">
            <a:avLst/>
          </a:prstGeom>
          <a:ln w="12700">
            <a:miter lim="400000"/>
          </a:ln>
        </p:spPr>
      </p:pic>
      <p:sp>
        <p:nvSpPr>
          <p:cNvPr id="50" name="master dataset">
            <a:extLst>
              <a:ext uri="{FF2B5EF4-FFF2-40B4-BE49-F238E27FC236}">
                <a16:creationId xmlns:a16="http://schemas.microsoft.com/office/drawing/2014/main" id="{BFD00F5D-F2C3-934F-BF39-B43802AC036B}"/>
              </a:ext>
            </a:extLst>
          </p:cNvPr>
          <p:cNvSpPr/>
          <p:nvPr/>
        </p:nvSpPr>
        <p:spPr>
          <a:xfrm>
            <a:off x="3720993" y="3635484"/>
            <a:ext cx="1270001" cy="299721"/>
          </a:xfrm>
          <a:prstGeom prst="rect">
            <a:avLst/>
          </a:prstGeom>
          <a:solidFill>
            <a:srgbClr val="FFFFFF"/>
          </a:solidFill>
          <a:ln w="12700">
            <a:solidFill>
              <a:schemeClr val="accent6">
                <a:lumOff val="-9568"/>
              </a:schemeClr>
            </a:solidFill>
            <a:miter lim="400000"/>
          </a:ln>
          <a:extLst>
            <a:ext uri="{C572A759-6A51-4108-AA02-DFA0A04FC94B}">
              <ma14:wrappingTextBoxFlag xmlns:ma14="http://schemas.microsoft.com/office/mac/drawingml/2011/main" xmlns="" val="1"/>
            </a:ext>
          </a:extLst>
        </p:spPr>
        <p:txBody>
          <a:bodyPr lIns="45719" rIns="45719" anchor="ctr"/>
          <a:lstStyle>
            <a:lvl1pPr algn="ctr">
              <a:defRPr sz="1200">
                <a:solidFill>
                  <a:schemeClr val="accent6">
                    <a:lumOff val="-9568"/>
                  </a:schemeClr>
                </a:solidFill>
                <a:latin typeface="Segoe UI Light"/>
                <a:ea typeface="Segoe UI Light"/>
                <a:cs typeface="Segoe UI Light"/>
                <a:sym typeface="Segoe UI Light"/>
              </a:defRPr>
            </a:lvl1pPr>
          </a:lstStyle>
          <a:p>
            <a:r>
              <a:rPr>
                <a:solidFill>
                  <a:schemeClr val="bg1"/>
                </a:solidFill>
              </a:rPr>
              <a:t>master dataset</a:t>
            </a:r>
          </a:p>
        </p:txBody>
      </p:sp>
      <p:sp>
        <p:nvSpPr>
          <p:cNvPr id="51" name="computed batch">
            <a:extLst>
              <a:ext uri="{FF2B5EF4-FFF2-40B4-BE49-F238E27FC236}">
                <a16:creationId xmlns:a16="http://schemas.microsoft.com/office/drawing/2014/main" id="{24E3CF2A-1E35-144D-8B8E-EAEFB4951446}"/>
              </a:ext>
            </a:extLst>
          </p:cNvPr>
          <p:cNvSpPr/>
          <p:nvPr/>
        </p:nvSpPr>
        <p:spPr>
          <a:xfrm>
            <a:off x="3723930" y="4036611"/>
            <a:ext cx="1270001" cy="299721"/>
          </a:xfrm>
          <a:prstGeom prst="rect">
            <a:avLst/>
          </a:prstGeom>
          <a:solidFill>
            <a:srgbClr val="FFFFFF"/>
          </a:solidFill>
          <a:ln w="12700">
            <a:solidFill>
              <a:schemeClr val="accent6">
                <a:lumOff val="-9568"/>
              </a:schemeClr>
            </a:solidFill>
            <a:miter lim="400000"/>
          </a:ln>
          <a:extLst>
            <a:ext uri="{C572A759-6A51-4108-AA02-DFA0A04FC94B}">
              <ma14:wrappingTextBoxFlag xmlns:ma14="http://schemas.microsoft.com/office/mac/drawingml/2011/main" xmlns="" val="1"/>
            </a:ext>
          </a:extLst>
        </p:spPr>
        <p:txBody>
          <a:bodyPr lIns="45719" rIns="45719" anchor="ctr"/>
          <a:lstStyle>
            <a:lvl1pPr algn="ctr">
              <a:defRPr sz="1200">
                <a:solidFill>
                  <a:schemeClr val="accent6">
                    <a:lumOff val="-9568"/>
                  </a:schemeClr>
                </a:solidFill>
                <a:latin typeface="Segoe UI Light"/>
                <a:ea typeface="Segoe UI Light"/>
                <a:cs typeface="Segoe UI Light"/>
                <a:sym typeface="Segoe UI Light"/>
              </a:defRPr>
            </a:lvl1pPr>
          </a:lstStyle>
          <a:p>
            <a:r>
              <a:rPr>
                <a:solidFill>
                  <a:schemeClr val="bg1"/>
                </a:solidFill>
              </a:rPr>
              <a:t>computed batch</a:t>
            </a:r>
          </a:p>
        </p:txBody>
      </p:sp>
      <p:sp>
        <p:nvSpPr>
          <p:cNvPr id="52" name="computed RT">
            <a:extLst>
              <a:ext uri="{FF2B5EF4-FFF2-40B4-BE49-F238E27FC236}">
                <a16:creationId xmlns:a16="http://schemas.microsoft.com/office/drawing/2014/main" id="{764F5985-9903-F944-8DF7-CA67443D7B3E}"/>
              </a:ext>
            </a:extLst>
          </p:cNvPr>
          <p:cNvSpPr/>
          <p:nvPr/>
        </p:nvSpPr>
        <p:spPr>
          <a:xfrm>
            <a:off x="3723930" y="3234356"/>
            <a:ext cx="1270001" cy="299721"/>
          </a:xfrm>
          <a:prstGeom prst="rect">
            <a:avLst/>
          </a:prstGeom>
          <a:solidFill>
            <a:srgbClr val="FFFFFF"/>
          </a:solidFill>
          <a:ln w="12700">
            <a:solidFill>
              <a:schemeClr val="accent5">
                <a:satOff val="-3547"/>
                <a:lumOff val="-10352"/>
              </a:schemeClr>
            </a:solidFill>
            <a:miter lim="400000"/>
          </a:ln>
          <a:extLst>
            <a:ext uri="{C572A759-6A51-4108-AA02-DFA0A04FC94B}">
              <ma14:wrappingTextBoxFlag xmlns:ma14="http://schemas.microsoft.com/office/mac/drawingml/2011/main" xmlns="" val="1"/>
            </a:ext>
          </a:extLst>
        </p:spPr>
        <p:txBody>
          <a:bodyPr lIns="45719" rIns="45719" anchor="ctr"/>
          <a:lstStyle>
            <a:lvl1pPr algn="ctr">
              <a:defRPr sz="1200">
                <a:solidFill>
                  <a:schemeClr val="accent5">
                    <a:satOff val="-3547"/>
                    <a:lumOff val="-10352"/>
                  </a:schemeClr>
                </a:solidFill>
                <a:latin typeface="Segoe UI Light"/>
                <a:ea typeface="Segoe UI Light"/>
                <a:cs typeface="Segoe UI Light"/>
                <a:sym typeface="Segoe UI Light"/>
              </a:defRPr>
            </a:lvl1pPr>
          </a:lstStyle>
          <a:p>
            <a:r>
              <a:rPr>
                <a:solidFill>
                  <a:schemeClr val="bg1"/>
                </a:solidFill>
              </a:rPr>
              <a:t>computed RT</a:t>
            </a:r>
          </a:p>
        </p:txBody>
      </p:sp>
      <p:sp>
        <p:nvSpPr>
          <p:cNvPr id="53" name="2">
            <a:extLst>
              <a:ext uri="{FF2B5EF4-FFF2-40B4-BE49-F238E27FC236}">
                <a16:creationId xmlns:a16="http://schemas.microsoft.com/office/drawing/2014/main" id="{00377802-C114-7441-91B8-B5485C86370F}"/>
              </a:ext>
            </a:extLst>
          </p:cNvPr>
          <p:cNvSpPr/>
          <p:nvPr/>
        </p:nvSpPr>
        <p:spPr>
          <a:xfrm>
            <a:off x="3462169" y="3629985"/>
            <a:ext cx="300991" cy="300991"/>
          </a:xfrm>
          <a:prstGeom prst="ellipse">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3">
                <a:lumOff val="-12941"/>
              </a:schemeClr>
            </a:solidFill>
            <a:miter/>
          </a:ln>
          <a:extLst>
            <a:ext uri="{C572A759-6A51-4108-AA02-DFA0A04FC94B}">
              <ma14:wrappingTextBoxFlag xmlns:ma14="http://schemas.microsoft.com/office/mac/drawingml/2011/main" xmlns="" val="1"/>
            </a:ext>
          </a:extLst>
        </p:spPr>
        <p:txBody>
          <a:bodyPr lIns="45719" rIns="45719" anchor="ctr"/>
          <a:lstStyle>
            <a:lvl1pPr algn="ctr">
              <a:defRPr sz="1200">
                <a:solidFill>
                  <a:srgbClr val="535353"/>
                </a:solidFill>
                <a:latin typeface="Segoe UI Light"/>
                <a:ea typeface="Segoe UI Light"/>
                <a:cs typeface="Segoe UI Light"/>
                <a:sym typeface="Segoe UI Light"/>
              </a:defRPr>
            </a:lvl1pPr>
          </a:lstStyle>
          <a:p>
            <a:r>
              <a:rPr>
                <a:solidFill>
                  <a:schemeClr val="bg1"/>
                </a:solidFill>
              </a:rPr>
              <a:t>2</a:t>
            </a:r>
          </a:p>
        </p:txBody>
      </p:sp>
      <p:pic>
        <p:nvPicPr>
          <p:cNvPr id="54" name="Connection Line" descr="Connection Line">
            <a:extLst>
              <a:ext uri="{FF2B5EF4-FFF2-40B4-BE49-F238E27FC236}">
                <a16:creationId xmlns:a16="http://schemas.microsoft.com/office/drawing/2014/main" id="{F4C7AF46-C590-A545-ABCD-BF5C9C3CBBB3}"/>
              </a:ext>
            </a:extLst>
          </p:cNvPr>
          <p:cNvPicPr>
            <a:picLocks/>
          </p:cNvPicPr>
          <p:nvPr/>
        </p:nvPicPr>
        <p:blipFill>
          <a:blip r:embed="rId6">
            <a:extLst/>
          </a:blip>
          <a:stretch>
            <a:fillRect/>
          </a:stretch>
        </p:blipFill>
        <p:spPr>
          <a:xfrm>
            <a:off x="4248838" y="3922423"/>
            <a:ext cx="1665229" cy="1296782"/>
          </a:xfrm>
          <a:prstGeom prst="rect">
            <a:avLst/>
          </a:prstGeom>
          <a:effectLst>
            <a:outerShdw blurRad="355600" rotWithShape="0">
              <a:srgbClr val="000000">
                <a:alpha val="75000"/>
              </a:srgbClr>
            </a:outerShdw>
          </a:effectLst>
        </p:spPr>
      </p:pic>
      <p:pic>
        <p:nvPicPr>
          <p:cNvPr id="55" name="Connection Line" descr="Connection Line">
            <a:extLst>
              <a:ext uri="{FF2B5EF4-FFF2-40B4-BE49-F238E27FC236}">
                <a16:creationId xmlns:a16="http://schemas.microsoft.com/office/drawing/2014/main" id="{898C9BA4-8184-CF4F-959A-AD9F8F6546CE}"/>
              </a:ext>
            </a:extLst>
          </p:cNvPr>
          <p:cNvPicPr>
            <a:picLocks/>
          </p:cNvPicPr>
          <p:nvPr/>
        </p:nvPicPr>
        <p:blipFill>
          <a:blip r:embed="rId7">
            <a:extLst/>
          </a:blip>
          <a:stretch>
            <a:fillRect/>
          </a:stretch>
        </p:blipFill>
        <p:spPr>
          <a:xfrm>
            <a:off x="4981227" y="4097782"/>
            <a:ext cx="1191835" cy="799842"/>
          </a:xfrm>
          <a:prstGeom prst="rect">
            <a:avLst/>
          </a:prstGeom>
          <a:effectLst>
            <a:outerShdw blurRad="355600" rotWithShape="0">
              <a:srgbClr val="000000">
                <a:alpha val="75000"/>
              </a:srgbClr>
            </a:outerShdw>
          </a:effectLst>
        </p:spPr>
      </p:pic>
      <p:sp>
        <p:nvSpPr>
          <p:cNvPr id="56" name="pre-compute…">
            <a:extLst>
              <a:ext uri="{FF2B5EF4-FFF2-40B4-BE49-F238E27FC236}">
                <a16:creationId xmlns:a16="http://schemas.microsoft.com/office/drawing/2014/main" id="{B1B98FAB-523F-A342-9AC5-26F45409250B}"/>
              </a:ext>
            </a:extLst>
          </p:cNvPr>
          <p:cNvSpPr txBox="1"/>
          <p:nvPr/>
        </p:nvSpPr>
        <p:spPr>
          <a:xfrm>
            <a:off x="4850208" y="4560688"/>
            <a:ext cx="938525"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1200">
                <a:solidFill>
                  <a:schemeClr val="accent6">
                    <a:lumOff val="-9568"/>
                  </a:schemeClr>
                </a:solidFill>
                <a:latin typeface="Segoe UI Light"/>
                <a:ea typeface="Segoe UI Light"/>
                <a:cs typeface="Segoe UI Light"/>
                <a:sym typeface="Segoe UI Light"/>
              </a:defRPr>
            </a:pPr>
            <a:r>
              <a:rPr>
                <a:solidFill>
                  <a:schemeClr val="bg1"/>
                </a:solidFill>
              </a:rPr>
              <a:t>pre-compute </a:t>
            </a:r>
          </a:p>
          <a:p>
            <a:pPr algn="ctr">
              <a:defRPr sz="1200">
                <a:solidFill>
                  <a:schemeClr val="accent6">
                    <a:lumOff val="-9568"/>
                  </a:schemeClr>
                </a:solidFill>
                <a:latin typeface="Segoe UI Light"/>
                <a:ea typeface="Segoe UI Light"/>
                <a:cs typeface="Segoe UI Light"/>
                <a:sym typeface="Segoe UI Light"/>
              </a:defRPr>
            </a:pPr>
            <a:r>
              <a:rPr>
                <a:solidFill>
                  <a:schemeClr val="bg1"/>
                </a:solidFill>
              </a:rPr>
              <a:t>batch</a:t>
            </a:r>
          </a:p>
        </p:txBody>
      </p:sp>
      <p:sp>
        <p:nvSpPr>
          <p:cNvPr id="57" name="3">
            <a:extLst>
              <a:ext uri="{FF2B5EF4-FFF2-40B4-BE49-F238E27FC236}">
                <a16:creationId xmlns:a16="http://schemas.microsoft.com/office/drawing/2014/main" id="{FD14BEE0-A8AB-754E-911F-C635FD936C83}"/>
              </a:ext>
            </a:extLst>
          </p:cNvPr>
          <p:cNvSpPr/>
          <p:nvPr/>
        </p:nvSpPr>
        <p:spPr>
          <a:xfrm>
            <a:off x="3462169" y="4040585"/>
            <a:ext cx="300991" cy="300991"/>
          </a:xfrm>
          <a:prstGeom prst="ellipse">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3">
                <a:lumOff val="-12941"/>
              </a:schemeClr>
            </a:solidFill>
            <a:miter/>
          </a:ln>
          <a:extLst>
            <a:ext uri="{C572A759-6A51-4108-AA02-DFA0A04FC94B}">
              <ma14:wrappingTextBoxFlag xmlns:ma14="http://schemas.microsoft.com/office/mac/drawingml/2011/main" xmlns="" val="1"/>
            </a:ext>
          </a:extLst>
        </p:spPr>
        <p:txBody>
          <a:bodyPr lIns="45719" rIns="45719" anchor="ctr"/>
          <a:lstStyle>
            <a:lvl1pPr algn="ctr">
              <a:defRPr sz="1200">
                <a:solidFill>
                  <a:srgbClr val="535353"/>
                </a:solidFill>
                <a:latin typeface="Segoe UI Light"/>
                <a:ea typeface="Segoe UI Light"/>
                <a:cs typeface="Segoe UI Light"/>
                <a:sym typeface="Segoe UI Light"/>
              </a:defRPr>
            </a:lvl1pPr>
          </a:lstStyle>
          <a:p>
            <a:r>
              <a:rPr>
                <a:solidFill>
                  <a:schemeClr val="bg1"/>
                </a:solidFill>
              </a:rPr>
              <a:t>3</a:t>
            </a:r>
          </a:p>
        </p:txBody>
      </p:sp>
      <p:sp>
        <p:nvSpPr>
          <p:cNvPr id="58" name="2">
            <a:extLst>
              <a:ext uri="{FF2B5EF4-FFF2-40B4-BE49-F238E27FC236}">
                <a16:creationId xmlns:a16="http://schemas.microsoft.com/office/drawing/2014/main" id="{A72DFA38-B7DE-B545-9E9D-4EF2AF6F7846}"/>
              </a:ext>
            </a:extLst>
          </p:cNvPr>
          <p:cNvSpPr/>
          <p:nvPr/>
        </p:nvSpPr>
        <p:spPr>
          <a:xfrm>
            <a:off x="4483249" y="4844909"/>
            <a:ext cx="300991" cy="300991"/>
          </a:xfrm>
          <a:prstGeom prst="ellipse">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3">
                <a:lumOff val="-12941"/>
              </a:schemeClr>
            </a:solidFill>
            <a:miter/>
          </a:ln>
          <a:extLst>
            <a:ext uri="{C572A759-6A51-4108-AA02-DFA0A04FC94B}">
              <ma14:wrappingTextBoxFlag xmlns:ma14="http://schemas.microsoft.com/office/mac/drawingml/2011/main" xmlns="" val="1"/>
            </a:ext>
          </a:extLst>
        </p:spPr>
        <p:txBody>
          <a:bodyPr lIns="45719" rIns="45719" anchor="ctr"/>
          <a:lstStyle>
            <a:lvl1pPr algn="ctr">
              <a:defRPr sz="1200">
                <a:solidFill>
                  <a:srgbClr val="535353"/>
                </a:solidFill>
                <a:latin typeface="Segoe UI Light"/>
                <a:ea typeface="Segoe UI Light"/>
                <a:cs typeface="Segoe UI Light"/>
                <a:sym typeface="Segoe UI Light"/>
              </a:defRPr>
            </a:lvl1pPr>
          </a:lstStyle>
          <a:p>
            <a:r>
              <a:rPr>
                <a:solidFill>
                  <a:schemeClr val="bg1"/>
                </a:solidFill>
              </a:rPr>
              <a:t>2</a:t>
            </a:r>
          </a:p>
        </p:txBody>
      </p:sp>
      <p:sp>
        <p:nvSpPr>
          <p:cNvPr id="59" name="3">
            <a:extLst>
              <a:ext uri="{FF2B5EF4-FFF2-40B4-BE49-F238E27FC236}">
                <a16:creationId xmlns:a16="http://schemas.microsoft.com/office/drawing/2014/main" id="{578FB56D-0694-AD4B-B765-6CD94550F3F6}"/>
              </a:ext>
            </a:extLst>
          </p:cNvPr>
          <p:cNvSpPr/>
          <p:nvPr/>
        </p:nvSpPr>
        <p:spPr>
          <a:xfrm>
            <a:off x="5367169" y="4147265"/>
            <a:ext cx="300991" cy="300991"/>
          </a:xfrm>
          <a:prstGeom prst="ellipse">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3">
                <a:lumOff val="-12941"/>
              </a:schemeClr>
            </a:solidFill>
            <a:miter/>
          </a:ln>
          <a:extLst>
            <a:ext uri="{C572A759-6A51-4108-AA02-DFA0A04FC94B}">
              <ma14:wrappingTextBoxFlag xmlns:ma14="http://schemas.microsoft.com/office/mac/drawingml/2011/main" xmlns="" val="1"/>
            </a:ext>
          </a:extLst>
        </p:spPr>
        <p:txBody>
          <a:bodyPr lIns="45719" rIns="45719" anchor="ctr"/>
          <a:lstStyle>
            <a:lvl1pPr algn="ctr">
              <a:defRPr sz="1200">
                <a:solidFill>
                  <a:srgbClr val="535353"/>
                </a:solidFill>
                <a:latin typeface="Segoe UI Light"/>
                <a:ea typeface="Segoe UI Light"/>
                <a:cs typeface="Segoe UI Light"/>
                <a:sym typeface="Segoe UI Light"/>
              </a:defRPr>
            </a:lvl1pPr>
          </a:lstStyle>
          <a:p>
            <a:r>
              <a:rPr>
                <a:solidFill>
                  <a:schemeClr val="bg1"/>
                </a:solidFill>
              </a:rPr>
              <a:t>3</a:t>
            </a:r>
          </a:p>
        </p:txBody>
      </p:sp>
      <p:sp>
        <p:nvSpPr>
          <p:cNvPr id="60" name="4">
            <a:extLst>
              <a:ext uri="{FF2B5EF4-FFF2-40B4-BE49-F238E27FC236}">
                <a16:creationId xmlns:a16="http://schemas.microsoft.com/office/drawing/2014/main" id="{CCCD3EC0-AE86-C04D-8A48-7908E985B399}"/>
              </a:ext>
            </a:extLst>
          </p:cNvPr>
          <p:cNvSpPr/>
          <p:nvPr/>
        </p:nvSpPr>
        <p:spPr>
          <a:xfrm>
            <a:off x="7630886" y="3558456"/>
            <a:ext cx="300991" cy="300991"/>
          </a:xfrm>
          <a:prstGeom prst="ellipse">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3">
                <a:lumOff val="-12941"/>
              </a:schemeClr>
            </a:solidFill>
            <a:miter/>
          </a:ln>
          <a:extLst>
            <a:ext uri="{C572A759-6A51-4108-AA02-DFA0A04FC94B}">
              <ma14:wrappingTextBoxFlag xmlns:ma14="http://schemas.microsoft.com/office/mac/drawingml/2011/main" xmlns="" val="1"/>
            </a:ext>
          </a:extLst>
        </p:spPr>
        <p:txBody>
          <a:bodyPr lIns="45719" rIns="45719" anchor="ctr"/>
          <a:lstStyle>
            <a:lvl1pPr algn="ctr">
              <a:defRPr sz="1200">
                <a:solidFill>
                  <a:srgbClr val="535353"/>
                </a:solidFill>
                <a:latin typeface="Segoe UI Light"/>
                <a:ea typeface="Segoe UI Light"/>
                <a:cs typeface="Segoe UI Light"/>
                <a:sym typeface="Segoe UI Light"/>
              </a:defRPr>
            </a:lvl1pPr>
          </a:lstStyle>
          <a:p>
            <a:r>
              <a:rPr>
                <a:solidFill>
                  <a:schemeClr val="bg1"/>
                </a:solidFill>
              </a:rPr>
              <a:t>4</a:t>
            </a:r>
          </a:p>
        </p:txBody>
      </p:sp>
      <p:pic>
        <p:nvPicPr>
          <p:cNvPr id="61" name="Connection Line" descr="Connection Line">
            <a:extLst>
              <a:ext uri="{FF2B5EF4-FFF2-40B4-BE49-F238E27FC236}">
                <a16:creationId xmlns:a16="http://schemas.microsoft.com/office/drawing/2014/main" id="{4D348658-A647-604B-8046-DA7D42887E56}"/>
              </a:ext>
            </a:extLst>
          </p:cNvPr>
          <p:cNvPicPr>
            <a:picLocks/>
          </p:cNvPicPr>
          <p:nvPr/>
        </p:nvPicPr>
        <p:blipFill>
          <a:blip r:embed="rId8">
            <a:extLst/>
          </a:blip>
          <a:stretch>
            <a:fillRect/>
          </a:stretch>
        </p:blipFill>
        <p:spPr>
          <a:xfrm>
            <a:off x="4981229" y="3286334"/>
            <a:ext cx="1913060" cy="1542904"/>
          </a:xfrm>
          <a:prstGeom prst="rect">
            <a:avLst/>
          </a:prstGeom>
          <a:effectLst>
            <a:outerShdw blurRad="355600" rotWithShape="0">
              <a:srgbClr val="000000">
                <a:alpha val="75000"/>
              </a:srgbClr>
            </a:outerShdw>
          </a:effectLst>
        </p:spPr>
      </p:pic>
      <p:sp>
        <p:nvSpPr>
          <p:cNvPr id="62" name="4">
            <a:extLst>
              <a:ext uri="{FF2B5EF4-FFF2-40B4-BE49-F238E27FC236}">
                <a16:creationId xmlns:a16="http://schemas.microsoft.com/office/drawing/2014/main" id="{1AB37315-77BD-1F40-81E6-2E85FEDCB445}"/>
              </a:ext>
            </a:extLst>
          </p:cNvPr>
          <p:cNvSpPr/>
          <p:nvPr/>
        </p:nvSpPr>
        <p:spPr>
          <a:xfrm>
            <a:off x="5982352" y="3634849"/>
            <a:ext cx="300992" cy="300991"/>
          </a:xfrm>
          <a:prstGeom prst="ellipse">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3">
                <a:lumOff val="-12941"/>
              </a:schemeClr>
            </a:solidFill>
            <a:miter/>
          </a:ln>
          <a:extLst>
            <a:ext uri="{C572A759-6A51-4108-AA02-DFA0A04FC94B}">
              <ma14:wrappingTextBoxFlag xmlns:ma14="http://schemas.microsoft.com/office/mac/drawingml/2011/main" xmlns="" val="1"/>
            </a:ext>
          </a:extLst>
        </p:spPr>
        <p:txBody>
          <a:bodyPr lIns="45719" rIns="45719" anchor="ctr"/>
          <a:lstStyle>
            <a:lvl1pPr algn="ctr">
              <a:defRPr sz="1200">
                <a:solidFill>
                  <a:srgbClr val="535353"/>
                </a:solidFill>
                <a:latin typeface="Segoe UI Light"/>
                <a:ea typeface="Segoe UI Light"/>
                <a:cs typeface="Segoe UI Light"/>
                <a:sym typeface="Segoe UI Light"/>
              </a:defRPr>
            </a:lvl1pPr>
          </a:lstStyle>
          <a:p>
            <a:r>
              <a:rPr>
                <a:solidFill>
                  <a:schemeClr val="bg1"/>
                </a:solidFill>
              </a:rPr>
              <a:t>4</a:t>
            </a:r>
          </a:p>
        </p:txBody>
      </p:sp>
      <p:sp>
        <p:nvSpPr>
          <p:cNvPr id="63" name="The components of a Lambda Architecture…">
            <a:extLst>
              <a:ext uri="{FF2B5EF4-FFF2-40B4-BE49-F238E27FC236}">
                <a16:creationId xmlns:a16="http://schemas.microsoft.com/office/drawing/2014/main" id="{594109C1-8CC1-5146-83E1-2B57539EE6DB}"/>
              </a:ext>
            </a:extLst>
          </p:cNvPr>
          <p:cNvSpPr txBox="1"/>
          <p:nvPr/>
        </p:nvSpPr>
        <p:spPr>
          <a:xfrm>
            <a:off x="8414769" y="2209608"/>
            <a:ext cx="3555341" cy="353430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spcBef>
                <a:spcPts val="1000"/>
              </a:spcBef>
              <a:defRPr sz="1400">
                <a:latin typeface="Segoe UI Light"/>
                <a:ea typeface="Segoe UI Light"/>
                <a:cs typeface="Segoe UI Light"/>
                <a:sym typeface="Segoe UI Light"/>
              </a:defRPr>
            </a:pPr>
            <a:r>
              <a:t>The components of a Lambda Architecture</a:t>
            </a:r>
          </a:p>
          <a:p>
            <a:pPr marL="187157" indent="-187157">
              <a:spcBef>
                <a:spcPts val="1000"/>
              </a:spcBef>
              <a:buSzPct val="100000"/>
              <a:buAutoNum type="arabicPeriod"/>
              <a:defRPr sz="1400">
                <a:latin typeface="Segoe UI Light"/>
                <a:ea typeface="Segoe UI Light"/>
                <a:cs typeface="Segoe UI Light"/>
                <a:sym typeface="Segoe UI Light"/>
              </a:defRPr>
            </a:pPr>
            <a:r>
              <a:t>All </a:t>
            </a:r>
            <a:r>
              <a:rPr b="1"/>
              <a:t>data</a:t>
            </a:r>
            <a:r>
              <a:t> pushed into Cosmos DB layer for processing </a:t>
            </a:r>
          </a:p>
          <a:p>
            <a:pPr marL="187157" indent="-187157">
              <a:spcBef>
                <a:spcPts val="1000"/>
              </a:spcBef>
              <a:buSzPct val="100000"/>
              <a:buAutoNum type="arabicPeriod"/>
              <a:defRPr sz="1400">
                <a:latin typeface="Segoe UI Light"/>
                <a:ea typeface="Segoe UI Light"/>
                <a:cs typeface="Segoe UI Light"/>
                <a:sym typeface="Segoe UI Light"/>
              </a:defRPr>
            </a:pPr>
            <a:r>
              <a:t>The </a:t>
            </a:r>
            <a:r>
              <a:rPr b="1">
                <a:solidFill>
                  <a:schemeClr val="accent1">
                    <a:lumMod val="60000"/>
                    <a:lumOff val="40000"/>
                  </a:schemeClr>
                </a:solidFill>
              </a:rPr>
              <a:t>batch</a:t>
            </a:r>
            <a:r>
              <a:t> layer has a master dataset (immutable, append-only set of raw data) and pre-compute the batch views</a:t>
            </a:r>
          </a:p>
          <a:p>
            <a:pPr marL="187157" indent="-187157">
              <a:spcBef>
                <a:spcPts val="1000"/>
              </a:spcBef>
              <a:buSzPct val="100000"/>
              <a:buAutoNum type="arabicPeriod"/>
              <a:defRPr sz="1400">
                <a:latin typeface="Segoe UI Light"/>
                <a:ea typeface="Segoe UI Light"/>
                <a:cs typeface="Segoe UI Light"/>
                <a:sym typeface="Segoe UI Light"/>
              </a:defRPr>
            </a:pPr>
            <a:r>
              <a:t>The </a:t>
            </a:r>
            <a:r>
              <a:rPr b="1">
                <a:solidFill>
                  <a:srgbClr val="FFFF00"/>
                </a:solidFill>
              </a:rPr>
              <a:t>serving</a:t>
            </a:r>
            <a:r>
              <a:rPr b="1"/>
              <a:t> </a:t>
            </a:r>
            <a:r>
              <a:t>layer has batch views so data for fast queries.  </a:t>
            </a:r>
          </a:p>
          <a:p>
            <a:pPr marL="187157" indent="-187157">
              <a:spcBef>
                <a:spcPts val="1000"/>
              </a:spcBef>
              <a:buSzPct val="100000"/>
              <a:buAutoNum type="arabicPeriod"/>
              <a:defRPr sz="1400">
                <a:latin typeface="Segoe UI Light"/>
                <a:ea typeface="Segoe UI Light"/>
                <a:cs typeface="Segoe UI Light"/>
                <a:sym typeface="Segoe UI Light"/>
              </a:defRPr>
            </a:pPr>
            <a:r>
              <a:t>The </a:t>
            </a:r>
            <a:r>
              <a:rPr b="1">
                <a:solidFill>
                  <a:schemeClr val="accent5">
                    <a:satOff val="-3547"/>
                    <a:lumOff val="-10352"/>
                  </a:schemeClr>
                </a:solidFill>
              </a:rPr>
              <a:t>speed</a:t>
            </a:r>
            <a:r>
              <a:t> layer compensates for processing time (to serving layer) and deals with recent data only.</a:t>
            </a:r>
          </a:p>
          <a:p>
            <a:pPr marL="187157" indent="-187157">
              <a:spcBef>
                <a:spcPts val="1000"/>
              </a:spcBef>
              <a:buSzPct val="100000"/>
              <a:buAutoNum type="arabicPeriod"/>
              <a:defRPr sz="1400">
                <a:latin typeface="Segoe UI Light"/>
                <a:ea typeface="Segoe UI Light"/>
                <a:cs typeface="Segoe UI Light"/>
                <a:sym typeface="Segoe UI Light"/>
              </a:defRPr>
            </a:pPr>
            <a:r>
              <a:t>All queries can be answered by merging results from batch views and real-time views.</a:t>
            </a:r>
          </a:p>
        </p:txBody>
      </p:sp>
      <p:cxnSp>
        <p:nvCxnSpPr>
          <p:cNvPr id="64" name="Connection Line">
            <a:extLst>
              <a:ext uri="{FF2B5EF4-FFF2-40B4-BE49-F238E27FC236}">
                <a16:creationId xmlns:a16="http://schemas.microsoft.com/office/drawing/2014/main" id="{9D42C2DA-7FE7-174F-93B8-C69EC669C495}"/>
              </a:ext>
            </a:extLst>
          </p:cNvPr>
          <p:cNvCxnSpPr>
            <a:cxnSpLocks/>
          </p:cNvCxnSpPr>
          <p:nvPr/>
        </p:nvCxnSpPr>
        <p:spPr>
          <a:xfrm flipV="1">
            <a:off x="1987243" y="3384216"/>
            <a:ext cx="2371688" cy="1881693"/>
          </a:xfrm>
          <a:prstGeom prst="straightConnector1">
            <a:avLst/>
          </a:prstGeom>
          <a:ln w="19050">
            <a:solidFill>
              <a:schemeClr val="accent5">
                <a:satOff val="-3547"/>
                <a:lumOff val="-10352"/>
              </a:schemeClr>
            </a:solidFill>
            <a:prstDash val="sysDot"/>
            <a:miter lim="400000"/>
            <a:headEnd type="triangle"/>
          </a:ln>
        </p:spPr>
      </p:cxnSp>
      <p:sp>
        <p:nvSpPr>
          <p:cNvPr id="65" name="Connection Line">
            <a:extLst>
              <a:ext uri="{FF2B5EF4-FFF2-40B4-BE49-F238E27FC236}">
                <a16:creationId xmlns:a16="http://schemas.microsoft.com/office/drawing/2014/main" id="{B64684BE-BD84-464E-8B17-FCD05DFE4E96}"/>
              </a:ext>
            </a:extLst>
          </p:cNvPr>
          <p:cNvSpPr/>
          <p:nvPr/>
        </p:nvSpPr>
        <p:spPr>
          <a:xfrm>
            <a:off x="2420593" y="5100932"/>
            <a:ext cx="4176960" cy="1099858"/>
          </a:xfrm>
          <a:custGeom>
            <a:avLst/>
            <a:gdLst/>
            <a:ahLst/>
            <a:cxnLst>
              <a:cxn ang="0">
                <a:pos x="wd2" y="hd2"/>
              </a:cxn>
              <a:cxn ang="5400000">
                <a:pos x="wd2" y="hd2"/>
              </a:cxn>
              <a:cxn ang="10800000">
                <a:pos x="wd2" y="hd2"/>
              </a:cxn>
              <a:cxn ang="16200000">
                <a:pos x="wd2" y="hd2"/>
              </a:cxn>
            </a:cxnLst>
            <a:rect l="0" t="0" r="r" b="b"/>
            <a:pathLst>
              <a:path w="21600" h="16338" extrusionOk="0">
                <a:moveTo>
                  <a:pt x="0" y="5448"/>
                </a:moveTo>
                <a:cubicBezTo>
                  <a:pt x="12548" y="21600"/>
                  <a:pt x="19748" y="19784"/>
                  <a:pt x="21600" y="0"/>
                </a:cubicBezTo>
              </a:path>
            </a:pathLst>
          </a:custGeom>
          <a:ln w="19050">
            <a:solidFill>
              <a:schemeClr val="accent5">
                <a:satOff val="-3547"/>
                <a:lumOff val="-10352"/>
              </a:schemeClr>
            </a:solidFill>
            <a:prstDash val="sysDot"/>
            <a:miter lim="400000"/>
            <a:headEnd type="triangle"/>
          </a:ln>
        </p:spPr>
        <p:txBody>
          <a:bodyPr/>
          <a:lstStyle/>
          <a:p>
            <a:endParaRPr>
              <a:solidFill>
                <a:schemeClr val="bg1"/>
              </a:solidFill>
            </a:endParaRPr>
          </a:p>
        </p:txBody>
      </p:sp>
      <p:cxnSp>
        <p:nvCxnSpPr>
          <p:cNvPr id="66" name="Connection Line">
            <a:extLst>
              <a:ext uri="{FF2B5EF4-FFF2-40B4-BE49-F238E27FC236}">
                <a16:creationId xmlns:a16="http://schemas.microsoft.com/office/drawing/2014/main" id="{612B33DE-5AFE-4E4C-A1CF-91E6EC4CFFE3}"/>
              </a:ext>
            </a:extLst>
          </p:cNvPr>
          <p:cNvCxnSpPr>
            <a:cxnSpLocks/>
          </p:cNvCxnSpPr>
          <p:nvPr/>
        </p:nvCxnSpPr>
        <p:spPr>
          <a:xfrm flipV="1">
            <a:off x="1987243" y="3780480"/>
            <a:ext cx="1625422" cy="1485429"/>
          </a:xfrm>
          <a:prstGeom prst="straightConnector1">
            <a:avLst/>
          </a:prstGeom>
          <a:ln w="19050">
            <a:solidFill>
              <a:schemeClr val="accent6">
                <a:lumOff val="-9568"/>
              </a:schemeClr>
            </a:solidFill>
            <a:prstDash val="sysDot"/>
            <a:miter lim="400000"/>
            <a:headEnd type="triangle"/>
          </a:ln>
        </p:spPr>
      </p:cxnSp>
      <p:cxnSp>
        <p:nvCxnSpPr>
          <p:cNvPr id="67" name="Connection Line">
            <a:extLst>
              <a:ext uri="{FF2B5EF4-FFF2-40B4-BE49-F238E27FC236}">
                <a16:creationId xmlns:a16="http://schemas.microsoft.com/office/drawing/2014/main" id="{75FD10F1-062B-E842-947B-A3A7C5B207EF}"/>
              </a:ext>
            </a:extLst>
          </p:cNvPr>
          <p:cNvCxnSpPr>
            <a:cxnSpLocks/>
          </p:cNvCxnSpPr>
          <p:nvPr/>
        </p:nvCxnSpPr>
        <p:spPr>
          <a:xfrm flipV="1">
            <a:off x="1987243" y="4191080"/>
            <a:ext cx="1625422" cy="1074829"/>
          </a:xfrm>
          <a:prstGeom prst="straightConnector1">
            <a:avLst/>
          </a:prstGeom>
          <a:ln w="19050">
            <a:solidFill>
              <a:schemeClr val="accent6">
                <a:lumOff val="-9568"/>
              </a:schemeClr>
            </a:solidFill>
            <a:prstDash val="sysDot"/>
            <a:miter lim="400000"/>
            <a:headEnd type="triangle"/>
          </a:ln>
        </p:spPr>
      </p:cxnSp>
    </p:spTree>
    <p:extLst>
      <p:ext uri="{BB962C8B-B14F-4D97-AF65-F5344CB8AC3E}">
        <p14:creationId xmlns:p14="http://schemas.microsoft.com/office/powerpoint/2010/main" val="62920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6572D9-6D2B-E741-B6FA-AB7A1713A86C}"/>
              </a:ext>
            </a:extLst>
          </p:cNvPr>
          <p:cNvPicPr>
            <a:picLocks noChangeAspect="1"/>
          </p:cNvPicPr>
          <p:nvPr/>
        </p:nvPicPr>
        <p:blipFill>
          <a:blip r:embed="rId3"/>
          <a:stretch>
            <a:fillRect/>
          </a:stretch>
        </p:blipFill>
        <p:spPr>
          <a:xfrm>
            <a:off x="583463" y="3933507"/>
            <a:ext cx="3185153" cy="2123435"/>
          </a:xfrm>
          <a:prstGeom prst="rect">
            <a:avLst/>
          </a:prstGeom>
        </p:spPr>
      </p:pic>
      <p:pic>
        <p:nvPicPr>
          <p:cNvPr id="4" name="Picture 3">
            <a:extLst>
              <a:ext uri="{FF2B5EF4-FFF2-40B4-BE49-F238E27FC236}">
                <a16:creationId xmlns:a16="http://schemas.microsoft.com/office/drawing/2014/main" id="{465FF49B-FB1E-7042-99E9-155E526EAEDC}"/>
              </a:ext>
            </a:extLst>
          </p:cNvPr>
          <p:cNvPicPr>
            <a:picLocks noChangeAspect="1"/>
          </p:cNvPicPr>
          <p:nvPr/>
        </p:nvPicPr>
        <p:blipFill>
          <a:blip r:embed="rId4"/>
          <a:stretch>
            <a:fillRect/>
          </a:stretch>
        </p:blipFill>
        <p:spPr>
          <a:xfrm>
            <a:off x="2230517" y="1912295"/>
            <a:ext cx="832074" cy="1033159"/>
          </a:xfrm>
          <a:prstGeom prst="rect">
            <a:avLst/>
          </a:prstGeom>
        </p:spPr>
      </p:pic>
      <p:pic>
        <p:nvPicPr>
          <p:cNvPr id="6" name="Picture 2" descr="https://www.codeproject.com/KB/azure/1169531/iot-workflow.png">
            <a:extLst>
              <a:ext uri="{FF2B5EF4-FFF2-40B4-BE49-F238E27FC236}">
                <a16:creationId xmlns:a16="http://schemas.microsoft.com/office/drawing/2014/main" id="{A037E32D-0F03-5A47-9D4D-EEAB08FCC9C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4567" t="16331" r="28444" b="17187"/>
          <a:stretch/>
        </p:blipFill>
        <p:spPr bwMode="auto">
          <a:xfrm>
            <a:off x="4321564" y="2015240"/>
            <a:ext cx="858206" cy="735399"/>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descr="Image">
            <a:extLst>
              <a:ext uri="{FF2B5EF4-FFF2-40B4-BE49-F238E27FC236}">
                <a16:creationId xmlns:a16="http://schemas.microsoft.com/office/drawing/2014/main" id="{0DBDE443-0C31-9047-AEB6-C86E044DA824}"/>
              </a:ext>
            </a:extLst>
          </p:cNvPr>
          <p:cNvPicPr>
            <a:picLocks noChangeAspect="1"/>
          </p:cNvPicPr>
          <p:nvPr/>
        </p:nvPicPr>
        <p:blipFill>
          <a:blip r:embed="rId6">
            <a:extLst/>
          </a:blip>
          <a:stretch>
            <a:fillRect/>
          </a:stretch>
        </p:blipFill>
        <p:spPr>
          <a:xfrm>
            <a:off x="8190294" y="2183845"/>
            <a:ext cx="879431" cy="458037"/>
          </a:xfrm>
          <a:prstGeom prst="rect">
            <a:avLst/>
          </a:prstGeom>
          <a:solidFill>
            <a:schemeClr val="bg1"/>
          </a:solidFill>
          <a:ln w="12700">
            <a:miter lim="400000"/>
          </a:ln>
        </p:spPr>
      </p:pic>
      <p:pic>
        <p:nvPicPr>
          <p:cNvPr id="10" name="Picture 4" descr="https://datasciencebe.files.wordpress.com/2015/10/spark-streaming-logo_0.png">
            <a:extLst>
              <a:ext uri="{FF2B5EF4-FFF2-40B4-BE49-F238E27FC236}">
                <a16:creationId xmlns:a16="http://schemas.microsoft.com/office/drawing/2014/main" id="{8CFA1DF7-A906-2E42-B2CF-DF82058327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1918" y="5424219"/>
            <a:ext cx="1021932" cy="69619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7627ACA-4466-9A4B-B4AE-84FA609A4BD3}"/>
              </a:ext>
            </a:extLst>
          </p:cNvPr>
          <p:cNvGrpSpPr/>
          <p:nvPr/>
        </p:nvGrpSpPr>
        <p:grpSpPr>
          <a:xfrm>
            <a:off x="6601918" y="3715414"/>
            <a:ext cx="912339" cy="933180"/>
            <a:chOff x="6425220" y="2390671"/>
            <a:chExt cx="1042747" cy="1234250"/>
          </a:xfrm>
        </p:grpSpPr>
        <p:sp>
          <p:nvSpPr>
            <p:cNvPr id="11" name="Rectangle">
              <a:extLst>
                <a:ext uri="{FF2B5EF4-FFF2-40B4-BE49-F238E27FC236}">
                  <a16:creationId xmlns:a16="http://schemas.microsoft.com/office/drawing/2014/main" id="{E22088E9-356A-B645-AD6F-390CC5167762}"/>
                </a:ext>
              </a:extLst>
            </p:cNvPr>
            <p:cNvSpPr/>
            <p:nvPr/>
          </p:nvSpPr>
          <p:spPr>
            <a:xfrm>
              <a:off x="6527613" y="2390671"/>
              <a:ext cx="599695" cy="163667"/>
            </a:xfrm>
            <a:prstGeom prst="rect">
              <a:avLst/>
            </a:prstGeom>
            <a:solidFill>
              <a:srgbClr val="0078D7"/>
            </a:solidFill>
            <a:ln w="12700">
              <a:miter lim="400000"/>
            </a:ln>
          </p:spPr>
          <p:txBody>
            <a:bodyPr lIns="45719" rIns="45719" anchor="ctr"/>
            <a:lstStyle/>
            <a:p>
              <a:endParaRPr>
                <a:solidFill>
                  <a:schemeClr val="bg1"/>
                </a:solidFill>
              </a:endParaRPr>
            </a:p>
          </p:txBody>
        </p:sp>
        <p:sp>
          <p:nvSpPr>
            <p:cNvPr id="12" name="Rectangle">
              <a:extLst>
                <a:ext uri="{FF2B5EF4-FFF2-40B4-BE49-F238E27FC236}">
                  <a16:creationId xmlns:a16="http://schemas.microsoft.com/office/drawing/2014/main" id="{CC01018E-C6BA-D946-B7DA-B2FFFD6A5418}"/>
                </a:ext>
              </a:extLst>
            </p:cNvPr>
            <p:cNvSpPr/>
            <p:nvPr/>
          </p:nvSpPr>
          <p:spPr>
            <a:xfrm>
              <a:off x="6527613" y="2582563"/>
              <a:ext cx="599695" cy="163666"/>
            </a:xfrm>
            <a:prstGeom prst="rect">
              <a:avLst/>
            </a:prstGeom>
            <a:solidFill>
              <a:srgbClr val="B9D80A"/>
            </a:solidFill>
            <a:ln w="12700">
              <a:miter lim="400000"/>
            </a:ln>
          </p:spPr>
          <p:txBody>
            <a:bodyPr lIns="45719" rIns="45719" anchor="ctr"/>
            <a:lstStyle/>
            <a:p>
              <a:endParaRPr>
                <a:solidFill>
                  <a:schemeClr val="bg1"/>
                </a:solidFill>
              </a:endParaRPr>
            </a:p>
          </p:txBody>
        </p:sp>
        <p:sp>
          <p:nvSpPr>
            <p:cNvPr id="13" name="Rectangle">
              <a:extLst>
                <a:ext uri="{FF2B5EF4-FFF2-40B4-BE49-F238E27FC236}">
                  <a16:creationId xmlns:a16="http://schemas.microsoft.com/office/drawing/2014/main" id="{78680DB5-666F-AF49-B72E-C943A97070C6}"/>
                </a:ext>
              </a:extLst>
            </p:cNvPr>
            <p:cNvSpPr/>
            <p:nvPr/>
          </p:nvSpPr>
          <p:spPr>
            <a:xfrm>
              <a:off x="6527613" y="2775388"/>
              <a:ext cx="599695" cy="163667"/>
            </a:xfrm>
            <a:prstGeom prst="rect">
              <a:avLst/>
            </a:prstGeom>
            <a:solidFill>
              <a:srgbClr val="0078D7"/>
            </a:solidFill>
            <a:ln w="12700">
              <a:miter lim="400000"/>
            </a:ln>
          </p:spPr>
          <p:txBody>
            <a:bodyPr lIns="45719" rIns="45719" anchor="ctr"/>
            <a:lstStyle/>
            <a:p>
              <a:endParaRPr>
                <a:solidFill>
                  <a:schemeClr val="bg1"/>
                </a:solidFill>
              </a:endParaRPr>
            </a:p>
          </p:txBody>
        </p:sp>
        <p:sp>
          <p:nvSpPr>
            <p:cNvPr id="14" name="Rectangle">
              <a:extLst>
                <a:ext uri="{FF2B5EF4-FFF2-40B4-BE49-F238E27FC236}">
                  <a16:creationId xmlns:a16="http://schemas.microsoft.com/office/drawing/2014/main" id="{8468C18A-6A05-EA48-83BE-AE0093B0D6B7}"/>
                </a:ext>
              </a:extLst>
            </p:cNvPr>
            <p:cNvSpPr/>
            <p:nvPr/>
          </p:nvSpPr>
          <p:spPr>
            <a:xfrm>
              <a:off x="6527613" y="2967279"/>
              <a:ext cx="599695" cy="163667"/>
            </a:xfrm>
            <a:prstGeom prst="rect">
              <a:avLst/>
            </a:prstGeom>
            <a:solidFill>
              <a:srgbClr val="B9D80A"/>
            </a:solidFill>
            <a:ln w="12700">
              <a:miter lim="400000"/>
            </a:ln>
          </p:spPr>
          <p:txBody>
            <a:bodyPr lIns="45719" rIns="45719" anchor="ctr"/>
            <a:lstStyle/>
            <a:p>
              <a:endParaRPr>
                <a:solidFill>
                  <a:schemeClr val="bg1"/>
                </a:solidFill>
              </a:endParaRPr>
            </a:p>
          </p:txBody>
        </p:sp>
        <p:sp>
          <p:nvSpPr>
            <p:cNvPr id="15" name="change feed">
              <a:extLst>
                <a:ext uri="{FF2B5EF4-FFF2-40B4-BE49-F238E27FC236}">
                  <a16:creationId xmlns:a16="http://schemas.microsoft.com/office/drawing/2014/main" id="{2061A6AD-1DA7-DC46-9472-CB2CDA3AAFF9}"/>
                </a:ext>
              </a:extLst>
            </p:cNvPr>
            <p:cNvSpPr txBox="1"/>
            <p:nvPr/>
          </p:nvSpPr>
          <p:spPr>
            <a:xfrm>
              <a:off x="6425220" y="3163256"/>
              <a:ext cx="1042747" cy="46166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200">
                  <a:latin typeface="Segoe UI Light"/>
                  <a:ea typeface="Segoe UI Light"/>
                  <a:cs typeface="Segoe UI Light"/>
                  <a:sym typeface="Segoe UI Light"/>
                </a:defRPr>
              </a:lvl1pPr>
            </a:lstStyle>
            <a:p>
              <a:r>
                <a:rPr lang="en-US"/>
                <a:t>CosmosDB </a:t>
              </a:r>
              <a:r>
                <a:t>change feed</a:t>
              </a:r>
            </a:p>
          </p:txBody>
        </p:sp>
      </p:grpSp>
      <p:pic>
        <p:nvPicPr>
          <p:cNvPr id="16" name="Picture 15">
            <a:extLst>
              <a:ext uri="{FF2B5EF4-FFF2-40B4-BE49-F238E27FC236}">
                <a16:creationId xmlns:a16="http://schemas.microsoft.com/office/drawing/2014/main" id="{4FB938DC-A282-DE44-B6FF-DC1FF675B6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69777" y="4589566"/>
            <a:ext cx="837006" cy="985414"/>
          </a:xfrm>
          <a:prstGeom prst="rect">
            <a:avLst/>
          </a:prstGeom>
        </p:spPr>
      </p:pic>
      <p:pic>
        <p:nvPicPr>
          <p:cNvPr id="17" name="Picture 16">
            <a:extLst>
              <a:ext uri="{FF2B5EF4-FFF2-40B4-BE49-F238E27FC236}">
                <a16:creationId xmlns:a16="http://schemas.microsoft.com/office/drawing/2014/main" id="{89E1EED1-E6FB-8B41-8BDB-24AAAC4919F4}"/>
              </a:ext>
            </a:extLst>
          </p:cNvPr>
          <p:cNvPicPr>
            <a:picLocks noChangeAspect="1"/>
          </p:cNvPicPr>
          <p:nvPr/>
        </p:nvPicPr>
        <p:blipFill>
          <a:blip r:embed="rId9"/>
          <a:stretch>
            <a:fillRect/>
          </a:stretch>
        </p:blipFill>
        <p:spPr>
          <a:xfrm>
            <a:off x="8112090" y="1616524"/>
            <a:ext cx="517919" cy="608613"/>
          </a:xfrm>
          <a:prstGeom prst="rect">
            <a:avLst/>
          </a:prstGeom>
        </p:spPr>
      </p:pic>
      <p:cxnSp>
        <p:nvCxnSpPr>
          <p:cNvPr id="18" name="Straight Arrow Connector 17">
            <a:extLst>
              <a:ext uri="{FF2B5EF4-FFF2-40B4-BE49-F238E27FC236}">
                <a16:creationId xmlns:a16="http://schemas.microsoft.com/office/drawing/2014/main" id="{31DA927F-B652-C34D-A62D-F9FAFA9284E9}"/>
              </a:ext>
            </a:extLst>
          </p:cNvPr>
          <p:cNvCxnSpPr>
            <a:cxnSpLocks/>
          </p:cNvCxnSpPr>
          <p:nvPr/>
        </p:nvCxnSpPr>
        <p:spPr>
          <a:xfrm flipV="1">
            <a:off x="2176039" y="3016228"/>
            <a:ext cx="470515" cy="8442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D831F6-9EA0-BD46-9BDA-7A65714C73B3}"/>
              </a:ext>
            </a:extLst>
          </p:cNvPr>
          <p:cNvCxnSpPr>
            <a:cxnSpLocks/>
          </p:cNvCxnSpPr>
          <p:nvPr/>
        </p:nvCxnSpPr>
        <p:spPr>
          <a:xfrm>
            <a:off x="3191983" y="2412864"/>
            <a:ext cx="100018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2416E84-C3E0-4440-B401-6DF44DC640E4}"/>
              </a:ext>
            </a:extLst>
          </p:cNvPr>
          <p:cNvCxnSpPr>
            <a:cxnSpLocks/>
          </p:cNvCxnSpPr>
          <p:nvPr/>
        </p:nvCxnSpPr>
        <p:spPr>
          <a:xfrm>
            <a:off x="5313860" y="2403740"/>
            <a:ext cx="100018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D8505FA-4863-0B42-AA9F-99A69433BA8A}"/>
              </a:ext>
            </a:extLst>
          </p:cNvPr>
          <p:cNvCxnSpPr>
            <a:cxnSpLocks/>
          </p:cNvCxnSpPr>
          <p:nvPr/>
        </p:nvCxnSpPr>
        <p:spPr>
          <a:xfrm>
            <a:off x="7461127" y="2382938"/>
            <a:ext cx="59458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7559457-4D91-7247-BB08-F0DAC4D1B013}"/>
              </a:ext>
            </a:extLst>
          </p:cNvPr>
          <p:cNvCxnSpPr>
            <a:cxnSpLocks/>
          </p:cNvCxnSpPr>
          <p:nvPr/>
        </p:nvCxnSpPr>
        <p:spPr>
          <a:xfrm>
            <a:off x="9258783" y="2412863"/>
            <a:ext cx="59458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5A754AE-6AE7-6143-A2B1-67D0FA11EB3C}"/>
              </a:ext>
            </a:extLst>
          </p:cNvPr>
          <p:cNvCxnSpPr>
            <a:cxnSpLocks/>
          </p:cNvCxnSpPr>
          <p:nvPr/>
        </p:nvCxnSpPr>
        <p:spPr>
          <a:xfrm>
            <a:off x="10730009" y="2920204"/>
            <a:ext cx="458271" cy="15538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E6C4A58-46C0-CF4A-ADDC-17C62EF0F177}"/>
              </a:ext>
            </a:extLst>
          </p:cNvPr>
          <p:cNvCxnSpPr>
            <a:cxnSpLocks/>
          </p:cNvCxnSpPr>
          <p:nvPr/>
        </p:nvCxnSpPr>
        <p:spPr>
          <a:xfrm>
            <a:off x="6950161" y="2922262"/>
            <a:ext cx="0" cy="5629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37A477-F0AA-604E-B487-2400E4D12FC4}"/>
              </a:ext>
            </a:extLst>
          </p:cNvPr>
          <p:cNvCxnSpPr>
            <a:cxnSpLocks/>
          </p:cNvCxnSpPr>
          <p:nvPr/>
        </p:nvCxnSpPr>
        <p:spPr>
          <a:xfrm>
            <a:off x="6950161" y="4861259"/>
            <a:ext cx="0" cy="5629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5153A1-8830-8347-A3DC-0B32BC3EFBCB}"/>
              </a:ext>
            </a:extLst>
          </p:cNvPr>
          <p:cNvSpPr txBox="1"/>
          <p:nvPr/>
        </p:nvSpPr>
        <p:spPr>
          <a:xfrm>
            <a:off x="6248545" y="1490418"/>
            <a:ext cx="1312690" cy="430887"/>
          </a:xfrm>
          <a:prstGeom prst="rect">
            <a:avLst/>
          </a:prstGeom>
          <a:noFill/>
        </p:spPr>
        <p:txBody>
          <a:bodyPr wrap="square" rtlCol="0">
            <a:spAutoFit/>
          </a:bodyPr>
          <a:lstStyle/>
          <a:p>
            <a:pPr algn="ctr" defTabSz="914225">
              <a:defRPr/>
            </a:pPr>
            <a:r>
              <a:rPr lang="en-US" sz="1100">
                <a:solidFill>
                  <a:prstClr val="black"/>
                </a:solidFill>
                <a:latin typeface="Segoe UI Light" panose="020B0502040204020203" pitchFamily="34" charset="0"/>
                <a:cs typeface="Segoe UI Light" panose="020B0502040204020203" pitchFamily="34" charset="0"/>
              </a:rPr>
              <a:t>Azure Cosmos DB (raw event data)</a:t>
            </a:r>
          </a:p>
        </p:txBody>
      </p:sp>
      <p:sp>
        <p:nvSpPr>
          <p:cNvPr id="33" name="TextBox 32">
            <a:extLst>
              <a:ext uri="{FF2B5EF4-FFF2-40B4-BE49-F238E27FC236}">
                <a16:creationId xmlns:a16="http://schemas.microsoft.com/office/drawing/2014/main" id="{69D6A94D-6CF0-3842-A446-A2D6BC58476A}"/>
              </a:ext>
            </a:extLst>
          </p:cNvPr>
          <p:cNvSpPr txBox="1"/>
          <p:nvPr/>
        </p:nvSpPr>
        <p:spPr>
          <a:xfrm>
            <a:off x="9860253" y="1490418"/>
            <a:ext cx="1312690" cy="430887"/>
          </a:xfrm>
          <a:prstGeom prst="rect">
            <a:avLst/>
          </a:prstGeom>
          <a:noFill/>
        </p:spPr>
        <p:txBody>
          <a:bodyPr wrap="square" rtlCol="0">
            <a:spAutoFit/>
          </a:bodyPr>
          <a:lstStyle/>
          <a:p>
            <a:pPr algn="ctr" defTabSz="914225">
              <a:defRPr/>
            </a:pPr>
            <a:r>
              <a:rPr lang="en-US" sz="1100">
                <a:solidFill>
                  <a:prstClr val="black"/>
                </a:solidFill>
                <a:latin typeface="Segoe UI Light" panose="020B0502040204020203" pitchFamily="34" charset="0"/>
                <a:cs typeface="Segoe UI Light" panose="020B0502040204020203" pitchFamily="34" charset="0"/>
              </a:rPr>
              <a:t>Azure Cosmos DB (materialized view)</a:t>
            </a:r>
          </a:p>
        </p:txBody>
      </p:sp>
      <p:sp>
        <p:nvSpPr>
          <p:cNvPr id="34" name="TextBox 33">
            <a:extLst>
              <a:ext uri="{FF2B5EF4-FFF2-40B4-BE49-F238E27FC236}">
                <a16:creationId xmlns:a16="http://schemas.microsoft.com/office/drawing/2014/main" id="{2AB22BC5-0636-0E43-A098-255BA1430AE0}"/>
              </a:ext>
            </a:extLst>
          </p:cNvPr>
          <p:cNvSpPr txBox="1"/>
          <p:nvPr/>
        </p:nvSpPr>
        <p:spPr>
          <a:xfrm>
            <a:off x="7849077" y="2673480"/>
            <a:ext cx="1312690" cy="600164"/>
          </a:xfrm>
          <a:prstGeom prst="rect">
            <a:avLst/>
          </a:prstGeom>
          <a:noFill/>
        </p:spPr>
        <p:txBody>
          <a:bodyPr wrap="square" rtlCol="0">
            <a:spAutoFit/>
          </a:bodyPr>
          <a:lstStyle/>
          <a:p>
            <a:pPr algn="ctr" defTabSz="914225">
              <a:defRPr/>
            </a:pPr>
            <a:r>
              <a:rPr lang="en-US" sz="1100">
                <a:solidFill>
                  <a:prstClr val="black"/>
                </a:solidFill>
                <a:latin typeface="Segoe UI Light" panose="020B0502040204020203" pitchFamily="34" charset="0"/>
                <a:cs typeface="Segoe UI Light" panose="020B0502040204020203" pitchFamily="34" charset="0"/>
              </a:rPr>
              <a:t>Batch processing using Spark SQL and Azure ML </a:t>
            </a:r>
          </a:p>
        </p:txBody>
      </p:sp>
      <p:pic>
        <p:nvPicPr>
          <p:cNvPr id="35" name="Picture 34">
            <a:extLst>
              <a:ext uri="{FF2B5EF4-FFF2-40B4-BE49-F238E27FC236}">
                <a16:creationId xmlns:a16="http://schemas.microsoft.com/office/drawing/2014/main" id="{591225FA-3214-BB4B-AA9E-6363CB80B1B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87003" y="5351643"/>
            <a:ext cx="700117" cy="707098"/>
          </a:xfrm>
          <a:prstGeom prst="rect">
            <a:avLst/>
          </a:prstGeom>
        </p:spPr>
      </p:pic>
      <p:cxnSp>
        <p:nvCxnSpPr>
          <p:cNvPr id="36" name="Straight Arrow Connector 35">
            <a:extLst>
              <a:ext uri="{FF2B5EF4-FFF2-40B4-BE49-F238E27FC236}">
                <a16:creationId xmlns:a16="http://schemas.microsoft.com/office/drawing/2014/main" id="{EB6DF2F9-F385-E243-8E96-E366527BC9AD}"/>
              </a:ext>
            </a:extLst>
          </p:cNvPr>
          <p:cNvCxnSpPr>
            <a:cxnSpLocks/>
          </p:cNvCxnSpPr>
          <p:nvPr/>
        </p:nvCxnSpPr>
        <p:spPr>
          <a:xfrm flipH="1">
            <a:off x="9420054" y="2945454"/>
            <a:ext cx="1051668" cy="21972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AEC6968-37FF-0C49-BD0D-D0432EAC0E70}"/>
              </a:ext>
            </a:extLst>
          </p:cNvPr>
          <p:cNvCxnSpPr>
            <a:cxnSpLocks/>
          </p:cNvCxnSpPr>
          <p:nvPr/>
        </p:nvCxnSpPr>
        <p:spPr>
          <a:xfrm flipV="1">
            <a:off x="7623850" y="5709292"/>
            <a:ext cx="1087319" cy="1993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FAE2B01-E0F7-6743-909F-57F141219281}"/>
              </a:ext>
            </a:extLst>
          </p:cNvPr>
          <p:cNvSpPr txBox="1"/>
          <p:nvPr/>
        </p:nvSpPr>
        <p:spPr>
          <a:xfrm>
            <a:off x="8711169" y="6075021"/>
            <a:ext cx="1208960" cy="600164"/>
          </a:xfrm>
          <a:prstGeom prst="rect">
            <a:avLst/>
          </a:prstGeom>
          <a:noFill/>
        </p:spPr>
        <p:txBody>
          <a:bodyPr wrap="square" rtlCol="0">
            <a:spAutoFit/>
          </a:bodyPr>
          <a:lstStyle/>
          <a:p>
            <a:pPr algn="ctr" defTabSz="914225">
              <a:defRPr/>
            </a:pPr>
            <a:r>
              <a:rPr lang="en-US" sz="1100">
                <a:solidFill>
                  <a:prstClr val="black"/>
                </a:solidFill>
                <a:latin typeface="Segoe UI Light" panose="020B0502040204020203" pitchFamily="34" charset="0"/>
                <a:cs typeface="Segoe UI Light" panose="020B0502040204020203" pitchFamily="34" charset="0"/>
              </a:rPr>
              <a:t>Azure Web App (querying batch &amp; real-time view)</a:t>
            </a:r>
          </a:p>
        </p:txBody>
      </p:sp>
      <p:sp>
        <p:nvSpPr>
          <p:cNvPr id="45" name="TextBox 44">
            <a:extLst>
              <a:ext uri="{FF2B5EF4-FFF2-40B4-BE49-F238E27FC236}">
                <a16:creationId xmlns:a16="http://schemas.microsoft.com/office/drawing/2014/main" id="{54F26CDF-56A4-2C4D-ADEB-065EC0344C26}"/>
              </a:ext>
            </a:extLst>
          </p:cNvPr>
          <p:cNvSpPr txBox="1"/>
          <p:nvPr/>
        </p:nvSpPr>
        <p:spPr>
          <a:xfrm>
            <a:off x="6182785" y="6056943"/>
            <a:ext cx="1531647" cy="600164"/>
          </a:xfrm>
          <a:prstGeom prst="rect">
            <a:avLst/>
          </a:prstGeom>
          <a:noFill/>
        </p:spPr>
        <p:txBody>
          <a:bodyPr wrap="square" rtlCol="0">
            <a:spAutoFit/>
          </a:bodyPr>
          <a:lstStyle/>
          <a:p>
            <a:pPr algn="ctr" defTabSz="914225">
              <a:defRPr/>
            </a:pPr>
            <a:r>
              <a:rPr lang="en-US" sz="1100">
                <a:solidFill>
                  <a:prstClr val="black"/>
                </a:solidFill>
                <a:latin typeface="Segoe UI Light" panose="020B0502040204020203" pitchFamily="34" charset="0"/>
                <a:cs typeface="Segoe UI Light" panose="020B0502040204020203" pitchFamily="34" charset="0"/>
              </a:rPr>
              <a:t>Stream processing using Spark Structured Streaming</a:t>
            </a:r>
          </a:p>
        </p:txBody>
      </p:sp>
      <p:sp>
        <p:nvSpPr>
          <p:cNvPr id="46" name="TextBox 45">
            <a:extLst>
              <a:ext uri="{FF2B5EF4-FFF2-40B4-BE49-F238E27FC236}">
                <a16:creationId xmlns:a16="http://schemas.microsoft.com/office/drawing/2014/main" id="{FF642908-1D69-EC4F-9113-FFA52A9AED18}"/>
              </a:ext>
            </a:extLst>
          </p:cNvPr>
          <p:cNvSpPr txBox="1"/>
          <p:nvPr/>
        </p:nvSpPr>
        <p:spPr>
          <a:xfrm>
            <a:off x="1990209" y="1401080"/>
            <a:ext cx="1312690" cy="430887"/>
          </a:xfrm>
          <a:prstGeom prst="rect">
            <a:avLst/>
          </a:prstGeom>
          <a:noFill/>
        </p:spPr>
        <p:txBody>
          <a:bodyPr wrap="square" rtlCol="0">
            <a:spAutoFit/>
          </a:bodyPr>
          <a:lstStyle/>
          <a:p>
            <a:pPr algn="ctr" defTabSz="914225">
              <a:defRPr/>
            </a:pPr>
            <a:r>
              <a:rPr lang="en-US" sz="1100">
                <a:solidFill>
                  <a:prstClr val="black"/>
                </a:solidFill>
                <a:latin typeface="Segoe UI Light" panose="020B0502040204020203" pitchFamily="34" charset="0"/>
                <a:cs typeface="Segoe UI Light" panose="020B0502040204020203" pitchFamily="34" charset="0"/>
              </a:rPr>
              <a:t>Event Hubs</a:t>
            </a:r>
          </a:p>
          <a:p>
            <a:pPr algn="ctr" defTabSz="914225">
              <a:defRPr/>
            </a:pPr>
            <a:r>
              <a:rPr lang="en-US" sz="1100">
                <a:solidFill>
                  <a:prstClr val="black"/>
                </a:solidFill>
                <a:latin typeface="Segoe UI Light" panose="020B0502040204020203" pitchFamily="34" charset="0"/>
                <a:cs typeface="Segoe UI Light" panose="020B0502040204020203" pitchFamily="34" charset="0"/>
              </a:rPr>
              <a:t>(Message queue)</a:t>
            </a:r>
          </a:p>
        </p:txBody>
      </p:sp>
      <p:sp>
        <p:nvSpPr>
          <p:cNvPr id="47" name="TextBox 46">
            <a:extLst>
              <a:ext uri="{FF2B5EF4-FFF2-40B4-BE49-F238E27FC236}">
                <a16:creationId xmlns:a16="http://schemas.microsoft.com/office/drawing/2014/main" id="{0AE9BDDD-E03B-C946-8CC1-8A51445155C3}"/>
              </a:ext>
            </a:extLst>
          </p:cNvPr>
          <p:cNvSpPr txBox="1"/>
          <p:nvPr/>
        </p:nvSpPr>
        <p:spPr>
          <a:xfrm>
            <a:off x="4094321" y="1390293"/>
            <a:ext cx="1434951" cy="600164"/>
          </a:xfrm>
          <a:prstGeom prst="rect">
            <a:avLst/>
          </a:prstGeom>
          <a:noFill/>
        </p:spPr>
        <p:txBody>
          <a:bodyPr wrap="square" rtlCol="0">
            <a:spAutoFit/>
          </a:bodyPr>
          <a:lstStyle/>
          <a:p>
            <a:pPr algn="ctr" defTabSz="914225">
              <a:defRPr/>
            </a:pPr>
            <a:r>
              <a:rPr lang="en-US" sz="1100">
                <a:solidFill>
                  <a:prstClr val="black"/>
                </a:solidFill>
                <a:latin typeface="Segoe UI Light" panose="020B0502040204020203" pitchFamily="34" charset="0"/>
                <a:cs typeface="Segoe UI Light" panose="020B0502040204020203" pitchFamily="34" charset="0"/>
              </a:rPr>
              <a:t>Azure Function</a:t>
            </a:r>
          </a:p>
          <a:p>
            <a:pPr algn="ctr" defTabSz="914225">
              <a:defRPr/>
            </a:pPr>
            <a:r>
              <a:rPr lang="en-US" sz="1100">
                <a:solidFill>
                  <a:prstClr val="black"/>
                </a:solidFill>
                <a:latin typeface="Segoe UI Light" panose="020B0502040204020203" pitchFamily="34" charset="0"/>
                <a:cs typeface="Segoe UI Light" panose="020B0502040204020203" pitchFamily="34" charset="0"/>
              </a:rPr>
              <a:t>(Schema conversion, pre-processing)</a:t>
            </a:r>
          </a:p>
        </p:txBody>
      </p:sp>
      <p:sp>
        <p:nvSpPr>
          <p:cNvPr id="48" name="TextBox 47">
            <a:extLst>
              <a:ext uri="{FF2B5EF4-FFF2-40B4-BE49-F238E27FC236}">
                <a16:creationId xmlns:a16="http://schemas.microsoft.com/office/drawing/2014/main" id="{5013E0F2-B9ED-D64E-991F-32ACADB58E62}"/>
              </a:ext>
            </a:extLst>
          </p:cNvPr>
          <p:cNvSpPr txBox="1"/>
          <p:nvPr/>
        </p:nvSpPr>
        <p:spPr>
          <a:xfrm>
            <a:off x="826547" y="3628509"/>
            <a:ext cx="1312690" cy="292388"/>
          </a:xfrm>
          <a:prstGeom prst="rect">
            <a:avLst/>
          </a:prstGeom>
          <a:noFill/>
        </p:spPr>
        <p:txBody>
          <a:bodyPr wrap="square" rtlCol="0">
            <a:spAutoFit/>
          </a:bodyPr>
          <a:lstStyle/>
          <a:p>
            <a:pPr algn="ctr" defTabSz="914225">
              <a:defRPr/>
            </a:pPr>
            <a:r>
              <a:rPr lang="en-US" sz="1300">
                <a:solidFill>
                  <a:prstClr val="black"/>
                </a:solidFill>
                <a:latin typeface="Segoe UI Light" panose="020B0502040204020203" pitchFamily="34" charset="0"/>
                <a:cs typeface="Segoe UI Light" panose="020B0502040204020203" pitchFamily="34" charset="0"/>
              </a:rPr>
              <a:t>Sensor inputs</a:t>
            </a:r>
          </a:p>
        </p:txBody>
      </p:sp>
      <p:sp>
        <p:nvSpPr>
          <p:cNvPr id="53" name="TextBox 52">
            <a:extLst>
              <a:ext uri="{FF2B5EF4-FFF2-40B4-BE49-F238E27FC236}">
                <a16:creationId xmlns:a16="http://schemas.microsoft.com/office/drawing/2014/main" id="{74C2FDF9-B5C1-9E45-8D1A-F6D63A842FA1}"/>
              </a:ext>
            </a:extLst>
          </p:cNvPr>
          <p:cNvSpPr txBox="1"/>
          <p:nvPr/>
        </p:nvSpPr>
        <p:spPr>
          <a:xfrm>
            <a:off x="10544280" y="5637843"/>
            <a:ext cx="1312690" cy="430887"/>
          </a:xfrm>
          <a:prstGeom prst="rect">
            <a:avLst/>
          </a:prstGeom>
          <a:noFill/>
        </p:spPr>
        <p:txBody>
          <a:bodyPr wrap="square" rtlCol="0">
            <a:spAutoFit/>
          </a:bodyPr>
          <a:lstStyle/>
          <a:p>
            <a:pPr algn="ctr" defTabSz="914225">
              <a:defRPr/>
            </a:pPr>
            <a:r>
              <a:rPr lang="en-US" sz="1100">
                <a:solidFill>
                  <a:prstClr val="black"/>
                </a:solidFill>
                <a:latin typeface="Segoe UI Light" panose="020B0502040204020203" pitchFamily="34" charset="0"/>
                <a:cs typeface="Segoe UI Light" panose="020B0502040204020203" pitchFamily="34" charset="0"/>
              </a:rPr>
              <a:t>Reporting &amp; Analysis</a:t>
            </a:r>
          </a:p>
        </p:txBody>
      </p:sp>
      <p:sp>
        <p:nvSpPr>
          <p:cNvPr id="55" name="Title 54">
            <a:extLst>
              <a:ext uri="{FF2B5EF4-FFF2-40B4-BE49-F238E27FC236}">
                <a16:creationId xmlns:a16="http://schemas.microsoft.com/office/drawing/2014/main" id="{D9E515B8-4AE8-FE41-9CEF-3A704A83AEA0}"/>
              </a:ext>
            </a:extLst>
          </p:cNvPr>
          <p:cNvSpPr>
            <a:spLocks noGrp="1"/>
          </p:cNvSpPr>
          <p:nvPr>
            <p:ph type="title"/>
          </p:nvPr>
        </p:nvSpPr>
        <p:spPr>
          <a:xfrm>
            <a:off x="443544" y="164502"/>
            <a:ext cx="10515600" cy="800123"/>
          </a:xfrm>
        </p:spPr>
        <p:txBody>
          <a:bodyPr>
            <a:normAutofit/>
          </a:bodyPr>
          <a:lstStyle/>
          <a:p>
            <a:r>
              <a:rPr lang="en-US" sz="3300">
                <a:latin typeface="Segoe UI Light" panose="020B0502040204020203" pitchFamily="34" charset="0"/>
                <a:cs typeface="Segoe UI Light" panose="020B0502040204020203" pitchFamily="34" charset="0"/>
              </a:rPr>
              <a:t>Streaming at scale in Azure using Cosmos DB</a:t>
            </a:r>
          </a:p>
        </p:txBody>
      </p:sp>
      <p:pic>
        <p:nvPicPr>
          <p:cNvPr id="38" name="Picture 37">
            <a:extLst>
              <a:ext uri="{FF2B5EF4-FFF2-40B4-BE49-F238E27FC236}">
                <a16:creationId xmlns:a16="http://schemas.microsoft.com/office/drawing/2014/main" id="{4BBF0BAD-98E5-6448-9309-6133120870AD}"/>
              </a:ext>
            </a:extLst>
          </p:cNvPr>
          <p:cNvPicPr>
            <a:picLocks noChangeAspect="1"/>
          </p:cNvPicPr>
          <p:nvPr/>
        </p:nvPicPr>
        <p:blipFill>
          <a:blip r:embed="rId11"/>
          <a:stretch>
            <a:fillRect/>
          </a:stretch>
        </p:blipFill>
        <p:spPr>
          <a:xfrm>
            <a:off x="6438743" y="1920830"/>
            <a:ext cx="920701" cy="920701"/>
          </a:xfrm>
          <a:prstGeom prst="rect">
            <a:avLst/>
          </a:prstGeom>
        </p:spPr>
      </p:pic>
      <p:pic>
        <p:nvPicPr>
          <p:cNvPr id="39" name="Picture 38">
            <a:extLst>
              <a:ext uri="{FF2B5EF4-FFF2-40B4-BE49-F238E27FC236}">
                <a16:creationId xmlns:a16="http://schemas.microsoft.com/office/drawing/2014/main" id="{9A32F927-7537-F14E-AFD2-60144FC36F17}"/>
              </a:ext>
            </a:extLst>
          </p:cNvPr>
          <p:cNvPicPr>
            <a:picLocks noChangeAspect="1"/>
          </p:cNvPicPr>
          <p:nvPr/>
        </p:nvPicPr>
        <p:blipFill>
          <a:blip r:embed="rId11"/>
          <a:stretch>
            <a:fillRect/>
          </a:stretch>
        </p:blipFill>
        <p:spPr>
          <a:xfrm>
            <a:off x="10038443" y="1892035"/>
            <a:ext cx="920701" cy="920701"/>
          </a:xfrm>
          <a:prstGeom prst="rect">
            <a:avLst/>
          </a:prstGeom>
        </p:spPr>
      </p:pic>
    </p:spTree>
    <p:extLst>
      <p:ext uri="{BB962C8B-B14F-4D97-AF65-F5344CB8AC3E}">
        <p14:creationId xmlns:p14="http://schemas.microsoft.com/office/powerpoint/2010/main" val="241492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EE5EC1-5DCB-4630-A9A7-4583044C113D}"/>
              </a:ext>
            </a:extLst>
          </p:cNvPr>
          <p:cNvSpPr>
            <a:spLocks noGrp="1"/>
          </p:cNvSpPr>
          <p:nvPr>
            <p:ph type="title"/>
          </p:nvPr>
        </p:nvSpPr>
        <p:spPr>
          <a:xfrm>
            <a:off x="268080" y="2821121"/>
            <a:ext cx="11655840" cy="899665"/>
          </a:xfrm>
        </p:spPr>
        <p:txBody>
          <a:bodyPr/>
          <a:lstStyle/>
          <a:p>
            <a:pPr>
              <a:lnSpc>
                <a:spcPct val="100000"/>
              </a:lnSpc>
            </a:pPr>
            <a:r>
              <a:rPr lang="en-US" sz="4800" spc="0">
                <a:solidFill>
                  <a:srgbClr val="0070C0"/>
                </a:solidFill>
                <a:latin typeface="Segoe UI Light" panose="020B0502040204020203" pitchFamily="34" charset="0"/>
                <a:ea typeface="Segoe UI Semibold" charset="0"/>
                <a:cs typeface="Segoe UI Light" panose="020B0502040204020203" pitchFamily="34" charset="0"/>
              </a:rPr>
              <a:t>Customer Stories</a:t>
            </a:r>
          </a:p>
        </p:txBody>
      </p:sp>
    </p:spTree>
    <p:extLst>
      <p:ext uri="{BB962C8B-B14F-4D97-AF65-F5344CB8AC3E}">
        <p14:creationId xmlns:p14="http://schemas.microsoft.com/office/powerpoint/2010/main" val="3576849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0" name="Picture 67" descr="Picture 67"/>
          <p:cNvPicPr>
            <a:picLocks noChangeAspect="1"/>
          </p:cNvPicPr>
          <p:nvPr/>
        </p:nvPicPr>
        <p:blipFill>
          <a:blip r:embed="rId2">
            <a:extLst/>
          </a:blip>
          <a:srcRect t="51867"/>
          <a:stretch>
            <a:fillRect/>
          </a:stretch>
        </p:blipFill>
        <p:spPr>
          <a:xfrm>
            <a:off x="0" y="-1615441"/>
            <a:ext cx="13594081" cy="9814561"/>
          </a:xfrm>
          <a:prstGeom prst="rect">
            <a:avLst/>
          </a:prstGeom>
          <a:ln w="12700">
            <a:miter lim="400000"/>
          </a:ln>
        </p:spPr>
      </p:pic>
      <p:sp>
        <p:nvSpPr>
          <p:cNvPr id="681" name="Rectangle 5"/>
          <p:cNvSpPr/>
          <p:nvPr/>
        </p:nvSpPr>
        <p:spPr>
          <a:xfrm>
            <a:off x="-1" y="2587043"/>
            <a:ext cx="262170" cy="2610658"/>
          </a:xfrm>
          <a:prstGeom prst="rect">
            <a:avLst/>
          </a:prstGeom>
          <a:solidFill>
            <a:srgbClr val="B8D432">
              <a:alpha val="80000"/>
            </a:srgbClr>
          </a:solidFill>
          <a:ln w="12700">
            <a:miter lim="400000"/>
          </a:ln>
        </p:spPr>
        <p:txBody>
          <a:bodyPr lIns="45719" rIns="45719" anchor="ctr"/>
          <a:lstStyle/>
          <a:p>
            <a:pPr algn="ctr" defTabSz="932597">
              <a:defRPr>
                <a:solidFill>
                  <a:srgbClr val="FFFFFF"/>
                </a:solidFill>
                <a:latin typeface="Helvetica Light"/>
                <a:ea typeface="Helvetica Light"/>
                <a:cs typeface="Helvetica Light"/>
                <a:sym typeface="Helvetica Light"/>
              </a:defRPr>
            </a:pPr>
            <a:endParaRPr/>
          </a:p>
        </p:txBody>
      </p:sp>
      <p:sp>
        <p:nvSpPr>
          <p:cNvPr id="682" name="Chevron 16"/>
          <p:cNvSpPr/>
          <p:nvPr/>
        </p:nvSpPr>
        <p:spPr>
          <a:xfrm>
            <a:off x="262167" y="2586410"/>
            <a:ext cx="2876549" cy="2611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4" y="0"/>
                </a:lnTo>
                <a:lnTo>
                  <a:pt x="21600" y="10800"/>
                </a:lnTo>
                <a:lnTo>
                  <a:pt x="19824" y="21600"/>
                </a:lnTo>
                <a:lnTo>
                  <a:pt x="0" y="21600"/>
                </a:lnTo>
                <a:lnTo>
                  <a:pt x="0" y="0"/>
                </a:lnTo>
                <a:close/>
              </a:path>
            </a:pathLst>
          </a:custGeom>
          <a:solidFill>
            <a:srgbClr val="B8D432">
              <a:alpha val="80000"/>
            </a:srgbClr>
          </a:solidFill>
          <a:ln w="12700">
            <a:miter lim="400000"/>
          </a:ln>
        </p:spPr>
        <p:txBody>
          <a:bodyPr lIns="45719" rIns="45719" anchor="ctr"/>
          <a:lstStyle/>
          <a:p>
            <a:pPr defTabSz="932597">
              <a:lnSpc>
                <a:spcPct val="90000"/>
              </a:lnSpc>
              <a:spcBef>
                <a:spcPts val="1200"/>
              </a:spcBef>
              <a:defRPr sz="1300">
                <a:solidFill>
                  <a:srgbClr val="FFFFFF"/>
                </a:solidFill>
                <a:latin typeface="Helvetica Light"/>
                <a:ea typeface="Helvetica Light"/>
                <a:cs typeface="Helvetica Light"/>
                <a:sym typeface="Helvetica Light"/>
              </a:defRPr>
            </a:pPr>
            <a:endParaRPr/>
          </a:p>
        </p:txBody>
      </p:sp>
      <p:grpSp>
        <p:nvGrpSpPr>
          <p:cNvPr id="685" name="Chevron 25"/>
          <p:cNvGrpSpPr/>
          <p:nvPr/>
        </p:nvGrpSpPr>
        <p:grpSpPr>
          <a:xfrm>
            <a:off x="2892051" y="2584656"/>
            <a:ext cx="3265210" cy="2611921"/>
            <a:chOff x="0" y="0"/>
            <a:chExt cx="3265208" cy="2611920"/>
          </a:xfrm>
        </p:grpSpPr>
        <p:sp>
          <p:nvSpPr>
            <p:cNvPr id="683" name="Shape"/>
            <p:cNvSpPr/>
            <p:nvPr/>
          </p:nvSpPr>
          <p:spPr>
            <a:xfrm>
              <a:off x="-1" y="-1"/>
              <a:ext cx="3265209" cy="2611922"/>
            </a:xfrm>
            <a:custGeom>
              <a:avLst/>
              <a:gdLst/>
              <a:ahLst/>
              <a:cxnLst>
                <a:cxn ang="0">
                  <a:pos x="wd2" y="hd2"/>
                </a:cxn>
                <a:cxn ang="5400000">
                  <a:pos x="wd2" y="hd2"/>
                </a:cxn>
                <a:cxn ang="10800000">
                  <a:pos x="wd2" y="hd2"/>
                </a:cxn>
                <a:cxn ang="16200000">
                  <a:pos x="wd2" y="hd2"/>
                </a:cxn>
              </a:cxnLst>
              <a:rect l="0" t="0" r="r" b="b"/>
              <a:pathLst>
                <a:path w="21600" h="21600" extrusionOk="0">
                  <a:moveTo>
                    <a:pt x="0" y="12"/>
                  </a:moveTo>
                  <a:lnTo>
                    <a:pt x="21600" y="0"/>
                  </a:lnTo>
                  <a:lnTo>
                    <a:pt x="21600" y="21595"/>
                  </a:lnTo>
                  <a:lnTo>
                    <a:pt x="8" y="21600"/>
                  </a:lnTo>
                  <a:lnTo>
                    <a:pt x="1609" y="10797"/>
                  </a:lnTo>
                  <a:lnTo>
                    <a:pt x="0" y="12"/>
                  </a:lnTo>
                  <a:close/>
                </a:path>
              </a:pathLst>
            </a:custGeom>
            <a:solidFill>
              <a:srgbClr val="0B8172">
                <a:alpha val="80000"/>
              </a:srgbClr>
            </a:solidFill>
            <a:ln w="12700" cap="flat">
              <a:noFill/>
              <a:miter lim="400000"/>
            </a:ln>
            <a:effectLst/>
          </p:spPr>
          <p:txBody>
            <a:bodyPr wrap="square" lIns="45719" tIns="45719" rIns="45719" bIns="45719" numCol="1" anchor="t">
              <a:noAutofit/>
            </a:bodyPr>
            <a:lstStyle/>
            <a:p>
              <a:pPr defTabSz="932597">
                <a:spcBef>
                  <a:spcPts val="1200"/>
                </a:spcBef>
                <a:defRPr sz="1300">
                  <a:solidFill>
                    <a:srgbClr val="FFFFFF"/>
                  </a:solidFill>
                  <a:latin typeface="Helvetica Light"/>
                  <a:ea typeface="Helvetica Light"/>
                  <a:cs typeface="Helvetica Light"/>
                  <a:sym typeface="Helvetica Light"/>
                </a:defRPr>
              </a:pPr>
              <a:endParaRPr/>
            </a:p>
          </p:txBody>
        </p:sp>
        <p:sp>
          <p:nvSpPr>
            <p:cNvPr id="684" name="Key benefits…"/>
            <p:cNvSpPr txBox="1"/>
            <p:nvPr/>
          </p:nvSpPr>
          <p:spPr>
            <a:xfrm>
              <a:off x="-1" y="-1"/>
              <a:ext cx="3265210" cy="21539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defTabSz="932597">
                <a:lnSpc>
                  <a:spcPct val="90000"/>
                </a:lnSpc>
                <a:spcBef>
                  <a:spcPts val="1200"/>
                </a:spcBef>
                <a:defRPr sz="2000">
                  <a:solidFill>
                    <a:srgbClr val="FFFFFF"/>
                  </a:solidFill>
                  <a:latin typeface="Helvetica Light"/>
                  <a:ea typeface="Helvetica Light"/>
                  <a:cs typeface="Helvetica Light"/>
                  <a:sym typeface="Helvetica Light"/>
                </a:defRPr>
              </a:pPr>
              <a:r>
                <a:t>Key benefits</a:t>
              </a:r>
            </a:p>
            <a:p>
              <a:pPr marL="177192" indent="-177192" defTabSz="932597">
                <a:spcBef>
                  <a:spcPts val="1200"/>
                </a:spcBef>
                <a:buClr>
                  <a:srgbClr val="FFFFFF"/>
                </a:buClr>
                <a:buSzPct val="100000"/>
                <a:buFont typeface="Arial"/>
                <a:buChar char="•"/>
                <a:defRPr sz="1300">
                  <a:solidFill>
                    <a:srgbClr val="FFFFFF"/>
                  </a:solidFill>
                  <a:latin typeface="Helvetica Light"/>
                  <a:ea typeface="Helvetica Light"/>
                  <a:cs typeface="Helvetica Light"/>
                  <a:sym typeface="Helvetica Light"/>
                </a:defRPr>
              </a:pPr>
              <a:r>
                <a:t>Cosmos DB can scale elastically without operational overhead of MongoDB</a:t>
              </a:r>
            </a:p>
            <a:p>
              <a:pPr marL="177192" indent="-177192" defTabSz="932597">
                <a:spcBef>
                  <a:spcPts val="1200"/>
                </a:spcBef>
                <a:buClr>
                  <a:srgbClr val="FFFFFF"/>
                </a:buClr>
                <a:buSzPct val="100000"/>
                <a:buFont typeface="Arial"/>
                <a:buChar char="•"/>
                <a:defRPr sz="1300">
                  <a:solidFill>
                    <a:srgbClr val="FFFFFF"/>
                  </a:solidFill>
                  <a:latin typeface="Helvetica Light"/>
                  <a:ea typeface="Helvetica Light"/>
                  <a:cs typeface="Helvetica Light"/>
                  <a:sym typeface="Helvetica Light"/>
                </a:defRPr>
              </a:pPr>
              <a:r>
                <a:t>Perform fast queries over events to deliver recommended services, safety notices to vehicles</a:t>
              </a:r>
            </a:p>
            <a:p>
              <a:pPr marL="177192" indent="-177192" defTabSz="932597">
                <a:spcBef>
                  <a:spcPts val="1200"/>
                </a:spcBef>
                <a:buClr>
                  <a:srgbClr val="FFFFFF"/>
                </a:buClr>
                <a:buSzPct val="100000"/>
                <a:buFont typeface="Arial"/>
                <a:buChar char="•"/>
                <a:defRPr sz="1300">
                  <a:solidFill>
                    <a:srgbClr val="FFFFFF"/>
                  </a:solidFill>
                  <a:latin typeface="Helvetica Light"/>
                  <a:ea typeface="Helvetica Light"/>
                  <a:cs typeface="Helvetica Light"/>
                  <a:sym typeface="Helvetica Light"/>
                </a:defRPr>
              </a:pPr>
              <a:r>
                <a:t>Perform staged migration via MongoDB APIs</a:t>
              </a:r>
            </a:p>
          </p:txBody>
        </p:sp>
      </p:grpSp>
      <p:sp>
        <p:nvSpPr>
          <p:cNvPr id="686" name="Rectangle 1"/>
          <p:cNvSpPr txBox="1"/>
          <p:nvPr/>
        </p:nvSpPr>
        <p:spPr>
          <a:xfrm>
            <a:off x="262168" y="2647302"/>
            <a:ext cx="2622838" cy="285496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defTabSz="932597">
              <a:lnSpc>
                <a:spcPct val="90000"/>
              </a:lnSpc>
              <a:spcBef>
                <a:spcPts val="1200"/>
              </a:spcBef>
              <a:defRPr sz="2000">
                <a:solidFill>
                  <a:srgbClr val="FFFFFF"/>
                </a:solidFill>
                <a:latin typeface="Helvetica Light"/>
                <a:ea typeface="Helvetica Light"/>
                <a:cs typeface="Helvetica Light"/>
                <a:sym typeface="Helvetica Light"/>
              </a:defRPr>
            </a:pPr>
            <a:r>
              <a:t>Business need</a:t>
            </a:r>
          </a:p>
          <a:p>
            <a:pPr marL="177192" indent="-177192" defTabSz="932597">
              <a:spcBef>
                <a:spcPts val="1200"/>
              </a:spcBef>
              <a:buClr>
                <a:srgbClr val="FFFFFF"/>
              </a:buClr>
              <a:buSzPct val="100000"/>
              <a:buFont typeface="Arial"/>
              <a:buChar char="•"/>
              <a:defRPr sz="1300">
                <a:solidFill>
                  <a:srgbClr val="FFFFFF"/>
                </a:solidFill>
                <a:latin typeface="Helvetica Light"/>
                <a:ea typeface="Helvetica Light"/>
                <a:cs typeface="Helvetica Light"/>
                <a:sym typeface="Helvetica Light"/>
              </a:defRPr>
            </a:pPr>
            <a:r>
              <a:t>Need to ingest massive volumes of diagnostic data from vehicles and take real-time actions as part of connected car platform</a:t>
            </a:r>
          </a:p>
          <a:p>
            <a:pPr marL="177192" indent="-177192" defTabSz="932597">
              <a:spcBef>
                <a:spcPts val="1200"/>
              </a:spcBef>
              <a:buClr>
                <a:srgbClr val="FFFFFF"/>
              </a:buClr>
              <a:buSzPct val="100000"/>
              <a:buFont typeface="Arial"/>
              <a:buChar char="•"/>
              <a:defRPr sz="1300">
                <a:solidFill>
                  <a:srgbClr val="FFFFFF"/>
                </a:solidFill>
                <a:latin typeface="Helvetica Light"/>
                <a:ea typeface="Helvetica Light"/>
                <a:cs typeface="Helvetica Light"/>
                <a:sym typeface="Helvetica Light"/>
              </a:defRPr>
            </a:pPr>
            <a:r>
              <a:t>Management and operations of database infrastructure to handle exponential growth of data</a:t>
            </a:r>
          </a:p>
        </p:txBody>
      </p:sp>
      <p:sp>
        <p:nvSpPr>
          <p:cNvPr id="687" name="Rectangle 55"/>
          <p:cNvSpPr/>
          <p:nvPr/>
        </p:nvSpPr>
        <p:spPr>
          <a:xfrm rot="10800000">
            <a:off x="0" y="-107487"/>
            <a:ext cx="12192000" cy="1208405"/>
          </a:xfrm>
          <a:prstGeom prst="rect">
            <a:avLst/>
          </a:prstGeom>
          <a:gradFill>
            <a:gsLst>
              <a:gs pos="0">
                <a:srgbClr val="8A8A8A">
                  <a:alpha val="10000"/>
                </a:srgbClr>
              </a:gs>
              <a:gs pos="100000">
                <a:srgbClr val="404040">
                  <a:alpha val="10000"/>
                </a:srgbClr>
              </a:gs>
            </a:gsLst>
            <a:lin ang="5400000"/>
          </a:gradFill>
          <a:ln w="12700">
            <a:miter lim="400000"/>
          </a:ln>
        </p:spPr>
        <p:txBody>
          <a:bodyPr lIns="45719" rIns="45719" anchor="ctr"/>
          <a:lstStyle/>
          <a:p>
            <a:pPr algn="ctr">
              <a:defRPr>
                <a:solidFill>
                  <a:srgbClr val="FFFFFF"/>
                </a:solidFill>
                <a:latin typeface="Helvetica Light"/>
                <a:ea typeface="Helvetica Light"/>
                <a:cs typeface="Helvetica Light"/>
                <a:sym typeface="Helvetica Light"/>
              </a:defRPr>
            </a:pPr>
            <a:endParaRPr/>
          </a:p>
        </p:txBody>
      </p:sp>
      <p:sp>
        <p:nvSpPr>
          <p:cNvPr id="688" name="Rectangle 69"/>
          <p:cNvSpPr/>
          <p:nvPr/>
        </p:nvSpPr>
        <p:spPr>
          <a:xfrm>
            <a:off x="0" y="4517902"/>
            <a:ext cx="12228394" cy="2791806"/>
          </a:xfrm>
          <a:prstGeom prst="rect">
            <a:avLst/>
          </a:prstGeom>
          <a:gradFill>
            <a:gsLst>
              <a:gs pos="0">
                <a:srgbClr val="808080">
                  <a:alpha val="0"/>
                </a:srgbClr>
              </a:gs>
              <a:gs pos="100000">
                <a:srgbClr val="000000"/>
              </a:gs>
            </a:gsLst>
            <a:lin ang="5400000"/>
          </a:gradFill>
          <a:ln w="12700">
            <a:miter lim="400000"/>
          </a:ln>
        </p:spPr>
        <p:txBody>
          <a:bodyPr lIns="45719" rIns="45719" anchor="ctr"/>
          <a:lstStyle/>
          <a:p>
            <a:pPr algn="ctr">
              <a:defRPr>
                <a:solidFill>
                  <a:srgbClr val="FFFFFF"/>
                </a:solidFill>
                <a:latin typeface="Helvetica Light"/>
                <a:ea typeface="Helvetica Light"/>
                <a:cs typeface="Helvetica Light"/>
                <a:sym typeface="Helvetica Light"/>
              </a:defRPr>
            </a:pPr>
            <a:endParaRPr/>
          </a:p>
        </p:txBody>
      </p:sp>
      <p:sp>
        <p:nvSpPr>
          <p:cNvPr id="689" name="TextBox 11"/>
          <p:cNvSpPr txBox="1"/>
          <p:nvPr/>
        </p:nvSpPr>
        <p:spPr>
          <a:xfrm>
            <a:off x="1836498" y="5623498"/>
            <a:ext cx="1886993" cy="8534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lgn="ctr">
              <a:defRPr sz="3200">
                <a:solidFill>
                  <a:srgbClr val="FFFFFF"/>
                </a:solidFill>
                <a:latin typeface="Helvetica Light"/>
                <a:ea typeface="Helvetica Light"/>
                <a:cs typeface="Helvetica Light"/>
                <a:sym typeface="Helvetica Light"/>
              </a:defRPr>
            </a:pPr>
            <a:r>
              <a:t>8TB</a:t>
            </a:r>
            <a:r>
              <a:rPr sz="1800"/>
              <a:t> </a:t>
            </a:r>
          </a:p>
          <a:p>
            <a:pPr algn="ctr">
              <a:defRPr>
                <a:solidFill>
                  <a:srgbClr val="FFFFFF"/>
                </a:solidFill>
                <a:latin typeface="Helvetica Light"/>
                <a:ea typeface="Helvetica Light"/>
                <a:cs typeface="Helvetica Light"/>
                <a:sym typeface="Helvetica Light"/>
              </a:defRPr>
            </a:pPr>
            <a:r>
              <a:t>Vehicle Telemetry</a:t>
            </a:r>
          </a:p>
        </p:txBody>
      </p:sp>
      <p:sp>
        <p:nvSpPr>
          <p:cNvPr id="690" name="TextBox 12"/>
          <p:cNvSpPr txBox="1"/>
          <p:nvPr/>
        </p:nvSpPr>
        <p:spPr>
          <a:xfrm>
            <a:off x="3942018" y="5623498"/>
            <a:ext cx="1260171" cy="8534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lgn="ctr">
              <a:defRPr sz="3200">
                <a:solidFill>
                  <a:srgbClr val="FFFFFF"/>
                </a:solidFill>
                <a:latin typeface="Helvetica Light"/>
                <a:ea typeface="Helvetica Light"/>
                <a:cs typeface="Helvetica Light"/>
                <a:sym typeface="Helvetica Light"/>
              </a:defRPr>
            </a:pPr>
            <a:r>
              <a:t>250K</a:t>
            </a:r>
            <a:r>
              <a:rPr sz="1800"/>
              <a:t> </a:t>
            </a:r>
          </a:p>
          <a:p>
            <a:pPr algn="ctr">
              <a:defRPr>
                <a:solidFill>
                  <a:srgbClr val="FFFFFF"/>
                </a:solidFill>
                <a:latin typeface="Helvetica Light"/>
                <a:ea typeface="Helvetica Light"/>
                <a:cs typeface="Helvetica Light"/>
                <a:sym typeface="Helvetica Light"/>
              </a:defRPr>
            </a:pPr>
            <a:r>
              <a:t>Lexus Cars</a:t>
            </a:r>
          </a:p>
        </p:txBody>
      </p:sp>
      <p:pic>
        <p:nvPicPr>
          <p:cNvPr id="691" name="Picture 8" descr="Picture 8"/>
          <p:cNvPicPr>
            <a:picLocks noChangeAspect="1"/>
          </p:cNvPicPr>
          <p:nvPr/>
        </p:nvPicPr>
        <p:blipFill>
          <a:blip r:embed="rId3">
            <a:extLst/>
          </a:blip>
          <a:stretch>
            <a:fillRect/>
          </a:stretch>
        </p:blipFill>
        <p:spPr>
          <a:xfrm>
            <a:off x="332979" y="5724299"/>
            <a:ext cx="1140643" cy="957457"/>
          </a:xfrm>
          <a:prstGeom prst="rect">
            <a:avLst/>
          </a:prstGeom>
          <a:ln w="12700">
            <a:miter lim="400000"/>
          </a:ln>
        </p:spPr>
      </p:pic>
      <p:sp>
        <p:nvSpPr>
          <p:cNvPr id="692" name="Rectangle 70"/>
          <p:cNvSpPr/>
          <p:nvPr/>
        </p:nvSpPr>
        <p:spPr>
          <a:xfrm rot="10800000">
            <a:off x="-1" y="-528111"/>
            <a:ext cx="12228395" cy="1999259"/>
          </a:xfrm>
          <a:prstGeom prst="rect">
            <a:avLst/>
          </a:prstGeom>
          <a:gradFill>
            <a:gsLst>
              <a:gs pos="0">
                <a:srgbClr val="808080">
                  <a:alpha val="0"/>
                </a:srgbClr>
              </a:gs>
              <a:gs pos="100000">
                <a:srgbClr val="000000"/>
              </a:gs>
            </a:gsLst>
            <a:lin ang="5400000"/>
          </a:gradFill>
          <a:ln w="12700">
            <a:miter lim="400000"/>
          </a:ln>
        </p:spPr>
        <p:txBody>
          <a:bodyPr lIns="45719" rIns="45719" anchor="ctr"/>
          <a:lstStyle/>
          <a:p>
            <a:pPr algn="ctr">
              <a:defRPr>
                <a:solidFill>
                  <a:srgbClr val="FFFFFF"/>
                </a:solidFill>
                <a:latin typeface="Helvetica Light"/>
                <a:ea typeface="Helvetica Light"/>
                <a:cs typeface="Helvetica Light"/>
                <a:sym typeface="Helvetica Light"/>
              </a:defRPr>
            </a:pPr>
            <a:endParaRPr/>
          </a:p>
        </p:txBody>
      </p:sp>
      <p:sp>
        <p:nvSpPr>
          <p:cNvPr id="693" name="Rectangle 9"/>
          <p:cNvSpPr txBox="1"/>
          <p:nvPr/>
        </p:nvSpPr>
        <p:spPr>
          <a:xfrm>
            <a:off x="410612" y="270482"/>
            <a:ext cx="5456205" cy="8280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a:solidFill>
                  <a:srgbClr val="FFFFFF"/>
                </a:solidFill>
                <a:latin typeface="Helvetica Light"/>
                <a:ea typeface="Helvetica Light"/>
                <a:cs typeface="Helvetica Light"/>
                <a:sym typeface="Helvetica Light"/>
              </a:defRPr>
            </a:lvl1pPr>
          </a:lstStyle>
          <a:p>
            <a:r>
              <a:t>Toyota drives connected car push forward with Azure Cosmos DB</a:t>
            </a:r>
          </a:p>
        </p:txBody>
      </p:sp>
      <p:grpSp>
        <p:nvGrpSpPr>
          <p:cNvPr id="736" name="Group 129"/>
          <p:cNvGrpSpPr/>
          <p:nvPr/>
        </p:nvGrpSpPr>
        <p:grpSpPr>
          <a:xfrm>
            <a:off x="7626095" y="2587751"/>
            <a:ext cx="4637200" cy="2611921"/>
            <a:chOff x="0" y="0"/>
            <a:chExt cx="4637199" cy="2611920"/>
          </a:xfrm>
        </p:grpSpPr>
        <p:grpSp>
          <p:nvGrpSpPr>
            <p:cNvPr id="702" name="Group 51"/>
            <p:cNvGrpSpPr/>
            <p:nvPr/>
          </p:nvGrpSpPr>
          <p:grpSpPr>
            <a:xfrm>
              <a:off x="-1" y="-1"/>
              <a:ext cx="4637201" cy="2611922"/>
              <a:chOff x="0" y="0"/>
              <a:chExt cx="4637199" cy="2611920"/>
            </a:xfrm>
          </p:grpSpPr>
          <p:sp>
            <p:nvSpPr>
              <p:cNvPr id="694" name="Rectangle 8"/>
              <p:cNvSpPr/>
              <p:nvPr/>
            </p:nvSpPr>
            <p:spPr>
              <a:xfrm>
                <a:off x="-1" y="-1"/>
                <a:ext cx="4637201" cy="2611922"/>
              </a:xfrm>
              <a:prstGeom prst="rect">
                <a:avLst/>
              </a:prstGeom>
              <a:solidFill>
                <a:srgbClr val="404040">
                  <a:alpha val="8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Helvetica Light"/>
                    <a:ea typeface="Helvetica Light"/>
                    <a:cs typeface="Helvetica Light"/>
                    <a:sym typeface="Helvetica Light"/>
                  </a:defRPr>
                </a:pPr>
                <a:endParaRPr/>
              </a:p>
            </p:txBody>
          </p:sp>
          <p:pic>
            <p:nvPicPr>
              <p:cNvPr id="695" name="Picture 17" descr="Picture 17"/>
              <p:cNvPicPr>
                <a:picLocks noChangeAspect="1"/>
              </p:cNvPicPr>
              <p:nvPr/>
            </p:nvPicPr>
            <p:blipFill>
              <a:blip r:embed="rId4">
                <a:extLst/>
              </a:blip>
              <a:stretch>
                <a:fillRect/>
              </a:stretch>
            </p:blipFill>
            <p:spPr>
              <a:xfrm>
                <a:off x="3152489" y="1353448"/>
                <a:ext cx="274321" cy="274321"/>
              </a:xfrm>
              <a:prstGeom prst="rect">
                <a:avLst/>
              </a:prstGeom>
              <a:ln w="12700" cap="flat">
                <a:noFill/>
                <a:miter lim="400000"/>
              </a:ln>
              <a:effectLst/>
            </p:spPr>
          </p:pic>
          <p:sp>
            <p:nvSpPr>
              <p:cNvPr id="696" name="TextBox 22"/>
              <p:cNvSpPr txBox="1"/>
              <p:nvPr/>
            </p:nvSpPr>
            <p:spPr>
              <a:xfrm>
                <a:off x="2753658" y="1068417"/>
                <a:ext cx="1090436" cy="218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800">
                    <a:solidFill>
                      <a:srgbClr val="FFFFFF"/>
                    </a:solidFill>
                    <a:latin typeface="Helvetica Light"/>
                    <a:ea typeface="Helvetica Light"/>
                    <a:cs typeface="Helvetica Light"/>
                    <a:sym typeface="Helvetica Light"/>
                  </a:defRPr>
                </a:lvl1pPr>
              </a:lstStyle>
              <a:p>
                <a:r>
                  <a:t>Azure Cosmos DB</a:t>
                </a:r>
              </a:p>
            </p:txBody>
          </p:sp>
          <p:sp>
            <p:nvSpPr>
              <p:cNvPr id="697" name="TextBox 23"/>
              <p:cNvSpPr txBox="1"/>
              <p:nvPr/>
            </p:nvSpPr>
            <p:spPr>
              <a:xfrm>
                <a:off x="1811284" y="1103677"/>
                <a:ext cx="1090436" cy="345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ctr">
                  <a:defRPr sz="800">
                    <a:solidFill>
                      <a:srgbClr val="FFFFFF"/>
                    </a:solidFill>
                    <a:latin typeface="Helvetica Light"/>
                    <a:ea typeface="Helvetica Light"/>
                    <a:cs typeface="Helvetica Light"/>
                    <a:sym typeface="Helvetica Light"/>
                  </a:defRPr>
                </a:pPr>
                <a:r>
                  <a:t>Azure HDInsight</a:t>
                </a:r>
              </a:p>
              <a:p>
                <a:pPr algn="ctr">
                  <a:defRPr sz="800">
                    <a:solidFill>
                      <a:srgbClr val="FFFFFF"/>
                    </a:solidFill>
                    <a:latin typeface="Helvetica Light"/>
                    <a:ea typeface="Helvetica Light"/>
                    <a:cs typeface="Helvetica Light"/>
                    <a:sym typeface="Helvetica Light"/>
                  </a:defRPr>
                </a:pPr>
                <a:r>
                  <a:t>Storm</a:t>
                </a:r>
              </a:p>
            </p:txBody>
          </p:sp>
          <p:sp>
            <p:nvSpPr>
              <p:cNvPr id="698" name="Straight Arrow Connector 24"/>
              <p:cNvSpPr/>
              <p:nvPr/>
            </p:nvSpPr>
            <p:spPr>
              <a:xfrm>
                <a:off x="1157916" y="955883"/>
                <a:ext cx="247371" cy="1"/>
              </a:xfrm>
              <a:prstGeom prst="line">
                <a:avLst/>
              </a:prstGeom>
              <a:noFill/>
              <a:ln w="9525" cap="flat">
                <a:solidFill>
                  <a:srgbClr val="F2F2F2"/>
                </a:solidFill>
                <a:prstDash val="dash"/>
                <a:miter lim="800000"/>
                <a:tailEnd type="triangle" w="med" len="med"/>
              </a:ln>
              <a:effectLst/>
            </p:spPr>
            <p:txBody>
              <a:bodyPr wrap="square" lIns="45719" tIns="45719" rIns="45719" bIns="45719" numCol="1" anchor="t">
                <a:noAutofit/>
              </a:bodyPr>
              <a:lstStyle/>
              <a:p>
                <a:endParaRPr/>
              </a:p>
            </p:txBody>
          </p:sp>
          <p:sp>
            <p:nvSpPr>
              <p:cNvPr id="699" name="Straight Arrow Connector 26"/>
              <p:cNvSpPr/>
              <p:nvPr/>
            </p:nvSpPr>
            <p:spPr>
              <a:xfrm>
                <a:off x="1837604" y="955883"/>
                <a:ext cx="247371" cy="1"/>
              </a:xfrm>
              <a:prstGeom prst="line">
                <a:avLst/>
              </a:prstGeom>
              <a:noFill/>
              <a:ln w="9525" cap="flat">
                <a:solidFill>
                  <a:srgbClr val="F2F2F2"/>
                </a:solidFill>
                <a:prstDash val="dash"/>
                <a:miter lim="800000"/>
                <a:tailEnd type="triangle" w="med" len="med"/>
              </a:ln>
              <a:effectLst/>
            </p:spPr>
            <p:txBody>
              <a:bodyPr wrap="square" lIns="45719" tIns="45719" rIns="45719" bIns="45719" numCol="1" anchor="t">
                <a:noAutofit/>
              </a:bodyPr>
              <a:lstStyle/>
              <a:p>
                <a:endParaRPr/>
              </a:p>
            </p:txBody>
          </p:sp>
          <p:sp>
            <p:nvSpPr>
              <p:cNvPr id="700" name="Straight Arrow Connector 27"/>
              <p:cNvSpPr/>
              <p:nvPr/>
            </p:nvSpPr>
            <p:spPr>
              <a:xfrm>
                <a:off x="2478606" y="955883"/>
                <a:ext cx="585070" cy="1"/>
              </a:xfrm>
              <a:prstGeom prst="line">
                <a:avLst/>
              </a:prstGeom>
              <a:noFill/>
              <a:ln w="9525" cap="flat">
                <a:solidFill>
                  <a:srgbClr val="F2F2F2"/>
                </a:solidFill>
                <a:prstDash val="dash"/>
                <a:miter lim="800000"/>
                <a:tailEnd type="triangle" w="med" len="med"/>
              </a:ln>
              <a:effectLst/>
            </p:spPr>
            <p:txBody>
              <a:bodyPr wrap="square" lIns="45719" tIns="45719" rIns="45719" bIns="45719" numCol="1" anchor="t">
                <a:noAutofit/>
              </a:bodyPr>
              <a:lstStyle/>
              <a:p>
                <a:endParaRPr/>
              </a:p>
            </p:txBody>
          </p:sp>
          <p:sp>
            <p:nvSpPr>
              <p:cNvPr id="701" name="TextBox 31"/>
              <p:cNvSpPr txBox="1"/>
              <p:nvPr/>
            </p:nvSpPr>
            <p:spPr>
              <a:xfrm>
                <a:off x="2676169" y="1650335"/>
                <a:ext cx="1218464" cy="345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ctr">
                  <a:defRPr sz="800">
                    <a:solidFill>
                      <a:srgbClr val="FFFFFF"/>
                    </a:solidFill>
                    <a:latin typeface="Helvetica Light"/>
                    <a:ea typeface="Helvetica Light"/>
                    <a:cs typeface="Helvetica Light"/>
                    <a:sym typeface="Helvetica Light"/>
                  </a:defRPr>
                </a:pPr>
                <a:r>
                  <a:t>Azure Storage</a:t>
                </a:r>
              </a:p>
              <a:p>
                <a:pPr algn="ctr">
                  <a:defRPr sz="800">
                    <a:solidFill>
                      <a:srgbClr val="FFFFFF"/>
                    </a:solidFill>
                    <a:latin typeface="Helvetica Light"/>
                    <a:ea typeface="Helvetica Light"/>
                    <a:cs typeface="Helvetica Light"/>
                    <a:sym typeface="Helvetica Light"/>
                  </a:defRPr>
                </a:pPr>
                <a:r>
                  <a:t>(archival)</a:t>
                </a:r>
              </a:p>
            </p:txBody>
          </p:sp>
        </p:grpSp>
        <p:pic>
          <p:nvPicPr>
            <p:cNvPr id="703" name="Picture 8" descr="Picture 8"/>
            <p:cNvPicPr>
              <a:picLocks noChangeAspect="1"/>
            </p:cNvPicPr>
            <p:nvPr/>
          </p:nvPicPr>
          <p:blipFill>
            <a:blip r:embed="rId5">
              <a:extLst/>
            </a:blip>
            <a:stretch>
              <a:fillRect/>
            </a:stretch>
          </p:blipFill>
          <p:spPr>
            <a:xfrm>
              <a:off x="2204285" y="801183"/>
              <a:ext cx="274322" cy="270244"/>
            </a:xfrm>
            <a:prstGeom prst="rect">
              <a:avLst/>
            </a:prstGeom>
            <a:ln w="12700" cap="flat">
              <a:noFill/>
              <a:miter lim="400000"/>
            </a:ln>
            <a:effectLst/>
          </p:spPr>
        </p:pic>
        <p:grpSp>
          <p:nvGrpSpPr>
            <p:cNvPr id="735" name="Group 128"/>
            <p:cNvGrpSpPr/>
            <p:nvPr/>
          </p:nvGrpSpPr>
          <p:grpSpPr>
            <a:xfrm>
              <a:off x="513270" y="764295"/>
              <a:ext cx="1279141" cy="321524"/>
              <a:chOff x="0" y="0"/>
              <a:chExt cx="1279140" cy="321523"/>
            </a:xfrm>
          </p:grpSpPr>
          <p:pic>
            <p:nvPicPr>
              <p:cNvPr id="704" name="Picture 3" descr="Picture 3"/>
              <p:cNvPicPr>
                <a:picLocks noChangeAspect="1"/>
              </p:cNvPicPr>
              <p:nvPr/>
            </p:nvPicPr>
            <p:blipFill>
              <a:blip r:embed="rId6">
                <a:extLst/>
              </a:blip>
              <a:stretch>
                <a:fillRect/>
              </a:stretch>
            </p:blipFill>
            <p:spPr>
              <a:xfrm>
                <a:off x="967226" y="-1"/>
                <a:ext cx="311915" cy="311916"/>
              </a:xfrm>
              <a:prstGeom prst="rect">
                <a:avLst/>
              </a:prstGeom>
              <a:ln w="12700" cap="flat">
                <a:noFill/>
                <a:miter lim="400000"/>
              </a:ln>
              <a:effectLst/>
            </p:spPr>
          </p:pic>
          <p:grpSp>
            <p:nvGrpSpPr>
              <p:cNvPr id="734" name="Group 92"/>
              <p:cNvGrpSpPr/>
              <p:nvPr/>
            </p:nvGrpSpPr>
            <p:grpSpPr>
              <a:xfrm>
                <a:off x="0" y="21244"/>
                <a:ext cx="572914" cy="300280"/>
                <a:chOff x="0" y="0"/>
                <a:chExt cx="572913" cy="300278"/>
              </a:xfrm>
            </p:grpSpPr>
            <p:sp>
              <p:nvSpPr>
                <p:cNvPr id="705" name="Rectangle 93"/>
                <p:cNvSpPr/>
                <p:nvPr/>
              </p:nvSpPr>
              <p:spPr>
                <a:xfrm flipH="1">
                  <a:off x="50034" y="162208"/>
                  <a:ext cx="483344" cy="85933"/>
                </a:xfrm>
                <a:prstGeom prst="rect">
                  <a:avLst/>
                </a:prstGeom>
                <a:solidFill>
                  <a:srgbClr val="505050"/>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06" name="Freeform 94"/>
                <p:cNvSpPr/>
                <p:nvPr/>
              </p:nvSpPr>
              <p:spPr>
                <a:xfrm flipH="1">
                  <a:off x="11006" y="33794"/>
                  <a:ext cx="561908" cy="214348"/>
                </a:xfrm>
                <a:custGeom>
                  <a:avLst/>
                  <a:gdLst/>
                  <a:ahLst/>
                  <a:cxnLst>
                    <a:cxn ang="0">
                      <a:pos x="wd2" y="hd2"/>
                    </a:cxn>
                    <a:cxn ang="5400000">
                      <a:pos x="wd2" y="hd2"/>
                    </a:cxn>
                    <a:cxn ang="10800000">
                      <a:pos x="wd2" y="hd2"/>
                    </a:cxn>
                    <a:cxn ang="16200000">
                      <a:pos x="wd2" y="hd2"/>
                    </a:cxn>
                  </a:cxnLst>
                  <a:rect l="0" t="0" r="r" b="b"/>
                  <a:pathLst>
                    <a:path w="21278" h="21600" extrusionOk="0">
                      <a:moveTo>
                        <a:pt x="18547" y="0"/>
                      </a:moveTo>
                      <a:cubicBezTo>
                        <a:pt x="10023" y="0"/>
                        <a:pt x="10023" y="0"/>
                        <a:pt x="10023" y="0"/>
                      </a:cubicBezTo>
                      <a:cubicBezTo>
                        <a:pt x="9526" y="0"/>
                        <a:pt x="7788" y="3812"/>
                        <a:pt x="6795" y="8682"/>
                      </a:cubicBezTo>
                      <a:cubicBezTo>
                        <a:pt x="5388" y="9106"/>
                        <a:pt x="1664" y="10165"/>
                        <a:pt x="257" y="12918"/>
                      </a:cubicBezTo>
                      <a:cubicBezTo>
                        <a:pt x="-322" y="17576"/>
                        <a:pt x="257" y="21600"/>
                        <a:pt x="257" y="21600"/>
                      </a:cubicBezTo>
                      <a:cubicBezTo>
                        <a:pt x="1830" y="21600"/>
                        <a:pt x="1830" y="21600"/>
                        <a:pt x="1830" y="21600"/>
                      </a:cubicBezTo>
                      <a:cubicBezTo>
                        <a:pt x="1830" y="18212"/>
                        <a:pt x="2906" y="15459"/>
                        <a:pt x="4230" y="15459"/>
                      </a:cubicBezTo>
                      <a:cubicBezTo>
                        <a:pt x="5637" y="15459"/>
                        <a:pt x="6712" y="18212"/>
                        <a:pt x="6712" y="21600"/>
                      </a:cubicBezTo>
                      <a:cubicBezTo>
                        <a:pt x="14409" y="21600"/>
                        <a:pt x="14409" y="21600"/>
                        <a:pt x="14409" y="21600"/>
                      </a:cubicBezTo>
                      <a:cubicBezTo>
                        <a:pt x="14409" y="18212"/>
                        <a:pt x="15485" y="15459"/>
                        <a:pt x="16809" y="15459"/>
                      </a:cubicBezTo>
                      <a:cubicBezTo>
                        <a:pt x="18133" y="15459"/>
                        <a:pt x="19209" y="18212"/>
                        <a:pt x="19209" y="21600"/>
                      </a:cubicBezTo>
                      <a:cubicBezTo>
                        <a:pt x="21278" y="21600"/>
                        <a:pt x="21278" y="21600"/>
                        <a:pt x="21278" y="21600"/>
                      </a:cubicBezTo>
                      <a:cubicBezTo>
                        <a:pt x="21278" y="20753"/>
                        <a:pt x="21278" y="19694"/>
                        <a:pt x="21195" y="18847"/>
                      </a:cubicBezTo>
                      <a:cubicBezTo>
                        <a:pt x="21112" y="9529"/>
                        <a:pt x="19788" y="0"/>
                        <a:pt x="18547" y="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07" name="Oval 95"/>
                <p:cNvSpPr/>
                <p:nvPr/>
              </p:nvSpPr>
              <p:spPr>
                <a:xfrm flipH="1">
                  <a:off x="406287" y="195036"/>
                  <a:ext cx="109079" cy="105243"/>
                </a:xfrm>
                <a:prstGeom prst="ellipse">
                  <a:avLst/>
                </a:prstGeom>
                <a:solidFill>
                  <a:srgbClr val="505050"/>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08" name="Oval 96"/>
                <p:cNvSpPr/>
                <p:nvPr/>
              </p:nvSpPr>
              <p:spPr>
                <a:xfrm flipH="1">
                  <a:off x="426301" y="214346"/>
                  <a:ext cx="70051" cy="66623"/>
                </a:xfrm>
                <a:prstGeom prst="ellipse">
                  <a:avLst/>
                </a:prstGeom>
                <a:solidFill>
                  <a:srgbClr val="C2C2C2"/>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09" name="Oval 97"/>
                <p:cNvSpPr/>
                <p:nvPr/>
              </p:nvSpPr>
              <p:spPr>
                <a:xfrm flipH="1">
                  <a:off x="452320" y="220140"/>
                  <a:ext cx="17013" cy="17381"/>
                </a:xfrm>
                <a:prstGeom prst="ellipse">
                  <a:avLst/>
                </a:prstGeom>
                <a:solidFill>
                  <a:srgbClr val="505050"/>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10" name="Oval 98"/>
                <p:cNvSpPr/>
                <p:nvPr/>
              </p:nvSpPr>
              <p:spPr>
                <a:xfrm flipH="1">
                  <a:off x="452320" y="260692"/>
                  <a:ext cx="17013" cy="16415"/>
                </a:xfrm>
                <a:prstGeom prst="ellipse">
                  <a:avLst/>
                </a:prstGeom>
                <a:solidFill>
                  <a:srgbClr val="505050"/>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11" name="Freeform 99"/>
                <p:cNvSpPr/>
                <p:nvPr/>
              </p:nvSpPr>
              <p:spPr>
                <a:xfrm flipH="1">
                  <a:off x="470683" y="230133"/>
                  <a:ext cx="17313" cy="17272"/>
                </a:xfrm>
                <a:custGeom>
                  <a:avLst/>
                  <a:gdLst/>
                  <a:ahLst/>
                  <a:cxnLst>
                    <a:cxn ang="0">
                      <a:pos x="wd2" y="hd2"/>
                    </a:cxn>
                    <a:cxn ang="5400000">
                      <a:pos x="wd2" y="hd2"/>
                    </a:cxn>
                    <a:cxn ang="10800000">
                      <a:pos x="wd2" y="hd2"/>
                    </a:cxn>
                    <a:cxn ang="16200000">
                      <a:pos x="wd2" y="hd2"/>
                    </a:cxn>
                  </a:cxnLst>
                  <a:rect l="0" t="0" r="r" b="b"/>
                  <a:pathLst>
                    <a:path w="18683" h="19318" extrusionOk="0">
                      <a:moveTo>
                        <a:pt x="12942" y="942"/>
                      </a:moveTo>
                      <a:cubicBezTo>
                        <a:pt x="17742" y="3342"/>
                        <a:pt x="20142" y="10542"/>
                        <a:pt x="17742" y="15342"/>
                      </a:cubicBezTo>
                      <a:cubicBezTo>
                        <a:pt x="15342" y="20142"/>
                        <a:pt x="10542" y="20142"/>
                        <a:pt x="5742" y="17742"/>
                      </a:cubicBezTo>
                      <a:cubicBezTo>
                        <a:pt x="942" y="15342"/>
                        <a:pt x="-1458" y="10542"/>
                        <a:pt x="942" y="5742"/>
                      </a:cubicBezTo>
                      <a:cubicBezTo>
                        <a:pt x="3342" y="942"/>
                        <a:pt x="10542" y="-1458"/>
                        <a:pt x="12942" y="942"/>
                      </a:cubicBezTo>
                      <a:close/>
                    </a:path>
                  </a:pathLst>
                </a:custGeom>
                <a:solidFill>
                  <a:srgbClr val="505050"/>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12" name="Freeform 100"/>
                <p:cNvSpPr/>
                <p:nvPr/>
              </p:nvSpPr>
              <p:spPr>
                <a:xfrm flipH="1">
                  <a:off x="433657" y="249379"/>
                  <a:ext cx="17362" cy="15869"/>
                </a:xfrm>
                <a:custGeom>
                  <a:avLst/>
                  <a:gdLst/>
                  <a:ahLst/>
                  <a:cxnLst>
                    <a:cxn ang="0">
                      <a:pos x="wd2" y="hd2"/>
                    </a:cxn>
                    <a:cxn ang="5400000">
                      <a:pos x="wd2" y="hd2"/>
                    </a:cxn>
                    <a:cxn ang="10800000">
                      <a:pos x="wd2" y="hd2"/>
                    </a:cxn>
                    <a:cxn ang="16200000">
                      <a:pos x="wd2" y="hd2"/>
                    </a:cxn>
                  </a:cxnLst>
                  <a:rect l="0" t="0" r="r" b="b"/>
                  <a:pathLst>
                    <a:path w="18736" h="18683" extrusionOk="0">
                      <a:moveTo>
                        <a:pt x="3394" y="17742"/>
                      </a:moveTo>
                      <a:cubicBezTo>
                        <a:pt x="994" y="15342"/>
                        <a:pt x="-1406" y="10542"/>
                        <a:pt x="994" y="5742"/>
                      </a:cubicBezTo>
                      <a:cubicBezTo>
                        <a:pt x="3394" y="942"/>
                        <a:pt x="8194" y="-1458"/>
                        <a:pt x="12994" y="942"/>
                      </a:cubicBezTo>
                      <a:cubicBezTo>
                        <a:pt x="17794" y="3342"/>
                        <a:pt x="20194" y="10542"/>
                        <a:pt x="17794" y="12942"/>
                      </a:cubicBezTo>
                      <a:cubicBezTo>
                        <a:pt x="15394" y="17742"/>
                        <a:pt x="8194" y="20142"/>
                        <a:pt x="3394" y="17742"/>
                      </a:cubicBezTo>
                      <a:close/>
                    </a:path>
                  </a:pathLst>
                </a:custGeom>
                <a:solidFill>
                  <a:srgbClr val="505050"/>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13" name="Freeform 101"/>
                <p:cNvSpPr/>
                <p:nvPr/>
              </p:nvSpPr>
              <p:spPr>
                <a:xfrm flipH="1">
                  <a:off x="470095" y="249985"/>
                  <a:ext cx="17901" cy="17200"/>
                </a:xfrm>
                <a:custGeom>
                  <a:avLst/>
                  <a:gdLst/>
                  <a:ahLst/>
                  <a:cxnLst>
                    <a:cxn ang="0">
                      <a:pos x="wd2" y="hd2"/>
                    </a:cxn>
                    <a:cxn ang="5400000">
                      <a:pos x="wd2" y="hd2"/>
                    </a:cxn>
                    <a:cxn ang="10800000">
                      <a:pos x="wd2" y="hd2"/>
                    </a:cxn>
                    <a:cxn ang="16200000">
                      <a:pos x="wd2" y="hd2"/>
                    </a:cxn>
                  </a:cxnLst>
                  <a:rect l="0" t="0" r="r" b="b"/>
                  <a:pathLst>
                    <a:path w="19318" h="18322" extrusionOk="0">
                      <a:moveTo>
                        <a:pt x="5742" y="2355"/>
                      </a:moveTo>
                      <a:cubicBezTo>
                        <a:pt x="10542" y="-1965"/>
                        <a:pt x="15342" y="195"/>
                        <a:pt x="17742" y="4515"/>
                      </a:cubicBezTo>
                      <a:cubicBezTo>
                        <a:pt x="20142" y="8835"/>
                        <a:pt x="20142" y="13155"/>
                        <a:pt x="15342" y="17475"/>
                      </a:cubicBezTo>
                      <a:cubicBezTo>
                        <a:pt x="10542" y="19635"/>
                        <a:pt x="5742" y="17475"/>
                        <a:pt x="942" y="13155"/>
                      </a:cubicBezTo>
                      <a:cubicBezTo>
                        <a:pt x="-1458" y="8835"/>
                        <a:pt x="942" y="4515"/>
                        <a:pt x="5742" y="2355"/>
                      </a:cubicBezTo>
                      <a:close/>
                    </a:path>
                  </a:pathLst>
                </a:custGeom>
                <a:solidFill>
                  <a:srgbClr val="505050"/>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14" name="Freeform 102"/>
                <p:cNvSpPr/>
                <p:nvPr/>
              </p:nvSpPr>
              <p:spPr>
                <a:xfrm flipH="1">
                  <a:off x="433644" y="229566"/>
                  <a:ext cx="18676" cy="17271"/>
                </a:xfrm>
                <a:custGeom>
                  <a:avLst/>
                  <a:gdLst/>
                  <a:ahLst/>
                  <a:cxnLst>
                    <a:cxn ang="0">
                      <a:pos x="wd2" y="hd2"/>
                    </a:cxn>
                    <a:cxn ang="5400000">
                      <a:pos x="wd2" y="hd2"/>
                    </a:cxn>
                    <a:cxn ang="10800000">
                      <a:pos x="wd2" y="hd2"/>
                    </a:cxn>
                    <a:cxn ang="16200000">
                      <a:pos x="wd2" y="hd2"/>
                    </a:cxn>
                  </a:cxnLst>
                  <a:rect l="0" t="0" r="r" b="b"/>
                  <a:pathLst>
                    <a:path w="18322" h="19318" extrusionOk="0">
                      <a:moveTo>
                        <a:pt x="13155" y="18376"/>
                      </a:moveTo>
                      <a:cubicBezTo>
                        <a:pt x="8835" y="20776"/>
                        <a:pt x="4515" y="18376"/>
                        <a:pt x="2355" y="13576"/>
                      </a:cubicBezTo>
                      <a:cubicBezTo>
                        <a:pt x="-1965" y="11176"/>
                        <a:pt x="195" y="3976"/>
                        <a:pt x="4515" y="1576"/>
                      </a:cubicBezTo>
                      <a:cubicBezTo>
                        <a:pt x="8835" y="-824"/>
                        <a:pt x="13155" y="-824"/>
                        <a:pt x="17475" y="3976"/>
                      </a:cubicBezTo>
                      <a:cubicBezTo>
                        <a:pt x="19635" y="8776"/>
                        <a:pt x="17475" y="15976"/>
                        <a:pt x="13155" y="18376"/>
                      </a:cubicBezTo>
                      <a:close/>
                    </a:path>
                  </a:pathLst>
                </a:custGeom>
                <a:solidFill>
                  <a:srgbClr val="505050"/>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15" name="Oval 103"/>
                <p:cNvSpPr/>
                <p:nvPr/>
              </p:nvSpPr>
              <p:spPr>
                <a:xfrm flipH="1">
                  <a:off x="74051" y="195036"/>
                  <a:ext cx="109079" cy="105243"/>
                </a:xfrm>
                <a:prstGeom prst="ellipse">
                  <a:avLst/>
                </a:prstGeom>
                <a:solidFill>
                  <a:srgbClr val="505050"/>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16" name="Oval 104"/>
                <p:cNvSpPr/>
                <p:nvPr/>
              </p:nvSpPr>
              <p:spPr>
                <a:xfrm flipH="1">
                  <a:off x="94066" y="214346"/>
                  <a:ext cx="70051" cy="66623"/>
                </a:xfrm>
                <a:prstGeom prst="ellipse">
                  <a:avLst/>
                </a:prstGeom>
                <a:solidFill>
                  <a:srgbClr val="C2C2C2"/>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17" name="Oval 105"/>
                <p:cNvSpPr/>
                <p:nvPr/>
              </p:nvSpPr>
              <p:spPr>
                <a:xfrm flipH="1">
                  <a:off x="120085" y="220140"/>
                  <a:ext cx="18013" cy="17381"/>
                </a:xfrm>
                <a:prstGeom prst="ellipse">
                  <a:avLst/>
                </a:prstGeom>
                <a:solidFill>
                  <a:srgbClr val="505050"/>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18" name="Oval 106"/>
                <p:cNvSpPr/>
                <p:nvPr/>
              </p:nvSpPr>
              <p:spPr>
                <a:xfrm flipH="1">
                  <a:off x="120085" y="260692"/>
                  <a:ext cx="18013" cy="16415"/>
                </a:xfrm>
                <a:prstGeom prst="ellipse">
                  <a:avLst/>
                </a:prstGeom>
                <a:solidFill>
                  <a:srgbClr val="505050"/>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19" name="Freeform 107"/>
                <p:cNvSpPr/>
                <p:nvPr/>
              </p:nvSpPr>
              <p:spPr>
                <a:xfrm flipH="1">
                  <a:off x="139381" y="230133"/>
                  <a:ext cx="16447" cy="17272"/>
                </a:xfrm>
                <a:custGeom>
                  <a:avLst/>
                  <a:gdLst/>
                  <a:ahLst/>
                  <a:cxnLst>
                    <a:cxn ang="0">
                      <a:pos x="wd2" y="hd2"/>
                    </a:cxn>
                    <a:cxn ang="5400000">
                      <a:pos x="wd2" y="hd2"/>
                    </a:cxn>
                    <a:cxn ang="10800000">
                      <a:pos x="wd2" y="hd2"/>
                    </a:cxn>
                    <a:cxn ang="16200000">
                      <a:pos x="wd2" y="hd2"/>
                    </a:cxn>
                  </a:cxnLst>
                  <a:rect l="0" t="0" r="r" b="b"/>
                  <a:pathLst>
                    <a:path w="18683" h="19318" extrusionOk="0">
                      <a:moveTo>
                        <a:pt x="12942" y="942"/>
                      </a:moveTo>
                      <a:cubicBezTo>
                        <a:pt x="17742" y="3342"/>
                        <a:pt x="20142" y="10542"/>
                        <a:pt x="17742" y="15342"/>
                      </a:cubicBezTo>
                      <a:cubicBezTo>
                        <a:pt x="15342" y="20142"/>
                        <a:pt x="10542" y="20142"/>
                        <a:pt x="5742" y="17742"/>
                      </a:cubicBezTo>
                      <a:cubicBezTo>
                        <a:pt x="942" y="15342"/>
                        <a:pt x="-1458" y="10542"/>
                        <a:pt x="942" y="5742"/>
                      </a:cubicBezTo>
                      <a:cubicBezTo>
                        <a:pt x="3342" y="942"/>
                        <a:pt x="8142" y="-1458"/>
                        <a:pt x="12942" y="942"/>
                      </a:cubicBezTo>
                      <a:close/>
                    </a:path>
                  </a:pathLst>
                </a:custGeom>
                <a:solidFill>
                  <a:srgbClr val="505050"/>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20" name="Freeform 108"/>
                <p:cNvSpPr/>
                <p:nvPr/>
              </p:nvSpPr>
              <p:spPr>
                <a:xfrm flipH="1">
                  <a:off x="101422" y="249379"/>
                  <a:ext cx="17901" cy="15869"/>
                </a:xfrm>
                <a:custGeom>
                  <a:avLst/>
                  <a:gdLst/>
                  <a:ahLst/>
                  <a:cxnLst>
                    <a:cxn ang="0">
                      <a:pos x="wd2" y="hd2"/>
                    </a:cxn>
                    <a:cxn ang="5400000">
                      <a:pos x="wd2" y="hd2"/>
                    </a:cxn>
                    <a:cxn ang="10800000">
                      <a:pos x="wd2" y="hd2"/>
                    </a:cxn>
                    <a:cxn ang="16200000">
                      <a:pos x="wd2" y="hd2"/>
                    </a:cxn>
                  </a:cxnLst>
                  <a:rect l="0" t="0" r="r" b="b"/>
                  <a:pathLst>
                    <a:path w="19318" h="18683" extrusionOk="0">
                      <a:moveTo>
                        <a:pt x="3976" y="17742"/>
                      </a:moveTo>
                      <a:cubicBezTo>
                        <a:pt x="-824" y="15342"/>
                        <a:pt x="-824" y="10542"/>
                        <a:pt x="1576" y="5742"/>
                      </a:cubicBezTo>
                      <a:cubicBezTo>
                        <a:pt x="3976" y="942"/>
                        <a:pt x="8776" y="-1458"/>
                        <a:pt x="13576" y="942"/>
                      </a:cubicBezTo>
                      <a:cubicBezTo>
                        <a:pt x="18376" y="3342"/>
                        <a:pt x="20776" y="10542"/>
                        <a:pt x="18376" y="12942"/>
                      </a:cubicBezTo>
                      <a:cubicBezTo>
                        <a:pt x="15976" y="17742"/>
                        <a:pt x="8776" y="20142"/>
                        <a:pt x="3976" y="17742"/>
                      </a:cubicBezTo>
                      <a:close/>
                    </a:path>
                  </a:pathLst>
                </a:custGeom>
                <a:solidFill>
                  <a:srgbClr val="505050"/>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21" name="Freeform 109"/>
                <p:cNvSpPr/>
                <p:nvPr/>
              </p:nvSpPr>
              <p:spPr>
                <a:xfrm flipH="1">
                  <a:off x="138822" y="249985"/>
                  <a:ext cx="17006" cy="17200"/>
                </a:xfrm>
                <a:custGeom>
                  <a:avLst/>
                  <a:gdLst/>
                  <a:ahLst/>
                  <a:cxnLst>
                    <a:cxn ang="0">
                      <a:pos x="wd2" y="hd2"/>
                    </a:cxn>
                    <a:cxn ang="5400000">
                      <a:pos x="wd2" y="hd2"/>
                    </a:cxn>
                    <a:cxn ang="10800000">
                      <a:pos x="wd2" y="hd2"/>
                    </a:cxn>
                    <a:cxn ang="16200000">
                      <a:pos x="wd2" y="hd2"/>
                    </a:cxn>
                  </a:cxnLst>
                  <a:rect l="0" t="0" r="r" b="b"/>
                  <a:pathLst>
                    <a:path w="19318" h="18322" extrusionOk="0">
                      <a:moveTo>
                        <a:pt x="5742" y="2355"/>
                      </a:moveTo>
                      <a:cubicBezTo>
                        <a:pt x="10542" y="-1965"/>
                        <a:pt x="15342" y="195"/>
                        <a:pt x="17742" y="4515"/>
                      </a:cubicBezTo>
                      <a:cubicBezTo>
                        <a:pt x="20142" y="8835"/>
                        <a:pt x="20142" y="13155"/>
                        <a:pt x="15342" y="17475"/>
                      </a:cubicBezTo>
                      <a:cubicBezTo>
                        <a:pt x="10542" y="19635"/>
                        <a:pt x="3342" y="17475"/>
                        <a:pt x="942" y="13155"/>
                      </a:cubicBezTo>
                      <a:cubicBezTo>
                        <a:pt x="-1458" y="8835"/>
                        <a:pt x="942" y="4515"/>
                        <a:pt x="5742" y="2355"/>
                      </a:cubicBezTo>
                      <a:close/>
                    </a:path>
                  </a:pathLst>
                </a:custGeom>
                <a:solidFill>
                  <a:srgbClr val="505050"/>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22" name="Freeform 110"/>
                <p:cNvSpPr/>
                <p:nvPr/>
              </p:nvSpPr>
              <p:spPr>
                <a:xfrm flipH="1">
                  <a:off x="103797" y="229566"/>
                  <a:ext cx="17006" cy="17271"/>
                </a:xfrm>
                <a:custGeom>
                  <a:avLst/>
                  <a:gdLst/>
                  <a:ahLst/>
                  <a:cxnLst>
                    <a:cxn ang="0">
                      <a:pos x="wd2" y="hd2"/>
                    </a:cxn>
                    <a:cxn ang="5400000">
                      <a:pos x="wd2" y="hd2"/>
                    </a:cxn>
                    <a:cxn ang="10800000">
                      <a:pos x="wd2" y="hd2"/>
                    </a:cxn>
                    <a:cxn ang="16200000">
                      <a:pos x="wd2" y="hd2"/>
                    </a:cxn>
                  </a:cxnLst>
                  <a:rect l="0" t="0" r="r" b="b"/>
                  <a:pathLst>
                    <a:path w="19318" h="19318" extrusionOk="0">
                      <a:moveTo>
                        <a:pt x="15342" y="18376"/>
                      </a:moveTo>
                      <a:cubicBezTo>
                        <a:pt x="10542" y="20776"/>
                        <a:pt x="5742" y="18376"/>
                        <a:pt x="942" y="13576"/>
                      </a:cubicBezTo>
                      <a:cubicBezTo>
                        <a:pt x="-1458" y="11176"/>
                        <a:pt x="942" y="3976"/>
                        <a:pt x="5742" y="1576"/>
                      </a:cubicBezTo>
                      <a:cubicBezTo>
                        <a:pt x="10542" y="-824"/>
                        <a:pt x="15342" y="-824"/>
                        <a:pt x="17742" y="3976"/>
                      </a:cubicBezTo>
                      <a:cubicBezTo>
                        <a:pt x="20142" y="8776"/>
                        <a:pt x="20142" y="15976"/>
                        <a:pt x="15342" y="18376"/>
                      </a:cubicBezTo>
                      <a:close/>
                    </a:path>
                  </a:pathLst>
                </a:custGeom>
                <a:solidFill>
                  <a:srgbClr val="505050"/>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23" name="Freeform 111"/>
                <p:cNvSpPr/>
                <p:nvPr/>
              </p:nvSpPr>
              <p:spPr>
                <a:xfrm flipH="1">
                  <a:off x="50034" y="46345"/>
                  <a:ext cx="291208" cy="75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1600" y="21600"/>
                        <a:pt x="21600" y="21600"/>
                        <a:pt x="21600" y="21600"/>
                      </a:cubicBezTo>
                      <a:cubicBezTo>
                        <a:pt x="21600" y="21600"/>
                        <a:pt x="21600" y="9000"/>
                        <a:pt x="18839" y="0"/>
                      </a:cubicBezTo>
                      <a:cubicBezTo>
                        <a:pt x="3248" y="0"/>
                        <a:pt x="3248" y="0"/>
                        <a:pt x="3248" y="0"/>
                      </a:cubicBezTo>
                      <a:cubicBezTo>
                        <a:pt x="3248" y="0"/>
                        <a:pt x="812" y="13800"/>
                        <a:pt x="0" y="21600"/>
                      </a:cubicBezTo>
                      <a:close/>
                    </a:path>
                  </a:pathLst>
                </a:custGeom>
                <a:solidFill>
                  <a:srgbClr val="505050"/>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24" name="Freeform 112"/>
                <p:cNvSpPr/>
                <p:nvPr/>
              </p:nvSpPr>
              <p:spPr>
                <a:xfrm flipH="1">
                  <a:off x="301213" y="46345"/>
                  <a:ext cx="92066" cy="75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743" y="21600"/>
                        <a:pt x="8743" y="21600"/>
                        <a:pt x="8743" y="21600"/>
                      </a:cubicBezTo>
                      <a:cubicBezTo>
                        <a:pt x="21600" y="0"/>
                        <a:pt x="21600" y="0"/>
                        <a:pt x="21600" y="0"/>
                      </a:cubicBezTo>
                      <a:cubicBezTo>
                        <a:pt x="14400" y="0"/>
                        <a:pt x="14400" y="0"/>
                        <a:pt x="14400" y="0"/>
                      </a:cubicBezTo>
                      <a:cubicBezTo>
                        <a:pt x="14400" y="0"/>
                        <a:pt x="4114" y="9600"/>
                        <a:pt x="0" y="21600"/>
                      </a:cubicBezTo>
                      <a:close/>
                    </a:path>
                  </a:pathLst>
                </a:custGeom>
                <a:solidFill>
                  <a:srgbClr val="505050"/>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25" name="Freeform 113"/>
                <p:cNvSpPr/>
                <p:nvPr/>
              </p:nvSpPr>
              <p:spPr>
                <a:xfrm flipH="1">
                  <a:off x="190134" y="44414"/>
                  <a:ext cx="13010" cy="82071"/>
                </a:xfrm>
                <a:custGeom>
                  <a:avLst/>
                  <a:gdLst/>
                  <a:ahLst/>
                  <a:cxnLst>
                    <a:cxn ang="0">
                      <a:pos x="wd2" y="hd2"/>
                    </a:cxn>
                    <a:cxn ang="5400000">
                      <a:pos x="wd2" y="hd2"/>
                    </a:cxn>
                    <a:cxn ang="10800000">
                      <a:pos x="wd2" y="hd2"/>
                    </a:cxn>
                    <a:cxn ang="16200000">
                      <a:pos x="wd2" y="hd2"/>
                    </a:cxn>
                  </a:cxnLst>
                  <a:rect l="0" t="0" r="r" b="b"/>
                  <a:pathLst>
                    <a:path w="21600" h="21600" extrusionOk="0">
                      <a:moveTo>
                        <a:pt x="14954" y="0"/>
                      </a:moveTo>
                      <a:lnTo>
                        <a:pt x="0" y="21600"/>
                      </a:lnTo>
                      <a:lnTo>
                        <a:pt x="9969" y="21600"/>
                      </a:lnTo>
                      <a:lnTo>
                        <a:pt x="21600" y="508"/>
                      </a:lnTo>
                      <a:lnTo>
                        <a:pt x="14954" y="0"/>
                      </a:lnTo>
                      <a:close/>
                    </a:path>
                  </a:pathLst>
                </a:custGeom>
                <a:solidFill>
                  <a:srgbClr val="FFFFFF"/>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26" name="Freeform 115"/>
                <p:cNvSpPr/>
                <p:nvPr/>
              </p:nvSpPr>
              <p:spPr>
                <a:xfrm flipH="1">
                  <a:off x="22014" y="0"/>
                  <a:ext cx="59044" cy="35725"/>
                </a:xfrm>
                <a:custGeom>
                  <a:avLst/>
                  <a:gdLst/>
                  <a:ahLst/>
                  <a:cxnLst>
                    <a:cxn ang="0">
                      <a:pos x="wd2" y="hd2"/>
                    </a:cxn>
                    <a:cxn ang="5400000">
                      <a:pos x="wd2" y="hd2"/>
                    </a:cxn>
                    <a:cxn ang="10800000">
                      <a:pos x="wd2" y="hd2"/>
                    </a:cxn>
                    <a:cxn ang="16200000">
                      <a:pos x="wd2" y="hd2"/>
                    </a:cxn>
                  </a:cxnLst>
                  <a:rect l="0" t="0" r="r" b="b"/>
                  <a:pathLst>
                    <a:path w="21600" h="21600" extrusionOk="0">
                      <a:moveTo>
                        <a:pt x="732" y="21600"/>
                      </a:moveTo>
                      <a:lnTo>
                        <a:pt x="21600" y="1168"/>
                      </a:lnTo>
                      <a:lnTo>
                        <a:pt x="21600" y="0"/>
                      </a:lnTo>
                      <a:lnTo>
                        <a:pt x="0" y="20432"/>
                      </a:lnTo>
                      <a:lnTo>
                        <a:pt x="732" y="21600"/>
                      </a:lnTo>
                      <a:close/>
                    </a:path>
                  </a:pathLst>
                </a:custGeom>
                <a:solidFill>
                  <a:srgbClr val="737373"/>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27" name="Freeform 117"/>
                <p:cNvSpPr/>
                <p:nvPr/>
              </p:nvSpPr>
              <p:spPr>
                <a:xfrm flipH="1">
                  <a:off x="336237" y="103311"/>
                  <a:ext cx="29022" cy="376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954" y="0"/>
                        <a:pt x="14954" y="0"/>
                        <a:pt x="14954" y="0"/>
                      </a:cubicBezTo>
                      <a:cubicBezTo>
                        <a:pt x="6646" y="0"/>
                        <a:pt x="0" y="4800"/>
                        <a:pt x="0" y="10800"/>
                      </a:cubicBezTo>
                      <a:cubicBezTo>
                        <a:pt x="0" y="16800"/>
                        <a:pt x="6646" y="21600"/>
                        <a:pt x="14954" y="21600"/>
                      </a:cubicBezTo>
                      <a:cubicBezTo>
                        <a:pt x="21600" y="21600"/>
                        <a:pt x="21600" y="21600"/>
                        <a:pt x="21600" y="21600"/>
                      </a:cubicBezTo>
                      <a:lnTo>
                        <a:pt x="21600" y="0"/>
                      </a:lnTo>
                      <a:close/>
                    </a:path>
                  </a:pathLst>
                </a:custGeom>
                <a:solidFill>
                  <a:srgbClr val="505050"/>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28" name="Freeform 118"/>
                <p:cNvSpPr/>
                <p:nvPr/>
              </p:nvSpPr>
              <p:spPr>
                <a:xfrm flipH="1">
                  <a:off x="-1" y="199864"/>
                  <a:ext cx="24019" cy="37657"/>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8000"/>
                        <a:pt x="15709" y="21600"/>
                        <a:pt x="9818" y="21600"/>
                      </a:cubicBezTo>
                      <a:cubicBezTo>
                        <a:pt x="3927" y="21600"/>
                        <a:pt x="0" y="18000"/>
                        <a:pt x="0" y="14400"/>
                      </a:cubicBezTo>
                      <a:cubicBezTo>
                        <a:pt x="0" y="7200"/>
                        <a:pt x="0" y="7200"/>
                        <a:pt x="0" y="7200"/>
                      </a:cubicBezTo>
                      <a:cubicBezTo>
                        <a:pt x="0" y="3600"/>
                        <a:pt x="3927" y="0"/>
                        <a:pt x="9818" y="0"/>
                      </a:cubicBezTo>
                      <a:cubicBezTo>
                        <a:pt x="15709" y="0"/>
                        <a:pt x="21600" y="3600"/>
                        <a:pt x="21600" y="7200"/>
                      </a:cubicBezTo>
                      <a:lnTo>
                        <a:pt x="21600" y="14400"/>
                      </a:lnTo>
                      <a:close/>
                    </a:path>
                  </a:pathLst>
                </a:custGeom>
                <a:solidFill>
                  <a:srgbClr val="808080"/>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29" name="Freeform 119"/>
                <p:cNvSpPr/>
                <p:nvPr/>
              </p:nvSpPr>
              <p:spPr>
                <a:xfrm flipH="1">
                  <a:off x="524371" y="198824"/>
                  <a:ext cx="18014" cy="12701"/>
                </a:xfrm>
                <a:custGeom>
                  <a:avLst/>
                  <a:gdLst/>
                  <a:ahLst/>
                  <a:cxnLst>
                    <a:cxn ang="0">
                      <a:pos x="wd2" y="hd2"/>
                    </a:cxn>
                    <a:cxn ang="5400000">
                      <a:pos x="wd2" y="hd2"/>
                    </a:cxn>
                    <a:cxn ang="10800000">
                      <a:pos x="wd2" y="hd2"/>
                    </a:cxn>
                    <a:cxn ang="16200000">
                      <a:pos x="wd2" y="hd2"/>
                    </a:cxn>
                  </a:cxnLst>
                  <a:rect l="0" t="0" r="r" b="b"/>
                  <a:pathLst>
                    <a:path w="21600" h="21600" extrusionOk="0">
                      <a:moveTo>
                        <a:pt x="8100" y="21600"/>
                      </a:moveTo>
                      <a:cubicBezTo>
                        <a:pt x="2700" y="21600"/>
                        <a:pt x="0" y="17280"/>
                        <a:pt x="0" y="12960"/>
                      </a:cubicBezTo>
                      <a:cubicBezTo>
                        <a:pt x="0" y="4320"/>
                        <a:pt x="2700" y="0"/>
                        <a:pt x="8100" y="0"/>
                      </a:cubicBezTo>
                      <a:cubicBezTo>
                        <a:pt x="13500" y="0"/>
                        <a:pt x="13500" y="0"/>
                        <a:pt x="13500" y="0"/>
                      </a:cubicBezTo>
                      <a:cubicBezTo>
                        <a:pt x="18900" y="0"/>
                        <a:pt x="21600" y="4320"/>
                        <a:pt x="21600" y="12960"/>
                      </a:cubicBezTo>
                      <a:cubicBezTo>
                        <a:pt x="21600" y="17280"/>
                        <a:pt x="18900" y="21600"/>
                        <a:pt x="13500" y="21600"/>
                      </a:cubicBezTo>
                      <a:lnTo>
                        <a:pt x="8100" y="21600"/>
                      </a:lnTo>
                      <a:close/>
                    </a:path>
                  </a:pathLst>
                </a:custGeom>
                <a:solidFill>
                  <a:srgbClr val="808080"/>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30" name="Freeform 120"/>
                <p:cNvSpPr/>
                <p:nvPr/>
              </p:nvSpPr>
              <p:spPr>
                <a:xfrm flipH="1">
                  <a:off x="552391" y="180553"/>
                  <a:ext cx="19459" cy="48278"/>
                </a:xfrm>
                <a:custGeom>
                  <a:avLst/>
                  <a:gdLst/>
                  <a:ahLst/>
                  <a:cxnLst>
                    <a:cxn ang="0">
                      <a:pos x="wd2" y="hd2"/>
                    </a:cxn>
                    <a:cxn ang="5400000">
                      <a:pos x="wd2" y="hd2"/>
                    </a:cxn>
                    <a:cxn ang="10800000">
                      <a:pos x="wd2" y="hd2"/>
                    </a:cxn>
                    <a:cxn ang="16200000">
                      <a:pos x="wd2" y="hd2"/>
                    </a:cxn>
                  </a:cxnLst>
                  <a:rect l="0" t="0" r="r" b="b"/>
                  <a:pathLst>
                    <a:path w="21000" h="21600" extrusionOk="0">
                      <a:moveTo>
                        <a:pt x="1800" y="0"/>
                      </a:moveTo>
                      <a:cubicBezTo>
                        <a:pt x="-600" y="8452"/>
                        <a:pt x="-600" y="15965"/>
                        <a:pt x="1800" y="21600"/>
                      </a:cubicBezTo>
                      <a:cubicBezTo>
                        <a:pt x="13800" y="19722"/>
                        <a:pt x="21000" y="15965"/>
                        <a:pt x="21000" y="11270"/>
                      </a:cubicBezTo>
                      <a:cubicBezTo>
                        <a:pt x="21000" y="5635"/>
                        <a:pt x="13800" y="1878"/>
                        <a:pt x="1800" y="0"/>
                      </a:cubicBezTo>
                      <a:close/>
                    </a:path>
                  </a:pathLst>
                </a:custGeom>
                <a:solidFill>
                  <a:srgbClr val="808080"/>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31" name="Freeform 121"/>
                <p:cNvSpPr/>
                <p:nvPr/>
              </p:nvSpPr>
              <p:spPr>
                <a:xfrm flipH="1">
                  <a:off x="15010" y="121656"/>
                  <a:ext cx="26019" cy="569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11200"/>
                        <a:pt x="7200" y="21600"/>
                        <a:pt x="7200" y="21600"/>
                      </a:cubicBezTo>
                      <a:cubicBezTo>
                        <a:pt x="21600" y="21600"/>
                        <a:pt x="21600" y="21600"/>
                        <a:pt x="21600" y="21600"/>
                      </a:cubicBezTo>
                      <a:cubicBezTo>
                        <a:pt x="19800" y="13600"/>
                        <a:pt x="16200" y="6400"/>
                        <a:pt x="12600" y="0"/>
                      </a:cubicBezTo>
                      <a:cubicBezTo>
                        <a:pt x="9000" y="0"/>
                        <a:pt x="3600" y="0"/>
                        <a:pt x="0" y="0"/>
                      </a:cubicBezTo>
                      <a:close/>
                    </a:path>
                  </a:pathLst>
                </a:custGeom>
                <a:solidFill>
                  <a:srgbClr val="808080"/>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32" name="Oval 122"/>
                <p:cNvSpPr/>
                <p:nvPr/>
              </p:nvSpPr>
              <p:spPr>
                <a:xfrm flipH="1">
                  <a:off x="452320" y="239450"/>
                  <a:ext cx="17013" cy="16415"/>
                </a:xfrm>
                <a:prstGeom prst="ellipse">
                  <a:avLst/>
                </a:prstGeom>
                <a:solidFill>
                  <a:srgbClr val="E6E6E6"/>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sp>
              <p:nvSpPr>
                <p:cNvPr id="733" name="Oval 123"/>
                <p:cNvSpPr/>
                <p:nvPr/>
              </p:nvSpPr>
              <p:spPr>
                <a:xfrm flipH="1">
                  <a:off x="120085" y="239450"/>
                  <a:ext cx="18013" cy="16415"/>
                </a:xfrm>
                <a:prstGeom prst="ellipse">
                  <a:avLst/>
                </a:prstGeom>
                <a:solidFill>
                  <a:srgbClr val="E6E6E6"/>
                </a:solidFill>
                <a:ln w="12700" cap="flat">
                  <a:noFill/>
                  <a:miter lim="400000"/>
                </a:ln>
                <a:effectLst/>
              </p:spPr>
              <p:txBody>
                <a:bodyPr wrap="square" lIns="45719" tIns="45719" rIns="45719" bIns="45719" numCol="1" anchor="t">
                  <a:noAutofit/>
                </a:bodyPr>
                <a:lstStyle/>
                <a:p>
                  <a:pPr defTabSz="932742">
                    <a:defRPr>
                      <a:latin typeface="Helvetica Light"/>
                      <a:ea typeface="Helvetica Light"/>
                      <a:cs typeface="Helvetica Light"/>
                      <a:sym typeface="Helvetica Light"/>
                    </a:defRPr>
                  </a:pPr>
                  <a:endParaRPr/>
                </a:p>
              </p:txBody>
            </p:sp>
          </p:grpSp>
        </p:grpSp>
      </p:grpSp>
      <p:sp>
        <p:nvSpPr>
          <p:cNvPr id="737" name="Straight Arrow Connector 49"/>
          <p:cNvSpPr/>
          <p:nvPr/>
        </p:nvSpPr>
        <p:spPr>
          <a:xfrm>
            <a:off x="18501223" y="6040175"/>
            <a:ext cx="4249" cy="459503"/>
          </a:xfrm>
          <a:prstGeom prst="line">
            <a:avLst/>
          </a:prstGeom>
          <a:ln>
            <a:solidFill>
              <a:srgbClr val="F2F2F2"/>
            </a:solidFill>
            <a:prstDash val="dash"/>
            <a:miter/>
            <a:tailEnd type="triangle"/>
          </a:ln>
        </p:spPr>
        <p:txBody>
          <a:bodyPr lIns="45719" rIns="45719"/>
          <a:lstStyle/>
          <a:p>
            <a:endParaRPr/>
          </a:p>
        </p:txBody>
      </p:sp>
      <p:sp>
        <p:nvSpPr>
          <p:cNvPr id="738" name="Straight Arrow Connector 71"/>
          <p:cNvSpPr/>
          <p:nvPr/>
        </p:nvSpPr>
        <p:spPr>
          <a:xfrm>
            <a:off x="10094752" y="3614583"/>
            <a:ext cx="571205" cy="320526"/>
          </a:xfrm>
          <a:prstGeom prst="line">
            <a:avLst/>
          </a:prstGeom>
          <a:ln>
            <a:solidFill>
              <a:srgbClr val="F2F2F2"/>
            </a:solidFill>
            <a:prstDash val="dash"/>
            <a:miter/>
            <a:tailEnd type="triangle"/>
          </a:ln>
        </p:spPr>
        <p:txBody>
          <a:bodyPr lIns="45719" rIns="45719"/>
          <a:lstStyle/>
          <a:p>
            <a:endParaRPr/>
          </a:p>
        </p:txBody>
      </p:sp>
      <p:pic>
        <p:nvPicPr>
          <p:cNvPr id="739" name="Picture 61" descr="Picture 61"/>
          <p:cNvPicPr>
            <a:picLocks noChangeAspect="1"/>
          </p:cNvPicPr>
          <p:nvPr/>
        </p:nvPicPr>
        <p:blipFill>
          <a:blip r:embed="rId7">
            <a:extLst/>
          </a:blip>
          <a:stretch>
            <a:fillRect/>
          </a:stretch>
        </p:blipFill>
        <p:spPr>
          <a:xfrm>
            <a:off x="10736142" y="3307041"/>
            <a:ext cx="361228" cy="361228"/>
          </a:xfrm>
          <a:prstGeom prst="rect">
            <a:avLst/>
          </a:prstGeom>
          <a:ln w="12700">
            <a:miter lim="400000"/>
          </a:ln>
        </p:spPr>
      </p:pic>
    </p:spTree>
    <p:extLst>
      <p:ext uri="{BB962C8B-B14F-4D97-AF65-F5344CB8AC3E}">
        <p14:creationId xmlns:p14="http://schemas.microsoft.com/office/powerpoint/2010/main" val="545274635"/>
      </p:ext>
    </p:extLst>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736"/>
                                        </p:tgtEl>
                                        <p:attrNameLst>
                                          <p:attrName>style.visibility</p:attrName>
                                        </p:attrNameLst>
                                      </p:cBhvr>
                                      <p:to>
                                        <p:strVal val="visible"/>
                                      </p:to>
                                    </p:set>
                                    <p:animEffect transition="in" filter="dissolve">
                                      <p:cBhvr>
                                        <p:cTn id="7" dur="500"/>
                                        <p:tgtEl>
                                          <p:spTgt spid="73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685"/>
                                        </p:tgtEl>
                                        <p:attrNameLst>
                                          <p:attrName>style.visibility</p:attrName>
                                        </p:attrNameLst>
                                      </p:cBhvr>
                                      <p:to>
                                        <p:strVal val="visible"/>
                                      </p:to>
                                    </p:set>
                                    <p:animEffect transition="in" filter="dissolve">
                                      <p:cBhvr>
                                        <p:cTn id="12" dur="500"/>
                                        <p:tgtEl>
                                          <p:spTgt spid="685"/>
                                        </p:tgtEl>
                                      </p:cBhvr>
                                    </p:animEffect>
                                  </p:childTnLst>
                                </p:cTn>
                              </p:par>
                            </p:childTnLst>
                          </p:cTn>
                        </p:par>
                        <p:par>
                          <p:cTn id="13" fill="hold">
                            <p:stCondLst>
                              <p:cond delay="500"/>
                            </p:stCondLst>
                            <p:childTnLst>
                              <p:par>
                                <p:cTn id="14" presetID="9" presetClass="entr" fill="hold" grpId="0" nodeType="afterEffect">
                                  <p:stCondLst>
                                    <p:cond delay="0"/>
                                  </p:stCondLst>
                                  <p:iterate>
                                    <p:tmAbs val="0"/>
                                  </p:iterate>
                                  <p:childTnLst>
                                    <p:set>
                                      <p:cBhvr>
                                        <p:cTn id="15" fill="hold"/>
                                        <p:tgtEl>
                                          <p:spTgt spid="689"/>
                                        </p:tgtEl>
                                        <p:attrNameLst>
                                          <p:attrName>style.visibility</p:attrName>
                                        </p:attrNameLst>
                                      </p:cBhvr>
                                      <p:to>
                                        <p:strVal val="visible"/>
                                      </p:to>
                                    </p:set>
                                    <p:animEffect transition="in" filter="dissolve">
                                      <p:cBhvr>
                                        <p:cTn id="16" dur="500"/>
                                        <p:tgtEl>
                                          <p:spTgt spid="689"/>
                                        </p:tgtEl>
                                      </p:cBhvr>
                                    </p:animEffect>
                                  </p:childTnLst>
                                </p:cTn>
                              </p:par>
                            </p:childTnLst>
                          </p:cTn>
                        </p:par>
                        <p:par>
                          <p:cTn id="17" fill="hold">
                            <p:stCondLst>
                              <p:cond delay="1000"/>
                            </p:stCondLst>
                            <p:childTnLst>
                              <p:par>
                                <p:cTn id="18" presetID="9" presetClass="entr" fill="hold" grpId="0" nodeType="afterEffect">
                                  <p:stCondLst>
                                    <p:cond delay="0"/>
                                  </p:stCondLst>
                                  <p:iterate>
                                    <p:tmAbs val="0"/>
                                  </p:iterate>
                                  <p:childTnLst>
                                    <p:set>
                                      <p:cBhvr>
                                        <p:cTn id="19" fill="hold"/>
                                        <p:tgtEl>
                                          <p:spTgt spid="690"/>
                                        </p:tgtEl>
                                        <p:attrNameLst>
                                          <p:attrName>style.visibility</p:attrName>
                                        </p:attrNameLst>
                                      </p:cBhvr>
                                      <p:to>
                                        <p:strVal val="visible"/>
                                      </p:to>
                                    </p:set>
                                    <p:animEffect transition="in" filter="dissolve">
                                      <p:cBhvr>
                                        <p:cTn id="20" dur="500"/>
                                        <p:tgtEl>
                                          <p:spTgt spid="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 grpId="0" animBg="1" advAuto="0"/>
      <p:bldP spid="689" grpId="0" animBg="1" advAuto="0"/>
      <p:bldP spid="690" grpId="0" animBg="1" advAuto="0"/>
      <p:bldP spid="736"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1" name="Picture 2" descr="Picture 2"/>
          <p:cNvPicPr>
            <a:picLocks noChangeAspect="1"/>
          </p:cNvPicPr>
          <p:nvPr/>
        </p:nvPicPr>
        <p:blipFill>
          <a:blip r:embed="rId2">
            <a:extLst/>
          </a:blip>
          <a:stretch>
            <a:fillRect/>
          </a:stretch>
        </p:blipFill>
        <p:spPr>
          <a:xfrm>
            <a:off x="0" y="0"/>
            <a:ext cx="12192000" cy="8116255"/>
          </a:xfrm>
          <a:prstGeom prst="rect">
            <a:avLst/>
          </a:prstGeom>
          <a:ln w="12700">
            <a:miter lim="400000"/>
          </a:ln>
        </p:spPr>
      </p:pic>
      <p:sp>
        <p:nvSpPr>
          <p:cNvPr id="742" name="Rectangle 4"/>
          <p:cNvSpPr/>
          <p:nvPr/>
        </p:nvSpPr>
        <p:spPr>
          <a:xfrm>
            <a:off x="-1" y="2587043"/>
            <a:ext cx="262170" cy="2610658"/>
          </a:xfrm>
          <a:prstGeom prst="rect">
            <a:avLst/>
          </a:prstGeom>
          <a:solidFill>
            <a:srgbClr val="B8D432">
              <a:alpha val="80000"/>
            </a:srgbClr>
          </a:solidFill>
          <a:ln w="12700">
            <a:miter lim="400000"/>
          </a:ln>
        </p:spPr>
        <p:txBody>
          <a:bodyPr lIns="45719" rIns="45719" anchor="ctr"/>
          <a:lstStyle/>
          <a:p>
            <a:pPr algn="ctr" defTabSz="932597">
              <a:defRPr>
                <a:solidFill>
                  <a:srgbClr val="FFFFFF"/>
                </a:solidFill>
                <a:latin typeface="Helvetica Light"/>
                <a:ea typeface="Helvetica Light"/>
                <a:cs typeface="Helvetica Light"/>
                <a:sym typeface="Helvetica Light"/>
              </a:defRPr>
            </a:pPr>
            <a:endParaRPr/>
          </a:p>
        </p:txBody>
      </p:sp>
      <p:grpSp>
        <p:nvGrpSpPr>
          <p:cNvPr id="745" name="Chevron 16"/>
          <p:cNvGrpSpPr/>
          <p:nvPr/>
        </p:nvGrpSpPr>
        <p:grpSpPr>
          <a:xfrm>
            <a:off x="46791" y="2586409"/>
            <a:ext cx="3091926" cy="2611293"/>
            <a:chOff x="-215376" y="-1"/>
            <a:chExt cx="3091924" cy="2611291"/>
          </a:xfrm>
        </p:grpSpPr>
        <p:sp>
          <p:nvSpPr>
            <p:cNvPr id="743" name="Shape"/>
            <p:cNvSpPr/>
            <p:nvPr/>
          </p:nvSpPr>
          <p:spPr>
            <a:xfrm>
              <a:off x="-1" y="-1"/>
              <a:ext cx="2876549" cy="2611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4" y="0"/>
                  </a:lnTo>
                  <a:lnTo>
                    <a:pt x="21600" y="10800"/>
                  </a:lnTo>
                  <a:lnTo>
                    <a:pt x="19824" y="21600"/>
                  </a:lnTo>
                  <a:lnTo>
                    <a:pt x="0" y="21600"/>
                  </a:lnTo>
                  <a:lnTo>
                    <a:pt x="0" y="0"/>
                  </a:lnTo>
                  <a:close/>
                </a:path>
              </a:pathLst>
            </a:custGeom>
            <a:solidFill>
              <a:srgbClr val="B8D432">
                <a:alpha val="80000"/>
              </a:srgbClr>
            </a:solidFill>
            <a:ln w="12700" cap="flat">
              <a:noFill/>
              <a:miter lim="400000"/>
            </a:ln>
            <a:effectLst/>
          </p:spPr>
          <p:txBody>
            <a:bodyPr wrap="square" lIns="45719" tIns="45719" rIns="45719" bIns="45719" numCol="1" anchor="ctr">
              <a:noAutofit/>
            </a:bodyPr>
            <a:lstStyle/>
            <a:p>
              <a:pPr defTabSz="932597">
                <a:spcBef>
                  <a:spcPts val="1200"/>
                </a:spcBef>
                <a:defRPr>
                  <a:solidFill>
                    <a:srgbClr val="FFFFFF"/>
                  </a:solidFill>
                </a:defRPr>
              </a:pPr>
              <a:endParaRPr/>
            </a:p>
          </p:txBody>
        </p:sp>
        <p:sp>
          <p:nvSpPr>
            <p:cNvPr id="744" name="Business need…"/>
            <p:cNvSpPr txBox="1"/>
            <p:nvPr/>
          </p:nvSpPr>
          <p:spPr>
            <a:xfrm>
              <a:off x="-215376" y="633"/>
              <a:ext cx="2876549" cy="22961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defTabSz="932597">
                <a:lnSpc>
                  <a:spcPct val="90000"/>
                </a:lnSpc>
                <a:spcBef>
                  <a:spcPts val="1200"/>
                </a:spcBef>
                <a:defRPr sz="2000">
                  <a:solidFill>
                    <a:srgbClr val="FFFFFF"/>
                  </a:solidFill>
                  <a:latin typeface="Helvetica Light"/>
                  <a:ea typeface="Helvetica Light"/>
                  <a:cs typeface="Helvetica Light"/>
                  <a:sym typeface="Helvetica Light"/>
                </a:defRPr>
              </a:pPr>
              <a:r>
                <a:t>Business need</a:t>
              </a:r>
            </a:p>
            <a:p>
              <a:pPr marL="177192" indent="-177192" defTabSz="932597">
                <a:spcBef>
                  <a:spcPts val="1200"/>
                </a:spcBef>
                <a:buClr>
                  <a:srgbClr val="FFFFFF"/>
                </a:buClr>
                <a:buSzPct val="100000"/>
                <a:buFont typeface="Arial"/>
                <a:buChar char="•"/>
                <a:defRPr sz="1300">
                  <a:solidFill>
                    <a:srgbClr val="FFFFFF"/>
                  </a:solidFill>
                  <a:latin typeface="Helvetica Light"/>
                  <a:ea typeface="Helvetica Light"/>
                  <a:cs typeface="Helvetica Light"/>
                  <a:sym typeface="Helvetica Light"/>
                </a:defRPr>
              </a:pPr>
              <a:r>
                <a:t>Process </a:t>
              </a:r>
              <a:r>
                <a:rPr err="1"/>
                <a:t>Ms</a:t>
              </a:r>
              <a:r>
                <a:t> of retail transactions per second in milliseconds in inventory pipeline during peak (“Black Friday”)</a:t>
              </a:r>
            </a:p>
            <a:p>
              <a:pPr marL="177192" indent="-177192" defTabSz="932597">
                <a:spcBef>
                  <a:spcPts val="1200"/>
                </a:spcBef>
                <a:buClr>
                  <a:srgbClr val="FFFFFF"/>
                </a:buClr>
                <a:buSzPct val="100000"/>
                <a:buFont typeface="Arial"/>
                <a:buChar char="•"/>
                <a:defRPr sz="1300">
                  <a:solidFill>
                    <a:srgbClr val="FFFFFF"/>
                  </a:solidFill>
                  <a:latin typeface="Helvetica Light"/>
                  <a:ea typeface="Helvetica Light"/>
                  <a:cs typeface="Helvetica Light"/>
                  <a:sym typeface="Helvetica Light"/>
                </a:defRPr>
              </a:pPr>
              <a:r>
                <a:t>Fast development cycles and loosely coupled micro-services to keep up with a competitive marketplace</a:t>
              </a:r>
            </a:p>
          </p:txBody>
        </p:sp>
      </p:grpSp>
      <p:grpSp>
        <p:nvGrpSpPr>
          <p:cNvPr id="748" name="Chevron 25"/>
          <p:cNvGrpSpPr/>
          <p:nvPr/>
        </p:nvGrpSpPr>
        <p:grpSpPr>
          <a:xfrm>
            <a:off x="2957364" y="2584653"/>
            <a:ext cx="3265211" cy="2611923"/>
            <a:chOff x="-1" y="-1"/>
            <a:chExt cx="3265209" cy="2611922"/>
          </a:xfrm>
        </p:grpSpPr>
        <p:sp>
          <p:nvSpPr>
            <p:cNvPr id="746" name="Shape"/>
            <p:cNvSpPr/>
            <p:nvPr/>
          </p:nvSpPr>
          <p:spPr>
            <a:xfrm>
              <a:off x="-1" y="-1"/>
              <a:ext cx="3265209" cy="2611922"/>
            </a:xfrm>
            <a:custGeom>
              <a:avLst/>
              <a:gdLst/>
              <a:ahLst/>
              <a:cxnLst>
                <a:cxn ang="0">
                  <a:pos x="wd2" y="hd2"/>
                </a:cxn>
                <a:cxn ang="5400000">
                  <a:pos x="wd2" y="hd2"/>
                </a:cxn>
                <a:cxn ang="10800000">
                  <a:pos x="wd2" y="hd2"/>
                </a:cxn>
                <a:cxn ang="16200000">
                  <a:pos x="wd2" y="hd2"/>
                </a:cxn>
              </a:cxnLst>
              <a:rect l="0" t="0" r="r" b="b"/>
              <a:pathLst>
                <a:path w="21600" h="21600" extrusionOk="0">
                  <a:moveTo>
                    <a:pt x="0" y="12"/>
                  </a:moveTo>
                  <a:lnTo>
                    <a:pt x="21600" y="0"/>
                  </a:lnTo>
                  <a:lnTo>
                    <a:pt x="21600" y="21595"/>
                  </a:lnTo>
                  <a:lnTo>
                    <a:pt x="8" y="21600"/>
                  </a:lnTo>
                  <a:lnTo>
                    <a:pt x="1609" y="10797"/>
                  </a:lnTo>
                  <a:lnTo>
                    <a:pt x="0" y="12"/>
                  </a:lnTo>
                  <a:close/>
                </a:path>
              </a:pathLst>
            </a:custGeom>
            <a:solidFill>
              <a:srgbClr val="0B8172">
                <a:alpha val="80000"/>
              </a:srgbClr>
            </a:solidFill>
            <a:ln w="12700" cap="flat">
              <a:noFill/>
              <a:miter lim="400000"/>
            </a:ln>
            <a:effectLst/>
          </p:spPr>
          <p:txBody>
            <a:bodyPr wrap="square" lIns="45719" tIns="45719" rIns="45719" bIns="45719" numCol="1" anchor="t">
              <a:noAutofit/>
            </a:bodyPr>
            <a:lstStyle/>
            <a:p>
              <a:pPr defTabSz="932597">
                <a:spcBef>
                  <a:spcPts val="1200"/>
                </a:spcBef>
                <a:defRPr sz="1300">
                  <a:solidFill>
                    <a:srgbClr val="FFFFFF"/>
                  </a:solidFill>
                  <a:latin typeface="Helvetica Light"/>
                  <a:ea typeface="Helvetica Light"/>
                  <a:cs typeface="Helvetica Light"/>
                  <a:sym typeface="Helvetica Light"/>
                </a:defRPr>
              </a:pPr>
              <a:endParaRPr/>
            </a:p>
          </p:txBody>
        </p:sp>
        <p:sp>
          <p:nvSpPr>
            <p:cNvPr id="747" name="Key benefits…"/>
            <p:cNvSpPr txBox="1"/>
            <p:nvPr/>
          </p:nvSpPr>
          <p:spPr>
            <a:xfrm>
              <a:off x="233116" y="235208"/>
              <a:ext cx="3020665" cy="21539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defTabSz="932597">
                <a:lnSpc>
                  <a:spcPct val="90000"/>
                </a:lnSpc>
                <a:spcBef>
                  <a:spcPts val="1200"/>
                </a:spcBef>
                <a:defRPr sz="2000">
                  <a:solidFill>
                    <a:srgbClr val="FFFFFF"/>
                  </a:solidFill>
                  <a:latin typeface="Helvetica Light"/>
                  <a:ea typeface="Helvetica Light"/>
                  <a:cs typeface="Helvetica Light"/>
                  <a:sym typeface="Helvetica Light"/>
                </a:defRPr>
              </a:pPr>
              <a:r>
                <a:t>Key benefits</a:t>
              </a:r>
            </a:p>
            <a:p>
              <a:pPr marL="177192" indent="-177192" defTabSz="932597">
                <a:spcBef>
                  <a:spcPts val="1200"/>
                </a:spcBef>
                <a:buClr>
                  <a:srgbClr val="FFFFFF"/>
                </a:buClr>
                <a:buSzPct val="100000"/>
                <a:buFont typeface="Arial"/>
                <a:buChar char="•"/>
                <a:defRPr sz="1300">
                  <a:solidFill>
                    <a:srgbClr val="FFFFFF"/>
                  </a:solidFill>
                  <a:latin typeface="Helvetica Light"/>
                  <a:ea typeface="Helvetica Light"/>
                  <a:cs typeface="Helvetica Light"/>
                  <a:sym typeface="Helvetica Light"/>
                </a:defRPr>
              </a:pPr>
              <a:r>
                <a:t>Cosmos DB provides elastic scalability from 1-10M requests per second</a:t>
              </a:r>
            </a:p>
            <a:p>
              <a:pPr marL="177192" indent="-177192" defTabSz="932597">
                <a:spcBef>
                  <a:spcPts val="1200"/>
                </a:spcBef>
                <a:buClr>
                  <a:srgbClr val="FFFFFF"/>
                </a:buClr>
                <a:buSzPct val="100000"/>
                <a:buFont typeface="Arial"/>
                <a:buChar char="•"/>
                <a:defRPr sz="1300">
                  <a:solidFill>
                    <a:srgbClr val="FFFFFF"/>
                  </a:solidFill>
                  <a:latin typeface="Helvetica Light"/>
                  <a:ea typeface="Helvetica Light"/>
                  <a:cs typeface="Helvetica Light"/>
                  <a:sym typeface="Helvetica Light"/>
                </a:defRPr>
              </a:pPr>
              <a:r>
                <a:t>Improved reliability, and faster order processing times than previous OSS solution</a:t>
              </a:r>
            </a:p>
            <a:p>
              <a:pPr marL="177192" indent="-177192" defTabSz="932597">
                <a:spcBef>
                  <a:spcPts val="1200"/>
                </a:spcBef>
                <a:buClr>
                  <a:srgbClr val="FFFFFF"/>
                </a:buClr>
                <a:buSzPct val="100000"/>
                <a:buFont typeface="Arial"/>
                <a:buChar char="•"/>
                <a:defRPr sz="1300">
                  <a:solidFill>
                    <a:srgbClr val="FFFFFF"/>
                  </a:solidFill>
                  <a:latin typeface="Helvetica Light"/>
                  <a:ea typeface="Helvetica Light"/>
                  <a:cs typeface="Helvetica Light"/>
                  <a:sym typeface="Helvetica Light"/>
                </a:defRPr>
              </a:pPr>
              <a:r>
                <a:t>Reduced development time and operational overhead</a:t>
              </a:r>
            </a:p>
          </p:txBody>
        </p:sp>
      </p:grpSp>
      <p:grpSp>
        <p:nvGrpSpPr>
          <p:cNvPr id="763" name="Group 20"/>
          <p:cNvGrpSpPr/>
          <p:nvPr/>
        </p:nvGrpSpPr>
        <p:grpSpPr>
          <a:xfrm>
            <a:off x="7623258" y="2584654"/>
            <a:ext cx="4637200" cy="2611921"/>
            <a:chOff x="0" y="0"/>
            <a:chExt cx="4637199" cy="2611920"/>
          </a:xfrm>
        </p:grpSpPr>
        <p:sp>
          <p:nvSpPr>
            <p:cNvPr id="749" name="Rectangle 7"/>
            <p:cNvSpPr/>
            <p:nvPr/>
          </p:nvSpPr>
          <p:spPr>
            <a:xfrm>
              <a:off x="-1" y="-1"/>
              <a:ext cx="4637201" cy="2611922"/>
            </a:xfrm>
            <a:prstGeom prst="rect">
              <a:avLst/>
            </a:prstGeom>
            <a:solidFill>
              <a:srgbClr val="404040">
                <a:alpha val="8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Helvetica Light"/>
                  <a:ea typeface="Helvetica Light"/>
                  <a:cs typeface="Helvetica Light"/>
                  <a:sym typeface="Helvetica Light"/>
                </a:defRPr>
              </a:pPr>
              <a:endParaRPr/>
            </a:p>
          </p:txBody>
        </p:sp>
        <p:pic>
          <p:nvPicPr>
            <p:cNvPr id="750" name="Picture 2" descr="Picture 2"/>
            <p:cNvPicPr>
              <a:picLocks noChangeAspect="1"/>
            </p:cNvPicPr>
            <p:nvPr/>
          </p:nvPicPr>
          <p:blipFill>
            <a:blip r:embed="rId3">
              <a:extLst/>
            </a:blip>
            <a:srcRect r="63586"/>
            <a:stretch>
              <a:fillRect/>
            </a:stretch>
          </p:blipFill>
          <p:spPr>
            <a:xfrm>
              <a:off x="1496571" y="1454404"/>
              <a:ext cx="522074" cy="753614"/>
            </a:xfrm>
            <a:prstGeom prst="rect">
              <a:avLst/>
            </a:prstGeom>
            <a:ln w="12700" cap="flat">
              <a:noFill/>
              <a:miter lim="400000"/>
            </a:ln>
            <a:effectLst/>
          </p:spPr>
        </p:pic>
        <p:pic>
          <p:nvPicPr>
            <p:cNvPr id="751" name="Picture 1" descr="Picture 1"/>
            <p:cNvPicPr>
              <a:picLocks noChangeAspect="1"/>
            </p:cNvPicPr>
            <p:nvPr/>
          </p:nvPicPr>
          <p:blipFill>
            <a:blip r:embed="rId4">
              <a:extLst/>
            </a:blip>
            <a:stretch>
              <a:fillRect/>
            </a:stretch>
          </p:blipFill>
          <p:spPr>
            <a:xfrm>
              <a:off x="1559860" y="881314"/>
              <a:ext cx="274321" cy="274321"/>
            </a:xfrm>
            <a:prstGeom prst="rect">
              <a:avLst/>
            </a:prstGeom>
            <a:ln w="12700" cap="flat">
              <a:noFill/>
              <a:miter lim="400000"/>
            </a:ln>
            <a:effectLst/>
          </p:spPr>
        </p:pic>
        <p:sp>
          <p:nvSpPr>
            <p:cNvPr id="752" name="Straight Arrow Connector 10"/>
            <p:cNvSpPr/>
            <p:nvPr/>
          </p:nvSpPr>
          <p:spPr>
            <a:xfrm>
              <a:off x="1683677" y="578002"/>
              <a:ext cx="1" cy="255343"/>
            </a:xfrm>
            <a:prstGeom prst="line">
              <a:avLst/>
            </a:prstGeom>
            <a:noFill/>
            <a:ln w="9525" cap="flat">
              <a:solidFill>
                <a:srgbClr val="F2F2F2"/>
              </a:solidFill>
              <a:prstDash val="dash"/>
              <a:miter lim="800000"/>
              <a:headEnd type="triangle" w="med" len="med"/>
            </a:ln>
            <a:effectLst/>
          </p:spPr>
          <p:txBody>
            <a:bodyPr wrap="square" lIns="45719" tIns="45719" rIns="45719" bIns="45719" numCol="1" anchor="t">
              <a:noAutofit/>
            </a:bodyPr>
            <a:lstStyle/>
            <a:p>
              <a:endParaRPr/>
            </a:p>
          </p:txBody>
        </p:sp>
        <p:sp>
          <p:nvSpPr>
            <p:cNvPr id="753" name="Straight Arrow Connector 12"/>
            <p:cNvSpPr/>
            <p:nvPr/>
          </p:nvSpPr>
          <p:spPr>
            <a:xfrm flipH="1">
              <a:off x="1683677" y="1253870"/>
              <a:ext cx="1399" cy="217369"/>
            </a:xfrm>
            <a:prstGeom prst="line">
              <a:avLst/>
            </a:prstGeom>
            <a:noFill/>
            <a:ln w="9525" cap="flat">
              <a:solidFill>
                <a:srgbClr val="F2F2F2"/>
              </a:solidFill>
              <a:prstDash val="dash"/>
              <a:miter lim="800000"/>
              <a:headEnd type="triangle" w="med" len="med"/>
            </a:ln>
            <a:effectLst/>
          </p:spPr>
          <p:txBody>
            <a:bodyPr wrap="square" lIns="45719" tIns="45719" rIns="45719" bIns="45719" numCol="1" anchor="t">
              <a:noAutofit/>
            </a:bodyPr>
            <a:lstStyle/>
            <a:p>
              <a:endParaRPr/>
            </a:p>
          </p:txBody>
        </p:sp>
        <p:pic>
          <p:nvPicPr>
            <p:cNvPr id="754" name="Picture 13" descr="Picture 13"/>
            <p:cNvPicPr>
              <a:picLocks noChangeAspect="1"/>
            </p:cNvPicPr>
            <p:nvPr/>
          </p:nvPicPr>
          <p:blipFill>
            <a:blip r:embed="rId4">
              <a:extLst/>
            </a:blip>
            <a:stretch>
              <a:fillRect/>
            </a:stretch>
          </p:blipFill>
          <p:spPr>
            <a:xfrm rot="2888710">
              <a:off x="2181440" y="1253934"/>
              <a:ext cx="274321" cy="274321"/>
            </a:xfrm>
            <a:prstGeom prst="rect">
              <a:avLst/>
            </a:prstGeom>
            <a:ln w="12700" cap="flat">
              <a:noFill/>
              <a:miter lim="400000"/>
            </a:ln>
            <a:effectLst/>
          </p:spPr>
        </p:pic>
        <p:sp>
          <p:nvSpPr>
            <p:cNvPr id="755" name="Straight Arrow Connector 15"/>
            <p:cNvSpPr/>
            <p:nvPr/>
          </p:nvSpPr>
          <p:spPr>
            <a:xfrm flipH="1">
              <a:off x="2449669" y="1135752"/>
              <a:ext cx="128850" cy="118118"/>
            </a:xfrm>
            <a:prstGeom prst="line">
              <a:avLst/>
            </a:prstGeom>
            <a:noFill/>
            <a:ln w="9525" cap="flat">
              <a:solidFill>
                <a:srgbClr val="F2F2F2"/>
              </a:solidFill>
              <a:prstDash val="dash"/>
              <a:miter lim="800000"/>
              <a:headEnd type="triangle" w="med" len="med"/>
            </a:ln>
            <a:effectLst/>
          </p:spPr>
          <p:txBody>
            <a:bodyPr wrap="square" lIns="45719" tIns="45719" rIns="45719" bIns="45719" numCol="1" anchor="t">
              <a:noAutofit/>
            </a:bodyPr>
            <a:lstStyle/>
            <a:p>
              <a:endParaRPr/>
            </a:p>
          </p:txBody>
        </p:sp>
        <p:sp>
          <p:nvSpPr>
            <p:cNvPr id="756" name="Straight Arrow Connector 18"/>
            <p:cNvSpPr/>
            <p:nvPr/>
          </p:nvSpPr>
          <p:spPr>
            <a:xfrm flipH="1">
              <a:off x="2013595" y="1518102"/>
              <a:ext cx="128850" cy="118118"/>
            </a:xfrm>
            <a:prstGeom prst="line">
              <a:avLst/>
            </a:prstGeom>
            <a:noFill/>
            <a:ln w="9525" cap="flat">
              <a:solidFill>
                <a:srgbClr val="F2F2F2"/>
              </a:solidFill>
              <a:prstDash val="dash"/>
              <a:miter lim="800000"/>
              <a:headEnd type="triangle" w="med" len="med"/>
            </a:ln>
            <a:effectLst/>
          </p:spPr>
          <p:txBody>
            <a:bodyPr wrap="square" lIns="45719" tIns="45719" rIns="45719" bIns="45719" numCol="1" anchor="t">
              <a:noAutofit/>
            </a:bodyPr>
            <a:lstStyle/>
            <a:p>
              <a:endParaRPr/>
            </a:p>
          </p:txBody>
        </p:sp>
        <p:sp>
          <p:nvSpPr>
            <p:cNvPr id="757" name="Straight Arrow Connector 19"/>
            <p:cNvSpPr/>
            <p:nvPr/>
          </p:nvSpPr>
          <p:spPr>
            <a:xfrm flipH="1" flipV="1">
              <a:off x="1997229" y="2003548"/>
              <a:ext cx="149105" cy="120522"/>
            </a:xfrm>
            <a:prstGeom prst="line">
              <a:avLst/>
            </a:prstGeom>
            <a:noFill/>
            <a:ln w="9525" cap="flat">
              <a:solidFill>
                <a:srgbClr val="F2F2F2"/>
              </a:solidFill>
              <a:prstDash val="dash"/>
              <a:miter lim="800000"/>
              <a:headEnd type="triangle" w="med" len="med"/>
            </a:ln>
            <a:effectLst/>
          </p:spPr>
          <p:txBody>
            <a:bodyPr wrap="square" lIns="45719" tIns="45719" rIns="45719" bIns="45719" numCol="1" anchor="t">
              <a:noAutofit/>
            </a:bodyPr>
            <a:lstStyle/>
            <a:p>
              <a:endParaRPr/>
            </a:p>
          </p:txBody>
        </p:sp>
        <p:sp>
          <p:nvSpPr>
            <p:cNvPr id="758" name="Straight Arrow Connector 21"/>
            <p:cNvSpPr/>
            <p:nvPr/>
          </p:nvSpPr>
          <p:spPr>
            <a:xfrm flipH="1" flipV="1">
              <a:off x="1685076" y="2147775"/>
              <a:ext cx="11945" cy="290553"/>
            </a:xfrm>
            <a:prstGeom prst="line">
              <a:avLst/>
            </a:prstGeom>
            <a:noFill/>
            <a:ln w="9525" cap="flat">
              <a:solidFill>
                <a:srgbClr val="F2F2F2"/>
              </a:solidFill>
              <a:prstDash val="dash"/>
              <a:miter lim="800000"/>
              <a:headEnd type="triangle" w="med" len="med"/>
            </a:ln>
            <a:effectLst/>
          </p:spPr>
          <p:txBody>
            <a:bodyPr wrap="square" lIns="45719" tIns="45719" rIns="45719" bIns="45719" numCol="1" anchor="t">
              <a:noAutofit/>
            </a:bodyPr>
            <a:lstStyle/>
            <a:p>
              <a:endParaRPr/>
            </a:p>
          </p:txBody>
        </p:sp>
        <p:sp>
          <p:nvSpPr>
            <p:cNvPr id="759" name="TextBox 23"/>
            <p:cNvSpPr txBox="1"/>
            <p:nvPr/>
          </p:nvSpPr>
          <p:spPr>
            <a:xfrm>
              <a:off x="2711907" y="1028031"/>
              <a:ext cx="1090436" cy="218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800">
                  <a:solidFill>
                    <a:srgbClr val="FFFFFF"/>
                  </a:solidFill>
                  <a:latin typeface="Helvetica Light"/>
                  <a:ea typeface="Helvetica Light"/>
                  <a:cs typeface="Helvetica Light"/>
                  <a:sym typeface="Helvetica Light"/>
                </a:defRPr>
              </a:lvl1pPr>
            </a:lstStyle>
            <a:p>
              <a:r>
                <a:t>Azure Cosmos DB</a:t>
              </a:r>
            </a:p>
          </p:txBody>
        </p:sp>
        <p:sp>
          <p:nvSpPr>
            <p:cNvPr id="760" name="TextBox 24"/>
            <p:cNvSpPr txBox="1"/>
            <p:nvPr/>
          </p:nvSpPr>
          <p:spPr>
            <a:xfrm>
              <a:off x="2360469" y="1470996"/>
              <a:ext cx="1090436" cy="345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defRPr sz="800">
                  <a:solidFill>
                    <a:srgbClr val="FFFFFF"/>
                  </a:solidFill>
                  <a:latin typeface="Helvetica Light"/>
                  <a:ea typeface="Helvetica Light"/>
                  <a:cs typeface="Helvetica Light"/>
                  <a:sym typeface="Helvetica Light"/>
                </a:defRPr>
              </a:pPr>
              <a:r>
                <a:t>Azure Service Fabric</a:t>
              </a:r>
            </a:p>
            <a:p>
              <a:pPr algn="ctr">
                <a:defRPr sz="800">
                  <a:solidFill>
                    <a:srgbClr val="FFFFFF"/>
                  </a:solidFill>
                  <a:latin typeface="Helvetica Light"/>
                  <a:ea typeface="Helvetica Light"/>
                  <a:cs typeface="Helvetica Light"/>
                  <a:sym typeface="Helvetica Light"/>
                </a:defRPr>
              </a:pPr>
              <a:r>
                <a:t>Pricing Service</a:t>
              </a:r>
            </a:p>
          </p:txBody>
        </p:sp>
        <p:sp>
          <p:nvSpPr>
            <p:cNvPr id="761" name="TextBox 25"/>
            <p:cNvSpPr txBox="1"/>
            <p:nvPr/>
          </p:nvSpPr>
          <p:spPr>
            <a:xfrm>
              <a:off x="1151802" y="418838"/>
              <a:ext cx="1090436" cy="2184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800">
                  <a:solidFill>
                    <a:srgbClr val="FFFFFF"/>
                  </a:solidFill>
                  <a:latin typeface="Helvetica Light"/>
                  <a:ea typeface="Helvetica Light"/>
                  <a:cs typeface="Helvetica Light"/>
                  <a:sym typeface="Helvetica Light"/>
                </a:defRPr>
              </a:lvl1pPr>
            </a:lstStyle>
            <a:p>
              <a:r>
                <a:t>Azure Cosmos DB</a:t>
              </a:r>
            </a:p>
          </p:txBody>
        </p:sp>
        <p:sp>
          <p:nvSpPr>
            <p:cNvPr id="762" name="TextBox 27"/>
            <p:cNvSpPr txBox="1"/>
            <p:nvPr/>
          </p:nvSpPr>
          <p:spPr>
            <a:xfrm>
              <a:off x="466502" y="860748"/>
              <a:ext cx="1090436" cy="345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defRPr sz="800">
                  <a:solidFill>
                    <a:srgbClr val="FFFFFF"/>
                  </a:solidFill>
                  <a:latin typeface="Helvetica Light"/>
                  <a:ea typeface="Helvetica Light"/>
                  <a:cs typeface="Helvetica Light"/>
                  <a:sym typeface="Helvetica Light"/>
                </a:defRPr>
              </a:pPr>
              <a:r>
                <a:t>Azure Service Fabric</a:t>
              </a:r>
            </a:p>
            <a:p>
              <a:pPr algn="ctr">
                <a:defRPr sz="800">
                  <a:solidFill>
                    <a:srgbClr val="FFFFFF"/>
                  </a:solidFill>
                  <a:latin typeface="Helvetica Light"/>
                  <a:ea typeface="Helvetica Light"/>
                  <a:cs typeface="Helvetica Light"/>
                  <a:sym typeface="Helvetica Light"/>
                </a:defRPr>
              </a:pPr>
              <a:r>
                <a:t>Inventory Service</a:t>
              </a:r>
            </a:p>
          </p:txBody>
        </p:sp>
      </p:grpSp>
      <p:sp>
        <p:nvSpPr>
          <p:cNvPr id="764" name="Rectangle 29"/>
          <p:cNvSpPr txBox="1"/>
          <p:nvPr/>
        </p:nvSpPr>
        <p:spPr>
          <a:xfrm>
            <a:off x="137802" y="141677"/>
            <a:ext cx="6001826"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a:solidFill>
                  <a:srgbClr val="FFFFFF"/>
                </a:solidFill>
                <a:latin typeface="Helvetica Light"/>
                <a:ea typeface="Helvetica Light"/>
                <a:cs typeface="Helvetica Light"/>
                <a:sym typeface="Helvetica Light"/>
              </a:defRPr>
            </a:lvl1pPr>
          </a:lstStyle>
          <a:p>
            <a:r>
              <a:t>E-commerce challenger eyes the top spot, runs on Azure Cosmos DB</a:t>
            </a:r>
          </a:p>
        </p:txBody>
      </p:sp>
      <p:sp>
        <p:nvSpPr>
          <p:cNvPr id="765" name="Rectangle 2"/>
          <p:cNvSpPr/>
          <p:nvPr/>
        </p:nvSpPr>
        <p:spPr>
          <a:xfrm>
            <a:off x="0" y="4897409"/>
            <a:ext cx="12228394" cy="1999260"/>
          </a:xfrm>
          <a:prstGeom prst="rect">
            <a:avLst/>
          </a:prstGeom>
          <a:gradFill>
            <a:gsLst>
              <a:gs pos="0">
                <a:srgbClr val="808080">
                  <a:alpha val="0"/>
                </a:srgbClr>
              </a:gs>
              <a:gs pos="100000">
                <a:srgbClr val="000000"/>
              </a:gs>
            </a:gsLst>
            <a:lin ang="5400000"/>
          </a:gradFill>
          <a:ln w="12700">
            <a:miter lim="400000"/>
          </a:ln>
        </p:spPr>
        <p:txBody>
          <a:bodyPr lIns="45719" rIns="45719" anchor="ctr"/>
          <a:lstStyle/>
          <a:p>
            <a:pPr algn="ctr">
              <a:defRPr>
                <a:solidFill>
                  <a:srgbClr val="FFFFFF"/>
                </a:solidFill>
                <a:latin typeface="Helvetica Light"/>
                <a:ea typeface="Helvetica Light"/>
                <a:cs typeface="Helvetica Light"/>
                <a:sym typeface="Helvetica Light"/>
              </a:defRPr>
            </a:pPr>
            <a:endParaRPr/>
          </a:p>
        </p:txBody>
      </p:sp>
      <p:pic>
        <p:nvPicPr>
          <p:cNvPr id="766" name="Picture 4" descr="Picture 4"/>
          <p:cNvPicPr>
            <a:picLocks noChangeAspect="1"/>
          </p:cNvPicPr>
          <p:nvPr/>
        </p:nvPicPr>
        <p:blipFill>
          <a:blip r:embed="rId5">
            <a:extLst/>
          </a:blip>
          <a:srcRect t="8875" r="29448" b="13133"/>
          <a:stretch>
            <a:fillRect/>
          </a:stretch>
        </p:blipFill>
        <p:spPr>
          <a:xfrm>
            <a:off x="0" y="5545654"/>
            <a:ext cx="1476732" cy="679111"/>
          </a:xfrm>
          <a:prstGeom prst="rect">
            <a:avLst/>
          </a:prstGeom>
          <a:ln w="12700">
            <a:miter lim="400000"/>
          </a:ln>
        </p:spPr>
      </p:pic>
      <p:sp>
        <p:nvSpPr>
          <p:cNvPr id="767" name="TextBox 35"/>
          <p:cNvSpPr txBox="1"/>
          <p:nvPr/>
        </p:nvSpPr>
        <p:spPr>
          <a:xfrm>
            <a:off x="3590847" y="5613665"/>
            <a:ext cx="1294004" cy="853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3200">
                <a:solidFill>
                  <a:srgbClr val="FFFFFF"/>
                </a:solidFill>
                <a:latin typeface="Helvetica Light"/>
                <a:ea typeface="Helvetica Light"/>
                <a:cs typeface="Helvetica Light"/>
                <a:sym typeface="Helvetica Light"/>
              </a:defRPr>
            </a:pPr>
            <a:r>
              <a:t>12TB</a:t>
            </a:r>
            <a:r>
              <a:rPr sz="1800"/>
              <a:t> </a:t>
            </a:r>
          </a:p>
          <a:p>
            <a:pPr algn="ctr">
              <a:defRPr>
                <a:solidFill>
                  <a:srgbClr val="FFFFFF"/>
                </a:solidFill>
                <a:latin typeface="Helvetica Light"/>
                <a:ea typeface="Helvetica Light"/>
                <a:cs typeface="Helvetica Light"/>
                <a:sym typeface="Helvetica Light"/>
              </a:defRPr>
            </a:pPr>
            <a:r>
              <a:t>Provisioned</a:t>
            </a:r>
          </a:p>
        </p:txBody>
      </p:sp>
      <p:sp>
        <p:nvSpPr>
          <p:cNvPr id="768" name="TextBox 36"/>
          <p:cNvSpPr txBox="1"/>
          <p:nvPr/>
        </p:nvSpPr>
        <p:spPr>
          <a:xfrm>
            <a:off x="2217709" y="5616454"/>
            <a:ext cx="1107695" cy="853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3200">
                <a:solidFill>
                  <a:srgbClr val="FFFFFF"/>
                </a:solidFill>
                <a:latin typeface="Helvetica Light"/>
                <a:ea typeface="Helvetica Light"/>
                <a:cs typeface="Helvetica Light"/>
                <a:sym typeface="Helvetica Light"/>
              </a:defRPr>
            </a:pPr>
            <a:r>
              <a:t>10M</a:t>
            </a:r>
            <a:r>
              <a:rPr sz="1800"/>
              <a:t> </a:t>
            </a:r>
          </a:p>
          <a:p>
            <a:pPr algn="ctr">
              <a:defRPr>
                <a:solidFill>
                  <a:srgbClr val="FFFFFF"/>
                </a:solidFill>
                <a:latin typeface="Helvetica Light"/>
                <a:ea typeface="Helvetica Light"/>
                <a:cs typeface="Helvetica Light"/>
                <a:sym typeface="Helvetica Light"/>
              </a:defRPr>
            </a:pPr>
            <a:r>
              <a:t>Peak RPS</a:t>
            </a:r>
          </a:p>
        </p:txBody>
      </p:sp>
      <p:sp>
        <p:nvSpPr>
          <p:cNvPr id="769" name="TextBox 37"/>
          <p:cNvSpPr txBox="1"/>
          <p:nvPr/>
        </p:nvSpPr>
        <p:spPr>
          <a:xfrm>
            <a:off x="5156723" y="5613665"/>
            <a:ext cx="1209422" cy="853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3200">
                <a:solidFill>
                  <a:srgbClr val="FFFFFF"/>
                </a:solidFill>
                <a:latin typeface="Helvetica Light"/>
                <a:ea typeface="Helvetica Light"/>
                <a:cs typeface="Helvetica Light"/>
                <a:sym typeface="Helvetica Light"/>
              </a:defRPr>
            </a:pPr>
            <a:r>
              <a:t>64</a:t>
            </a:r>
            <a:r>
              <a:rPr sz="1800"/>
              <a:t> </a:t>
            </a:r>
          </a:p>
          <a:p>
            <a:pPr algn="ctr">
              <a:defRPr>
                <a:solidFill>
                  <a:srgbClr val="FFFFFF"/>
                </a:solidFill>
                <a:latin typeface="Helvetica Light"/>
                <a:ea typeface="Helvetica Light"/>
                <a:cs typeface="Helvetica Light"/>
                <a:sym typeface="Helvetica Light"/>
              </a:defRPr>
            </a:pPr>
            <a:r>
              <a:t>Databases</a:t>
            </a:r>
          </a:p>
        </p:txBody>
      </p:sp>
      <p:pic>
        <p:nvPicPr>
          <p:cNvPr id="770" name="Picture 28" descr="Picture 28"/>
          <p:cNvPicPr>
            <a:picLocks noChangeAspect="1"/>
          </p:cNvPicPr>
          <p:nvPr/>
        </p:nvPicPr>
        <p:blipFill>
          <a:blip r:embed="rId6">
            <a:extLst/>
          </a:blip>
          <a:stretch>
            <a:fillRect/>
          </a:stretch>
        </p:blipFill>
        <p:spPr>
          <a:xfrm rot="2692108">
            <a:off x="10168811" y="3349850"/>
            <a:ext cx="361228" cy="361228"/>
          </a:xfrm>
          <a:prstGeom prst="rect">
            <a:avLst/>
          </a:prstGeom>
          <a:ln w="12700">
            <a:miter lim="400000"/>
          </a:ln>
        </p:spPr>
      </p:pic>
      <p:pic>
        <p:nvPicPr>
          <p:cNvPr id="771" name="Picture 30" descr="Picture 30"/>
          <p:cNvPicPr>
            <a:picLocks noChangeAspect="1"/>
          </p:cNvPicPr>
          <p:nvPr/>
        </p:nvPicPr>
        <p:blipFill>
          <a:blip r:embed="rId6">
            <a:extLst/>
          </a:blip>
          <a:stretch>
            <a:fillRect/>
          </a:stretch>
        </p:blipFill>
        <p:spPr>
          <a:xfrm>
            <a:off x="9096212" y="2670743"/>
            <a:ext cx="361228" cy="361228"/>
          </a:xfrm>
          <a:prstGeom prst="rect">
            <a:avLst/>
          </a:prstGeom>
          <a:ln w="12700">
            <a:miter lim="400000"/>
          </a:ln>
        </p:spPr>
      </p:pic>
    </p:spTree>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763"/>
                                        </p:tgtEl>
                                        <p:attrNameLst>
                                          <p:attrName>style.visibility</p:attrName>
                                        </p:attrNameLst>
                                      </p:cBhvr>
                                      <p:to>
                                        <p:strVal val="visible"/>
                                      </p:to>
                                    </p:set>
                                    <p:animEffect transition="in" filter="dissolve">
                                      <p:cBhvr>
                                        <p:cTn id="7" dur="500"/>
                                        <p:tgtEl>
                                          <p:spTgt spid="7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748"/>
                                        </p:tgtEl>
                                        <p:attrNameLst>
                                          <p:attrName>style.visibility</p:attrName>
                                        </p:attrNameLst>
                                      </p:cBhvr>
                                      <p:to>
                                        <p:strVal val="visible"/>
                                      </p:to>
                                    </p:set>
                                    <p:animEffect transition="in" filter="dissolve">
                                      <p:cBhvr>
                                        <p:cTn id="12" dur="500"/>
                                        <p:tgtEl>
                                          <p:spTgt spid="748"/>
                                        </p:tgtEl>
                                      </p:cBhvr>
                                    </p:animEffect>
                                  </p:childTnLst>
                                </p:cTn>
                              </p:par>
                            </p:childTnLst>
                          </p:cTn>
                        </p:par>
                        <p:par>
                          <p:cTn id="13" fill="hold">
                            <p:stCondLst>
                              <p:cond delay="500"/>
                            </p:stCondLst>
                            <p:childTnLst>
                              <p:par>
                                <p:cTn id="14" presetID="9" presetClass="entr" fill="hold" grpId="0" nodeType="afterEffect">
                                  <p:stCondLst>
                                    <p:cond delay="0"/>
                                  </p:stCondLst>
                                  <p:iterate>
                                    <p:tmAbs val="0"/>
                                  </p:iterate>
                                  <p:childTnLst>
                                    <p:set>
                                      <p:cBhvr>
                                        <p:cTn id="15" fill="hold"/>
                                        <p:tgtEl>
                                          <p:spTgt spid="767"/>
                                        </p:tgtEl>
                                        <p:attrNameLst>
                                          <p:attrName>style.visibility</p:attrName>
                                        </p:attrNameLst>
                                      </p:cBhvr>
                                      <p:to>
                                        <p:strVal val="visible"/>
                                      </p:to>
                                    </p:set>
                                    <p:animEffect transition="in" filter="dissolve">
                                      <p:cBhvr>
                                        <p:cTn id="16" dur="500"/>
                                        <p:tgtEl>
                                          <p:spTgt spid="767"/>
                                        </p:tgtEl>
                                      </p:cBhvr>
                                    </p:animEffect>
                                  </p:childTnLst>
                                </p:cTn>
                              </p:par>
                            </p:childTnLst>
                          </p:cTn>
                        </p:par>
                        <p:par>
                          <p:cTn id="17" fill="hold">
                            <p:stCondLst>
                              <p:cond delay="1000"/>
                            </p:stCondLst>
                            <p:childTnLst>
                              <p:par>
                                <p:cTn id="18" presetID="9" presetClass="entr" fill="hold" grpId="0" nodeType="afterEffect">
                                  <p:stCondLst>
                                    <p:cond delay="0"/>
                                  </p:stCondLst>
                                  <p:iterate>
                                    <p:tmAbs val="0"/>
                                  </p:iterate>
                                  <p:childTnLst>
                                    <p:set>
                                      <p:cBhvr>
                                        <p:cTn id="19" fill="hold"/>
                                        <p:tgtEl>
                                          <p:spTgt spid="768"/>
                                        </p:tgtEl>
                                        <p:attrNameLst>
                                          <p:attrName>style.visibility</p:attrName>
                                        </p:attrNameLst>
                                      </p:cBhvr>
                                      <p:to>
                                        <p:strVal val="visible"/>
                                      </p:to>
                                    </p:set>
                                    <p:animEffect transition="in" filter="dissolve">
                                      <p:cBhvr>
                                        <p:cTn id="20" dur="500"/>
                                        <p:tgtEl>
                                          <p:spTgt spid="768"/>
                                        </p:tgtEl>
                                      </p:cBhvr>
                                    </p:animEffect>
                                  </p:childTnLst>
                                </p:cTn>
                              </p:par>
                            </p:childTnLst>
                          </p:cTn>
                        </p:par>
                        <p:par>
                          <p:cTn id="21" fill="hold">
                            <p:stCondLst>
                              <p:cond delay="1500"/>
                            </p:stCondLst>
                            <p:childTnLst>
                              <p:par>
                                <p:cTn id="22" presetID="9" presetClass="entr" fill="hold" grpId="0" nodeType="afterEffect">
                                  <p:stCondLst>
                                    <p:cond delay="0"/>
                                  </p:stCondLst>
                                  <p:iterate>
                                    <p:tmAbs val="0"/>
                                  </p:iterate>
                                  <p:childTnLst>
                                    <p:set>
                                      <p:cBhvr>
                                        <p:cTn id="23" fill="hold"/>
                                        <p:tgtEl>
                                          <p:spTgt spid="769"/>
                                        </p:tgtEl>
                                        <p:attrNameLst>
                                          <p:attrName>style.visibility</p:attrName>
                                        </p:attrNameLst>
                                      </p:cBhvr>
                                      <p:to>
                                        <p:strVal val="visible"/>
                                      </p:to>
                                    </p:set>
                                    <p:animEffect transition="in" filter="dissolve">
                                      <p:cBhvr>
                                        <p:cTn id="24" dur="500"/>
                                        <p:tgtEl>
                                          <p:spTgt spid="7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 grpId="0" animBg="1" advAuto="0"/>
      <p:bldP spid="763" grpId="0" animBg="1" advAuto="0"/>
      <p:bldP spid="767" grpId="0" animBg="1" advAuto="0"/>
      <p:bldP spid="768" grpId="0" animBg="1" advAuto="0"/>
      <p:bldP spid="769"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3" name="Picture 11" descr="Picture 11"/>
          <p:cNvPicPr>
            <a:picLocks noChangeAspect="1"/>
          </p:cNvPicPr>
          <p:nvPr/>
        </p:nvPicPr>
        <p:blipFill>
          <a:blip r:embed="rId2">
            <a:extLst/>
          </a:blip>
          <a:stretch>
            <a:fillRect/>
          </a:stretch>
        </p:blipFill>
        <p:spPr>
          <a:xfrm>
            <a:off x="0" y="0"/>
            <a:ext cx="14108818" cy="7936211"/>
          </a:xfrm>
          <a:prstGeom prst="rect">
            <a:avLst/>
          </a:prstGeom>
          <a:ln w="12700">
            <a:miter lim="400000"/>
          </a:ln>
        </p:spPr>
      </p:pic>
      <p:pic>
        <p:nvPicPr>
          <p:cNvPr id="774" name="Picture 2" descr="Picture 2"/>
          <p:cNvPicPr>
            <a:picLocks noChangeAspect="1"/>
          </p:cNvPicPr>
          <p:nvPr/>
        </p:nvPicPr>
        <p:blipFill>
          <a:blip r:embed="rId3">
            <a:extLst/>
          </a:blip>
          <a:stretch>
            <a:fillRect/>
          </a:stretch>
        </p:blipFill>
        <p:spPr>
          <a:xfrm>
            <a:off x="-3" y="5618295"/>
            <a:ext cx="1819215" cy="427531"/>
          </a:xfrm>
          <a:prstGeom prst="rect">
            <a:avLst/>
          </a:prstGeom>
          <a:ln w="12700">
            <a:miter lim="400000"/>
          </a:ln>
        </p:spPr>
      </p:pic>
      <p:sp>
        <p:nvSpPr>
          <p:cNvPr id="775" name="Rectangle 6"/>
          <p:cNvSpPr/>
          <p:nvPr/>
        </p:nvSpPr>
        <p:spPr>
          <a:xfrm>
            <a:off x="-1" y="2587043"/>
            <a:ext cx="262170" cy="2610658"/>
          </a:xfrm>
          <a:prstGeom prst="rect">
            <a:avLst/>
          </a:prstGeom>
          <a:solidFill>
            <a:srgbClr val="B8D432">
              <a:alpha val="80000"/>
            </a:srgbClr>
          </a:solidFill>
          <a:ln w="12700">
            <a:miter lim="400000"/>
          </a:ln>
        </p:spPr>
        <p:txBody>
          <a:bodyPr lIns="45719" rIns="45719" anchor="ctr"/>
          <a:lstStyle/>
          <a:p>
            <a:pPr algn="ctr" defTabSz="932597">
              <a:defRPr>
                <a:solidFill>
                  <a:srgbClr val="FFFFFF"/>
                </a:solidFill>
                <a:latin typeface="Helvetica Light"/>
                <a:ea typeface="Helvetica Light"/>
                <a:cs typeface="Helvetica Light"/>
                <a:sym typeface="Helvetica Light"/>
              </a:defRPr>
            </a:pPr>
            <a:endParaRPr/>
          </a:p>
        </p:txBody>
      </p:sp>
      <p:sp>
        <p:nvSpPr>
          <p:cNvPr id="776" name="Chevron 16"/>
          <p:cNvSpPr/>
          <p:nvPr/>
        </p:nvSpPr>
        <p:spPr>
          <a:xfrm>
            <a:off x="262167" y="2586410"/>
            <a:ext cx="2876549" cy="26101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4" y="0"/>
                </a:lnTo>
                <a:lnTo>
                  <a:pt x="21600" y="10800"/>
                </a:lnTo>
                <a:lnTo>
                  <a:pt x="19824" y="21600"/>
                </a:lnTo>
                <a:lnTo>
                  <a:pt x="0" y="21600"/>
                </a:lnTo>
                <a:lnTo>
                  <a:pt x="0" y="0"/>
                </a:lnTo>
                <a:close/>
              </a:path>
            </a:pathLst>
          </a:custGeom>
          <a:solidFill>
            <a:srgbClr val="B8D432">
              <a:alpha val="80000"/>
            </a:srgbClr>
          </a:solidFill>
          <a:ln w="12700">
            <a:miter lim="400000"/>
          </a:ln>
        </p:spPr>
        <p:txBody>
          <a:bodyPr lIns="45719" rIns="45719" anchor="ctr"/>
          <a:lstStyle/>
          <a:p>
            <a:pPr defTabSz="932597">
              <a:lnSpc>
                <a:spcPct val="90000"/>
              </a:lnSpc>
              <a:spcBef>
                <a:spcPts val="1200"/>
              </a:spcBef>
              <a:defRPr sz="1300">
                <a:solidFill>
                  <a:srgbClr val="FFFFFF"/>
                </a:solidFill>
                <a:latin typeface="Helvetica Light"/>
                <a:ea typeface="Helvetica Light"/>
                <a:cs typeface="Helvetica Light"/>
                <a:sym typeface="Helvetica Light"/>
              </a:defRPr>
            </a:pPr>
            <a:endParaRPr/>
          </a:p>
        </p:txBody>
      </p:sp>
      <p:sp>
        <p:nvSpPr>
          <p:cNvPr id="777" name="Rectangle 1"/>
          <p:cNvSpPr txBox="1"/>
          <p:nvPr/>
        </p:nvSpPr>
        <p:spPr>
          <a:xfrm>
            <a:off x="186639" y="2633969"/>
            <a:ext cx="2682993" cy="2431435"/>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defTabSz="932597">
              <a:lnSpc>
                <a:spcPct val="90000"/>
              </a:lnSpc>
              <a:spcBef>
                <a:spcPts val="1200"/>
              </a:spcBef>
              <a:defRPr sz="2000">
                <a:solidFill>
                  <a:srgbClr val="FFFFFF"/>
                </a:solidFill>
                <a:latin typeface="Helvetica Light"/>
                <a:ea typeface="Helvetica Light"/>
                <a:cs typeface="Helvetica Light"/>
                <a:sym typeface="Helvetica Light"/>
              </a:defRPr>
            </a:pPr>
            <a:r>
              <a:t>Business need</a:t>
            </a:r>
          </a:p>
          <a:p>
            <a:pPr marL="177192" indent="-177192" defTabSz="932597">
              <a:spcBef>
                <a:spcPts val="1200"/>
              </a:spcBef>
              <a:buClr>
                <a:srgbClr val="FFFFFF"/>
              </a:buClr>
              <a:buSzPct val="100000"/>
              <a:buFont typeface="Arial"/>
              <a:buChar char="•"/>
              <a:defRPr sz="1300">
                <a:solidFill>
                  <a:srgbClr val="FFFFFF"/>
                </a:solidFill>
                <a:latin typeface="Helvetica Light"/>
                <a:ea typeface="Helvetica Light"/>
                <a:cs typeface="Helvetica Light"/>
                <a:sym typeface="Helvetica Light"/>
              </a:defRPr>
            </a:pPr>
            <a:r>
              <a:t>Handle millions of players on Day 1 due to popularity of the TV series</a:t>
            </a:r>
          </a:p>
          <a:p>
            <a:pPr marL="177192" indent="-177192" defTabSz="932597">
              <a:spcBef>
                <a:spcPts val="1200"/>
              </a:spcBef>
              <a:buClr>
                <a:srgbClr val="FFFFFF"/>
              </a:buClr>
              <a:buSzPct val="100000"/>
              <a:buFont typeface="Arial"/>
              <a:buChar char="•"/>
              <a:defRPr sz="1300">
                <a:solidFill>
                  <a:srgbClr val="FFFFFF"/>
                </a:solidFill>
                <a:latin typeface="Helvetica Light"/>
                <a:ea typeface="Helvetica Light"/>
                <a:cs typeface="Helvetica Light"/>
                <a:sym typeface="Helvetica Light"/>
              </a:defRPr>
            </a:pPr>
            <a:r>
              <a:t>Match-making of players for competitive and lag-free experience</a:t>
            </a:r>
          </a:p>
          <a:p>
            <a:pPr marL="177192" indent="-177192" defTabSz="932597">
              <a:spcBef>
                <a:spcPts val="1200"/>
              </a:spcBef>
              <a:buClr>
                <a:srgbClr val="FFFFFF"/>
              </a:buClr>
              <a:buSzPct val="100000"/>
              <a:buFont typeface="Arial"/>
              <a:buChar char="•"/>
              <a:defRPr sz="1300">
                <a:solidFill>
                  <a:srgbClr val="FFFFFF"/>
                </a:solidFill>
                <a:latin typeface="Helvetica Light"/>
                <a:ea typeface="Helvetica Light"/>
                <a:cs typeface="Helvetica Light"/>
                <a:sym typeface="Helvetica Light"/>
              </a:defRPr>
            </a:pPr>
            <a:r>
              <a:t>Provide new content weekly, and iterate on social functionality </a:t>
            </a:r>
          </a:p>
        </p:txBody>
      </p:sp>
      <p:grpSp>
        <p:nvGrpSpPr>
          <p:cNvPr id="780" name="Chevron 25"/>
          <p:cNvGrpSpPr/>
          <p:nvPr/>
        </p:nvGrpSpPr>
        <p:grpSpPr>
          <a:xfrm>
            <a:off x="2957364" y="2584652"/>
            <a:ext cx="3265211" cy="2618140"/>
            <a:chOff x="-1" y="-1"/>
            <a:chExt cx="3265209" cy="2747924"/>
          </a:xfrm>
        </p:grpSpPr>
        <p:sp>
          <p:nvSpPr>
            <p:cNvPr id="778" name="Shape"/>
            <p:cNvSpPr/>
            <p:nvPr/>
          </p:nvSpPr>
          <p:spPr>
            <a:xfrm>
              <a:off x="-1" y="-1"/>
              <a:ext cx="3265209" cy="2747924"/>
            </a:xfrm>
            <a:custGeom>
              <a:avLst/>
              <a:gdLst/>
              <a:ahLst/>
              <a:cxnLst>
                <a:cxn ang="0">
                  <a:pos x="wd2" y="hd2"/>
                </a:cxn>
                <a:cxn ang="5400000">
                  <a:pos x="wd2" y="hd2"/>
                </a:cxn>
                <a:cxn ang="10800000">
                  <a:pos x="wd2" y="hd2"/>
                </a:cxn>
                <a:cxn ang="16200000">
                  <a:pos x="wd2" y="hd2"/>
                </a:cxn>
              </a:cxnLst>
              <a:rect l="0" t="0" r="r" b="b"/>
              <a:pathLst>
                <a:path w="21600" h="21600" extrusionOk="0">
                  <a:moveTo>
                    <a:pt x="0" y="12"/>
                  </a:moveTo>
                  <a:lnTo>
                    <a:pt x="21600" y="0"/>
                  </a:lnTo>
                  <a:lnTo>
                    <a:pt x="21600" y="21595"/>
                  </a:lnTo>
                  <a:lnTo>
                    <a:pt x="8" y="21600"/>
                  </a:lnTo>
                  <a:lnTo>
                    <a:pt x="1609" y="10797"/>
                  </a:lnTo>
                  <a:lnTo>
                    <a:pt x="0" y="12"/>
                  </a:lnTo>
                  <a:close/>
                </a:path>
              </a:pathLst>
            </a:custGeom>
            <a:solidFill>
              <a:srgbClr val="0B8172">
                <a:alpha val="80000"/>
              </a:srgbClr>
            </a:solidFill>
            <a:ln w="12700" cap="flat">
              <a:noFill/>
              <a:miter lim="400000"/>
            </a:ln>
            <a:effectLst/>
          </p:spPr>
          <p:txBody>
            <a:bodyPr wrap="square" lIns="45719" tIns="45719" rIns="45719" bIns="45719" numCol="1" anchor="t">
              <a:noAutofit/>
            </a:bodyPr>
            <a:lstStyle/>
            <a:p>
              <a:pPr defTabSz="932597">
                <a:spcBef>
                  <a:spcPts val="1200"/>
                </a:spcBef>
              </a:pPr>
              <a:endParaRPr/>
            </a:p>
          </p:txBody>
        </p:sp>
        <p:sp>
          <p:nvSpPr>
            <p:cNvPr id="779" name="Key benefits…"/>
            <p:cNvSpPr txBox="1"/>
            <p:nvPr/>
          </p:nvSpPr>
          <p:spPr>
            <a:xfrm>
              <a:off x="254960" y="115134"/>
              <a:ext cx="2883673" cy="23391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defTabSz="932597">
                <a:lnSpc>
                  <a:spcPct val="90000"/>
                </a:lnSpc>
                <a:spcBef>
                  <a:spcPts val="1200"/>
                </a:spcBef>
                <a:defRPr sz="2000">
                  <a:solidFill>
                    <a:srgbClr val="FFFFFF"/>
                  </a:solidFill>
                  <a:latin typeface="Helvetica Light"/>
                  <a:ea typeface="Helvetica Light"/>
                  <a:cs typeface="Helvetica Light"/>
                  <a:sym typeface="Helvetica Light"/>
                </a:defRPr>
              </a:pPr>
              <a:r>
                <a:t>Key benefits</a:t>
              </a:r>
            </a:p>
            <a:p>
              <a:pPr marL="177192" indent="-177192" defTabSz="932597">
                <a:spcBef>
                  <a:spcPts val="1200"/>
                </a:spcBef>
                <a:buClr>
                  <a:srgbClr val="FFFFFF"/>
                </a:buClr>
                <a:buSzPct val="100000"/>
                <a:buFont typeface="Arial"/>
                <a:buChar char="•"/>
                <a:defRPr sz="1300">
                  <a:solidFill>
                    <a:srgbClr val="FFFFFF"/>
                  </a:solidFill>
                  <a:latin typeface="Helvetica Light"/>
                  <a:ea typeface="Helvetica Light"/>
                  <a:cs typeface="Helvetica Light"/>
                  <a:sym typeface="Helvetica Light"/>
                </a:defRPr>
              </a:pPr>
              <a:r>
                <a:t>Cosmos DB provides elastic scalability for millions of users and flexible schema to support social features and gameplay </a:t>
              </a:r>
            </a:p>
            <a:p>
              <a:pPr marL="177192" indent="-177192" defTabSz="932597">
                <a:spcBef>
                  <a:spcPts val="1200"/>
                </a:spcBef>
                <a:buClr>
                  <a:srgbClr val="FFFFFF"/>
                </a:buClr>
                <a:buSzPct val="100000"/>
                <a:buFont typeface="Arial"/>
                <a:buChar char="•"/>
                <a:defRPr sz="1300">
                  <a:solidFill>
                    <a:srgbClr val="FFFFFF"/>
                  </a:solidFill>
                  <a:latin typeface="Helvetica Light"/>
                  <a:ea typeface="Helvetica Light"/>
                  <a:cs typeface="Helvetica Light"/>
                  <a:sym typeface="Helvetica Light"/>
                </a:defRPr>
              </a:pPr>
              <a:r>
                <a:t>Global distribution allows for low latency for players spread worldwide</a:t>
              </a:r>
            </a:p>
            <a:p>
              <a:pPr marL="177192" indent="-177192" defTabSz="932597">
                <a:spcBef>
                  <a:spcPts val="1200"/>
                </a:spcBef>
                <a:buClr>
                  <a:srgbClr val="FFFFFF"/>
                </a:buClr>
                <a:buSzPct val="100000"/>
                <a:buFont typeface="Arial"/>
                <a:buChar char="•"/>
                <a:defRPr sz="1300">
                  <a:solidFill>
                    <a:srgbClr val="FFFFFF"/>
                  </a:solidFill>
                  <a:latin typeface="Helvetica Light"/>
                  <a:ea typeface="Helvetica Light"/>
                  <a:cs typeface="Helvetica Light"/>
                  <a:sym typeface="Helvetica Light"/>
                </a:defRPr>
              </a:pPr>
              <a:r>
                <a:t>Automatic indexing used to build real-time leaderboards </a:t>
              </a:r>
            </a:p>
          </p:txBody>
        </p:sp>
      </p:grpSp>
      <p:sp>
        <p:nvSpPr>
          <p:cNvPr id="781" name="Rectangle 2"/>
          <p:cNvSpPr txBox="1"/>
          <p:nvPr/>
        </p:nvSpPr>
        <p:spPr>
          <a:xfrm>
            <a:off x="2274629" y="171184"/>
            <a:ext cx="5456206"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a:solidFill>
                  <a:srgbClr val="FFFFFF"/>
                </a:solidFill>
                <a:latin typeface="Helvetica Light"/>
                <a:ea typeface="Helvetica Light"/>
                <a:cs typeface="Helvetica Light"/>
                <a:sym typeface="Helvetica Light"/>
              </a:defRPr>
            </a:lvl1pPr>
          </a:lstStyle>
          <a:p>
            <a:r>
              <a:t>Performance at massive scale allows millions to play mobile game</a:t>
            </a:r>
          </a:p>
        </p:txBody>
      </p:sp>
      <p:grpSp>
        <p:nvGrpSpPr>
          <p:cNvPr id="804" name="Group 80"/>
          <p:cNvGrpSpPr/>
          <p:nvPr/>
        </p:nvGrpSpPr>
        <p:grpSpPr>
          <a:xfrm>
            <a:off x="7623258" y="2584654"/>
            <a:ext cx="4637200" cy="2618137"/>
            <a:chOff x="0" y="0"/>
            <a:chExt cx="4637199" cy="2618135"/>
          </a:xfrm>
        </p:grpSpPr>
        <p:sp>
          <p:nvSpPr>
            <p:cNvPr id="782" name="Rectangle 3"/>
            <p:cNvSpPr/>
            <p:nvPr/>
          </p:nvSpPr>
          <p:spPr>
            <a:xfrm>
              <a:off x="0" y="0"/>
              <a:ext cx="4637200" cy="2611921"/>
            </a:xfrm>
            <a:prstGeom prst="rect">
              <a:avLst/>
            </a:prstGeom>
            <a:solidFill>
              <a:srgbClr val="404040">
                <a:alpha val="8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Helvetica Light"/>
                  <a:ea typeface="Helvetica Light"/>
                  <a:cs typeface="Helvetica Light"/>
                  <a:sym typeface="Helvetica Light"/>
                </a:defRPr>
              </a:pPr>
              <a:endParaRPr/>
            </a:p>
          </p:txBody>
        </p:sp>
        <p:pic>
          <p:nvPicPr>
            <p:cNvPr id="783" name="Picture 51" descr="Picture 51"/>
            <p:cNvPicPr>
              <a:picLocks noChangeAspect="1"/>
            </p:cNvPicPr>
            <p:nvPr/>
          </p:nvPicPr>
          <p:blipFill>
            <a:blip r:embed="rId4">
              <a:extLst/>
            </a:blip>
            <a:stretch>
              <a:fillRect/>
            </a:stretch>
          </p:blipFill>
          <p:spPr>
            <a:xfrm>
              <a:off x="1939386" y="713283"/>
              <a:ext cx="274321" cy="274321"/>
            </a:xfrm>
            <a:prstGeom prst="rect">
              <a:avLst/>
            </a:prstGeom>
            <a:ln w="12700" cap="flat">
              <a:noFill/>
              <a:miter lim="400000"/>
            </a:ln>
            <a:effectLst/>
          </p:spPr>
        </p:pic>
        <p:pic>
          <p:nvPicPr>
            <p:cNvPr id="784" name="Picture 52" descr="Picture 52"/>
            <p:cNvPicPr>
              <a:picLocks noChangeAspect="1"/>
            </p:cNvPicPr>
            <p:nvPr/>
          </p:nvPicPr>
          <p:blipFill>
            <a:blip r:embed="rId5">
              <a:extLst/>
            </a:blip>
            <a:stretch>
              <a:fillRect/>
            </a:stretch>
          </p:blipFill>
          <p:spPr>
            <a:xfrm>
              <a:off x="2716760" y="1326097"/>
              <a:ext cx="274321" cy="274321"/>
            </a:xfrm>
            <a:prstGeom prst="rect">
              <a:avLst/>
            </a:prstGeom>
            <a:ln w="12700" cap="flat">
              <a:noFill/>
              <a:miter lim="400000"/>
            </a:ln>
            <a:effectLst/>
          </p:spPr>
        </p:pic>
        <p:pic>
          <p:nvPicPr>
            <p:cNvPr id="785" name="Picture 53" descr="Picture 53"/>
            <p:cNvPicPr>
              <a:picLocks noChangeAspect="1"/>
            </p:cNvPicPr>
            <p:nvPr/>
          </p:nvPicPr>
          <p:blipFill>
            <a:blip r:embed="rId6">
              <a:extLst/>
            </a:blip>
            <a:stretch>
              <a:fillRect/>
            </a:stretch>
          </p:blipFill>
          <p:spPr>
            <a:xfrm>
              <a:off x="1006791" y="718771"/>
              <a:ext cx="274321" cy="274321"/>
            </a:xfrm>
            <a:prstGeom prst="rect">
              <a:avLst/>
            </a:prstGeom>
            <a:ln w="12700" cap="flat">
              <a:noFill/>
              <a:miter lim="400000"/>
            </a:ln>
            <a:effectLst/>
          </p:spPr>
        </p:pic>
        <p:pic>
          <p:nvPicPr>
            <p:cNvPr id="786" name="Picture 54" descr="Picture 54"/>
            <p:cNvPicPr>
              <a:picLocks noChangeAspect="1"/>
            </p:cNvPicPr>
            <p:nvPr/>
          </p:nvPicPr>
          <p:blipFill>
            <a:blip r:embed="rId7">
              <a:extLst/>
            </a:blip>
            <a:stretch>
              <a:fillRect/>
            </a:stretch>
          </p:blipFill>
          <p:spPr>
            <a:xfrm>
              <a:off x="3687909" y="67981"/>
              <a:ext cx="274321" cy="274321"/>
            </a:xfrm>
            <a:prstGeom prst="rect">
              <a:avLst/>
            </a:prstGeom>
            <a:ln w="12700" cap="flat">
              <a:noFill/>
              <a:miter lim="400000"/>
            </a:ln>
            <a:effectLst/>
          </p:spPr>
        </p:pic>
        <p:pic>
          <p:nvPicPr>
            <p:cNvPr id="787" name="Picture 56" descr="Picture 56"/>
            <p:cNvPicPr>
              <a:picLocks noChangeAspect="1"/>
            </p:cNvPicPr>
            <p:nvPr/>
          </p:nvPicPr>
          <p:blipFill>
            <a:blip r:embed="rId8">
              <a:extLst/>
            </a:blip>
            <a:stretch>
              <a:fillRect/>
            </a:stretch>
          </p:blipFill>
          <p:spPr>
            <a:xfrm>
              <a:off x="2715190" y="67981"/>
              <a:ext cx="274321" cy="274321"/>
            </a:xfrm>
            <a:prstGeom prst="rect">
              <a:avLst/>
            </a:prstGeom>
            <a:ln w="12700" cap="flat">
              <a:noFill/>
              <a:miter lim="400000"/>
            </a:ln>
            <a:effectLst/>
          </p:spPr>
        </p:pic>
        <p:pic>
          <p:nvPicPr>
            <p:cNvPr id="788" name="Picture 5" descr="Picture 5"/>
            <p:cNvPicPr>
              <a:picLocks noChangeAspect="1"/>
            </p:cNvPicPr>
            <p:nvPr/>
          </p:nvPicPr>
          <p:blipFill>
            <a:blip r:embed="rId9">
              <a:extLst/>
            </a:blip>
            <a:stretch>
              <a:fillRect/>
            </a:stretch>
          </p:blipFill>
          <p:spPr>
            <a:xfrm>
              <a:off x="2715190" y="1909783"/>
              <a:ext cx="274321" cy="274321"/>
            </a:xfrm>
            <a:prstGeom prst="rect">
              <a:avLst/>
            </a:prstGeom>
            <a:ln w="12700" cap="flat">
              <a:noFill/>
              <a:miter lim="400000"/>
            </a:ln>
            <a:effectLst/>
          </p:spPr>
        </p:pic>
        <p:sp>
          <p:nvSpPr>
            <p:cNvPr id="789" name="TextBox 57"/>
            <p:cNvSpPr txBox="1"/>
            <p:nvPr/>
          </p:nvSpPr>
          <p:spPr>
            <a:xfrm>
              <a:off x="598733" y="1027847"/>
              <a:ext cx="1090436" cy="345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defRPr sz="800">
                  <a:solidFill>
                    <a:srgbClr val="FFFFFF"/>
                  </a:solidFill>
                  <a:latin typeface="Helvetica Light"/>
                  <a:ea typeface="Helvetica Light"/>
                  <a:cs typeface="Helvetica Light"/>
                  <a:sym typeface="Helvetica Light"/>
                </a:defRPr>
              </a:pPr>
              <a:r>
                <a:t>Azure Traffic </a:t>
              </a:r>
            </a:p>
            <a:p>
              <a:pPr algn="ctr">
                <a:defRPr sz="800">
                  <a:solidFill>
                    <a:srgbClr val="FFFFFF"/>
                  </a:solidFill>
                  <a:latin typeface="Helvetica Light"/>
                  <a:ea typeface="Helvetica Light"/>
                  <a:cs typeface="Helvetica Light"/>
                  <a:sym typeface="Helvetica Light"/>
                </a:defRPr>
              </a:pPr>
              <a:r>
                <a:t>Manager</a:t>
              </a:r>
            </a:p>
          </p:txBody>
        </p:sp>
        <p:sp>
          <p:nvSpPr>
            <p:cNvPr id="790" name="TextBox 59"/>
            <p:cNvSpPr txBox="1"/>
            <p:nvPr/>
          </p:nvSpPr>
          <p:spPr>
            <a:xfrm>
              <a:off x="1527531" y="1027847"/>
              <a:ext cx="1090436" cy="345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defRPr sz="800">
                  <a:solidFill>
                    <a:srgbClr val="FFFFFF"/>
                  </a:solidFill>
                  <a:latin typeface="Helvetica Light"/>
                  <a:ea typeface="Helvetica Light"/>
                  <a:cs typeface="Helvetica Light"/>
                  <a:sym typeface="Helvetica Light"/>
                </a:defRPr>
              </a:pPr>
              <a:r>
                <a:t>Azure API Aps </a:t>
              </a:r>
            </a:p>
            <a:p>
              <a:pPr algn="ctr">
                <a:defRPr sz="800">
                  <a:solidFill>
                    <a:srgbClr val="FFFFFF"/>
                  </a:solidFill>
                  <a:latin typeface="Helvetica Light"/>
                  <a:ea typeface="Helvetica Light"/>
                  <a:cs typeface="Helvetica Light"/>
                  <a:sym typeface="Helvetica Light"/>
                </a:defRPr>
              </a:pPr>
              <a:r>
                <a:t>(game backend)</a:t>
              </a:r>
            </a:p>
          </p:txBody>
        </p:sp>
        <p:sp>
          <p:nvSpPr>
            <p:cNvPr id="791" name="TextBox 60"/>
            <p:cNvSpPr txBox="1"/>
            <p:nvPr/>
          </p:nvSpPr>
          <p:spPr>
            <a:xfrm>
              <a:off x="2307132" y="278902"/>
              <a:ext cx="1090436" cy="218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800">
                  <a:solidFill>
                    <a:srgbClr val="FFFFFF"/>
                  </a:solidFill>
                  <a:latin typeface="Helvetica Light"/>
                  <a:ea typeface="Helvetica Light"/>
                  <a:cs typeface="Helvetica Light"/>
                  <a:sym typeface="Helvetica Light"/>
                </a:defRPr>
              </a:lvl1pPr>
            </a:lstStyle>
            <a:p>
              <a:r>
                <a:t>Azure CDN</a:t>
              </a:r>
            </a:p>
          </p:txBody>
        </p:sp>
        <p:sp>
          <p:nvSpPr>
            <p:cNvPr id="792" name="TextBox 61"/>
            <p:cNvSpPr txBox="1"/>
            <p:nvPr/>
          </p:nvSpPr>
          <p:spPr>
            <a:xfrm>
              <a:off x="2307132" y="973652"/>
              <a:ext cx="1090436" cy="218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800">
                  <a:solidFill>
                    <a:srgbClr val="FFFFFF"/>
                  </a:solidFill>
                  <a:latin typeface="Helvetica Light"/>
                  <a:ea typeface="Helvetica Light"/>
                  <a:cs typeface="Helvetica Light"/>
                  <a:sym typeface="Helvetica Light"/>
                </a:defRPr>
              </a:lvl1pPr>
            </a:lstStyle>
            <a:p>
              <a:r>
                <a:t>Azure Cosmos DB</a:t>
              </a:r>
            </a:p>
          </p:txBody>
        </p:sp>
        <p:sp>
          <p:nvSpPr>
            <p:cNvPr id="793" name="TextBox 62"/>
            <p:cNvSpPr txBox="1"/>
            <p:nvPr/>
          </p:nvSpPr>
          <p:spPr>
            <a:xfrm>
              <a:off x="2307132" y="1536642"/>
              <a:ext cx="1090436" cy="218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800">
                  <a:solidFill>
                    <a:srgbClr val="FFFFFF"/>
                  </a:solidFill>
                  <a:latin typeface="Helvetica Light"/>
                  <a:ea typeface="Helvetica Light"/>
                  <a:cs typeface="Helvetica Light"/>
                  <a:sym typeface="Helvetica Light"/>
                </a:defRPr>
              </a:lvl1pPr>
            </a:lstStyle>
            <a:p>
              <a:r>
                <a:t>Azure Functions</a:t>
              </a:r>
            </a:p>
          </p:txBody>
        </p:sp>
        <p:sp>
          <p:nvSpPr>
            <p:cNvPr id="794" name="TextBox 63"/>
            <p:cNvSpPr txBox="1"/>
            <p:nvPr/>
          </p:nvSpPr>
          <p:spPr>
            <a:xfrm>
              <a:off x="2307132" y="2145695"/>
              <a:ext cx="1090436" cy="472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800">
                  <a:solidFill>
                    <a:srgbClr val="FFFFFF"/>
                  </a:solidFill>
                  <a:latin typeface="Helvetica Light"/>
                  <a:ea typeface="Helvetica Light"/>
                  <a:cs typeface="Helvetica Light"/>
                  <a:sym typeface="Helvetica Light"/>
                </a:defRPr>
              </a:lvl1pPr>
            </a:lstStyle>
            <a:p>
              <a:r>
                <a:t>Azure Notification Hubs (push notifications)</a:t>
              </a:r>
            </a:p>
          </p:txBody>
        </p:sp>
        <p:sp>
          <p:nvSpPr>
            <p:cNvPr id="795" name="TextBox 64"/>
            <p:cNvSpPr txBox="1"/>
            <p:nvPr/>
          </p:nvSpPr>
          <p:spPr>
            <a:xfrm>
              <a:off x="3260407" y="278902"/>
              <a:ext cx="1090436" cy="345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defRPr sz="800">
                  <a:solidFill>
                    <a:srgbClr val="FFFFFF"/>
                  </a:solidFill>
                  <a:latin typeface="Helvetica Light"/>
                  <a:ea typeface="Helvetica Light"/>
                  <a:cs typeface="Helvetica Light"/>
                  <a:sym typeface="Helvetica Light"/>
                </a:defRPr>
              </a:pPr>
              <a:r>
                <a:t>Azure Storage </a:t>
              </a:r>
            </a:p>
            <a:p>
              <a:pPr algn="ctr">
                <a:defRPr sz="800">
                  <a:solidFill>
                    <a:srgbClr val="FFFFFF"/>
                  </a:solidFill>
                  <a:latin typeface="Helvetica Light"/>
                  <a:ea typeface="Helvetica Light"/>
                  <a:cs typeface="Helvetica Light"/>
                  <a:sym typeface="Helvetica Light"/>
                </a:defRPr>
              </a:pPr>
              <a:r>
                <a:t>(game files)</a:t>
              </a:r>
            </a:p>
          </p:txBody>
        </p:sp>
        <p:sp>
          <p:nvSpPr>
            <p:cNvPr id="796" name="Straight Arrow Connector 66"/>
            <p:cNvSpPr/>
            <p:nvPr/>
          </p:nvSpPr>
          <p:spPr>
            <a:xfrm>
              <a:off x="523213" y="882241"/>
              <a:ext cx="386298" cy="1"/>
            </a:xfrm>
            <a:prstGeom prst="line">
              <a:avLst/>
            </a:prstGeom>
            <a:noFill/>
            <a:ln w="9525" cap="flat">
              <a:solidFill>
                <a:srgbClr val="F2F2F2"/>
              </a:solidFill>
              <a:prstDash val="dash"/>
              <a:miter lim="800000"/>
              <a:tailEnd type="triangle" w="med" len="med"/>
            </a:ln>
            <a:effectLst/>
          </p:spPr>
          <p:txBody>
            <a:bodyPr wrap="square" lIns="45719" tIns="45719" rIns="45719" bIns="45719" numCol="1" anchor="t">
              <a:noAutofit/>
            </a:bodyPr>
            <a:lstStyle/>
            <a:p>
              <a:endParaRPr/>
            </a:p>
          </p:txBody>
        </p:sp>
        <p:sp>
          <p:nvSpPr>
            <p:cNvPr id="797" name="Straight Arrow Connector 68"/>
            <p:cNvSpPr/>
            <p:nvPr/>
          </p:nvSpPr>
          <p:spPr>
            <a:xfrm>
              <a:off x="1442503" y="882241"/>
              <a:ext cx="386298" cy="1"/>
            </a:xfrm>
            <a:prstGeom prst="line">
              <a:avLst/>
            </a:prstGeom>
            <a:noFill/>
            <a:ln w="9525" cap="flat">
              <a:solidFill>
                <a:srgbClr val="F2F2F2"/>
              </a:solidFill>
              <a:prstDash val="dash"/>
              <a:miter lim="800000"/>
              <a:tailEnd type="triangle" w="med" len="med"/>
            </a:ln>
            <a:effectLst/>
          </p:spPr>
          <p:txBody>
            <a:bodyPr wrap="square" lIns="45719" tIns="45719" rIns="45719" bIns="45719" numCol="1" anchor="t">
              <a:noAutofit/>
            </a:bodyPr>
            <a:lstStyle/>
            <a:p>
              <a:endParaRPr/>
            </a:p>
          </p:txBody>
        </p:sp>
        <p:sp>
          <p:nvSpPr>
            <p:cNvPr id="798" name="Straight Arrow Connector 69"/>
            <p:cNvSpPr/>
            <p:nvPr/>
          </p:nvSpPr>
          <p:spPr>
            <a:xfrm>
              <a:off x="2287572" y="882241"/>
              <a:ext cx="386298" cy="1"/>
            </a:xfrm>
            <a:prstGeom prst="line">
              <a:avLst/>
            </a:prstGeom>
            <a:noFill/>
            <a:ln w="9525" cap="flat">
              <a:solidFill>
                <a:srgbClr val="F2F2F2"/>
              </a:solidFill>
              <a:prstDash val="dash"/>
              <a:miter lim="800000"/>
              <a:tailEnd type="triangle" w="med" len="med"/>
            </a:ln>
            <a:effectLst/>
          </p:spPr>
          <p:txBody>
            <a:bodyPr wrap="square" lIns="45719" tIns="45719" rIns="45719" bIns="45719" numCol="1" anchor="t">
              <a:noAutofit/>
            </a:bodyPr>
            <a:lstStyle/>
            <a:p>
              <a:endParaRPr/>
            </a:p>
          </p:txBody>
        </p:sp>
        <p:sp>
          <p:nvSpPr>
            <p:cNvPr id="799" name="Straight Arrow Connector 71"/>
            <p:cNvSpPr/>
            <p:nvPr/>
          </p:nvSpPr>
          <p:spPr>
            <a:xfrm>
              <a:off x="2852349" y="472149"/>
              <a:ext cx="1" cy="187433"/>
            </a:xfrm>
            <a:prstGeom prst="line">
              <a:avLst/>
            </a:prstGeom>
            <a:noFill/>
            <a:ln w="9525" cap="flat">
              <a:solidFill>
                <a:srgbClr val="F2F2F2"/>
              </a:solidFill>
              <a:prstDash val="dash"/>
              <a:miter lim="800000"/>
              <a:tailEnd type="triangle" w="med" len="med"/>
            </a:ln>
            <a:effectLst/>
          </p:spPr>
          <p:txBody>
            <a:bodyPr wrap="square" lIns="45719" tIns="45719" rIns="45719" bIns="45719" numCol="1" anchor="t">
              <a:noAutofit/>
            </a:bodyPr>
            <a:lstStyle/>
            <a:p>
              <a:endParaRPr/>
            </a:p>
          </p:txBody>
        </p:sp>
        <p:sp>
          <p:nvSpPr>
            <p:cNvPr id="800" name="Straight Arrow Connector 74"/>
            <p:cNvSpPr/>
            <p:nvPr/>
          </p:nvSpPr>
          <p:spPr>
            <a:xfrm>
              <a:off x="2852349" y="1140334"/>
              <a:ext cx="1" cy="187433"/>
            </a:xfrm>
            <a:prstGeom prst="line">
              <a:avLst/>
            </a:prstGeom>
            <a:noFill/>
            <a:ln w="9525" cap="flat">
              <a:solidFill>
                <a:srgbClr val="F2F2F2"/>
              </a:solidFill>
              <a:prstDash val="dash"/>
              <a:miter lim="800000"/>
              <a:tailEnd type="triangle" w="med" len="med"/>
            </a:ln>
            <a:effectLst/>
          </p:spPr>
          <p:txBody>
            <a:bodyPr wrap="square" lIns="45719" tIns="45719" rIns="45719" bIns="45719" numCol="1" anchor="t">
              <a:noAutofit/>
            </a:bodyPr>
            <a:lstStyle/>
            <a:p>
              <a:endParaRPr/>
            </a:p>
          </p:txBody>
        </p:sp>
        <p:sp>
          <p:nvSpPr>
            <p:cNvPr id="801" name="Straight Arrow Connector 75"/>
            <p:cNvSpPr/>
            <p:nvPr/>
          </p:nvSpPr>
          <p:spPr>
            <a:xfrm>
              <a:off x="2852349" y="1722351"/>
              <a:ext cx="1" cy="187433"/>
            </a:xfrm>
            <a:prstGeom prst="line">
              <a:avLst/>
            </a:prstGeom>
            <a:noFill/>
            <a:ln w="9525" cap="flat">
              <a:solidFill>
                <a:srgbClr val="F2F2F2"/>
              </a:solidFill>
              <a:prstDash val="dash"/>
              <a:miter lim="800000"/>
              <a:tailEnd type="triangle" w="med" len="med"/>
            </a:ln>
            <a:effectLst/>
          </p:spPr>
          <p:txBody>
            <a:bodyPr wrap="square" lIns="45719" tIns="45719" rIns="45719" bIns="45719" numCol="1" anchor="t">
              <a:noAutofit/>
            </a:bodyPr>
            <a:lstStyle/>
            <a:p>
              <a:endParaRPr/>
            </a:p>
          </p:txBody>
        </p:sp>
        <p:sp>
          <p:nvSpPr>
            <p:cNvPr id="802" name="Connector: Elbow 76"/>
            <p:cNvSpPr/>
            <p:nvPr/>
          </p:nvSpPr>
          <p:spPr>
            <a:xfrm rot="10800000" flipH="1">
              <a:off x="2073293" y="202555"/>
              <a:ext cx="508545" cy="4149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9525" cap="flat">
              <a:solidFill>
                <a:srgbClr val="F2F2F2"/>
              </a:solidFill>
              <a:prstDash val="dash"/>
              <a:miter lim="800000"/>
              <a:tailEnd type="triangle" w="med" len="med"/>
            </a:ln>
            <a:effectLst/>
          </p:spPr>
          <p:txBody>
            <a:bodyPr wrap="square" lIns="45719" tIns="45719" rIns="45719" bIns="45719" numCol="1" anchor="ctr">
              <a:noAutofit/>
            </a:bodyPr>
            <a:lstStyle/>
            <a:p>
              <a:endParaRPr/>
            </a:p>
          </p:txBody>
        </p:sp>
        <p:sp>
          <p:nvSpPr>
            <p:cNvPr id="803" name="Straight Arrow Connector 79"/>
            <p:cNvSpPr/>
            <p:nvPr/>
          </p:nvSpPr>
          <p:spPr>
            <a:xfrm flipH="1">
              <a:off x="3101487" y="202555"/>
              <a:ext cx="427232" cy="2587"/>
            </a:xfrm>
            <a:prstGeom prst="line">
              <a:avLst/>
            </a:prstGeom>
            <a:noFill/>
            <a:ln w="9525" cap="flat">
              <a:solidFill>
                <a:srgbClr val="F2F2F2"/>
              </a:solidFill>
              <a:prstDash val="dash"/>
              <a:miter lim="800000"/>
              <a:tailEnd type="triangle" w="med" len="med"/>
            </a:ln>
            <a:effectLst/>
          </p:spPr>
          <p:txBody>
            <a:bodyPr wrap="square" lIns="45719" tIns="45719" rIns="45719" bIns="45719" numCol="1" anchor="t">
              <a:noAutofit/>
            </a:bodyPr>
            <a:lstStyle/>
            <a:p>
              <a:endParaRPr/>
            </a:p>
          </p:txBody>
        </p:sp>
      </p:grpSp>
      <p:sp>
        <p:nvSpPr>
          <p:cNvPr id="805" name="TextBox 84"/>
          <p:cNvSpPr txBox="1"/>
          <p:nvPr/>
        </p:nvSpPr>
        <p:spPr>
          <a:xfrm>
            <a:off x="5786879" y="5601048"/>
            <a:ext cx="1311149" cy="853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3200">
                <a:solidFill>
                  <a:srgbClr val="FFFFFF"/>
                </a:solidFill>
                <a:latin typeface="Helvetica Light"/>
                <a:ea typeface="Helvetica Light"/>
                <a:cs typeface="Helvetica Light"/>
                <a:sym typeface="Helvetica Light"/>
              </a:defRPr>
            </a:pPr>
            <a:r>
              <a:t>1M</a:t>
            </a:r>
            <a:r>
              <a:rPr sz="1800"/>
              <a:t> </a:t>
            </a:r>
          </a:p>
          <a:p>
            <a:pPr algn="ctr">
              <a:defRPr>
                <a:solidFill>
                  <a:srgbClr val="FFFFFF"/>
                </a:solidFill>
                <a:latin typeface="Helvetica Light"/>
                <a:ea typeface="Helvetica Light"/>
                <a:cs typeface="Helvetica Light"/>
                <a:sym typeface="Helvetica Light"/>
              </a:defRPr>
            </a:pPr>
            <a:r>
              <a:t>Peak Active</a:t>
            </a:r>
          </a:p>
        </p:txBody>
      </p:sp>
      <p:sp>
        <p:nvSpPr>
          <p:cNvPr id="806" name="TextBox 85"/>
          <p:cNvSpPr txBox="1"/>
          <p:nvPr/>
        </p:nvSpPr>
        <p:spPr>
          <a:xfrm>
            <a:off x="1969238" y="5601048"/>
            <a:ext cx="1560781" cy="853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3200">
                <a:solidFill>
                  <a:srgbClr val="FFFFFF"/>
                </a:solidFill>
                <a:latin typeface="Helvetica Light"/>
                <a:ea typeface="Helvetica Light"/>
                <a:cs typeface="Helvetica Light"/>
                <a:sym typeface="Helvetica Light"/>
              </a:defRPr>
            </a:pPr>
            <a:r>
              <a:t>#1</a:t>
            </a:r>
            <a:r>
              <a:rPr sz="1800"/>
              <a:t> </a:t>
            </a:r>
          </a:p>
          <a:p>
            <a:pPr algn="ctr">
              <a:defRPr>
                <a:solidFill>
                  <a:srgbClr val="FFFFFF"/>
                </a:solidFill>
                <a:latin typeface="Helvetica Light"/>
                <a:ea typeface="Helvetica Light"/>
                <a:cs typeface="Helvetica Light"/>
                <a:sym typeface="Helvetica Light"/>
              </a:defRPr>
            </a:pPr>
            <a:r>
              <a:t>iOS App Store</a:t>
            </a:r>
          </a:p>
        </p:txBody>
      </p:sp>
      <p:sp>
        <p:nvSpPr>
          <p:cNvPr id="807" name="TextBox 86"/>
          <p:cNvSpPr txBox="1"/>
          <p:nvPr/>
        </p:nvSpPr>
        <p:spPr>
          <a:xfrm>
            <a:off x="3803755" y="5601048"/>
            <a:ext cx="1475969" cy="853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3200">
                <a:solidFill>
                  <a:srgbClr val="FFFFFF"/>
                </a:solidFill>
                <a:latin typeface="Helvetica Light"/>
                <a:ea typeface="Helvetica Light"/>
                <a:cs typeface="Helvetica Light"/>
                <a:sym typeface="Helvetica Light"/>
              </a:defRPr>
            </a:pPr>
            <a:r>
              <a:t>1B</a:t>
            </a:r>
            <a:r>
              <a:rPr sz="1800"/>
              <a:t> </a:t>
            </a:r>
          </a:p>
          <a:p>
            <a:pPr algn="ctr">
              <a:defRPr>
                <a:solidFill>
                  <a:srgbClr val="FFFFFF"/>
                </a:solidFill>
                <a:latin typeface="Helvetica Light"/>
                <a:ea typeface="Helvetica Light"/>
                <a:cs typeface="Helvetica Light"/>
                <a:sym typeface="Helvetica Light"/>
              </a:defRPr>
            </a:pPr>
            <a:r>
              <a:t>Daily Queries</a:t>
            </a:r>
          </a:p>
        </p:txBody>
      </p:sp>
      <p:grpSp>
        <p:nvGrpSpPr>
          <p:cNvPr id="814" name="Group 4"/>
          <p:cNvGrpSpPr/>
          <p:nvPr/>
        </p:nvGrpSpPr>
        <p:grpSpPr>
          <a:xfrm>
            <a:off x="7849744" y="3253466"/>
            <a:ext cx="217757" cy="393940"/>
            <a:chOff x="0" y="0"/>
            <a:chExt cx="217755" cy="393938"/>
          </a:xfrm>
        </p:grpSpPr>
        <p:sp>
          <p:nvSpPr>
            <p:cNvPr id="808" name="Freeform 5"/>
            <p:cNvSpPr/>
            <p:nvPr/>
          </p:nvSpPr>
          <p:spPr>
            <a:xfrm>
              <a:off x="0" y="0"/>
              <a:ext cx="217756" cy="393939"/>
            </a:xfrm>
            <a:custGeom>
              <a:avLst/>
              <a:gdLst/>
              <a:ahLst/>
              <a:cxnLst>
                <a:cxn ang="0">
                  <a:pos x="wd2" y="hd2"/>
                </a:cxn>
                <a:cxn ang="5400000">
                  <a:pos x="wd2" y="hd2"/>
                </a:cxn>
                <a:cxn ang="10800000">
                  <a:pos x="wd2" y="hd2"/>
                </a:cxn>
                <a:cxn ang="16200000">
                  <a:pos x="wd2" y="hd2"/>
                </a:cxn>
              </a:cxnLst>
              <a:rect l="0" t="0" r="r" b="b"/>
              <a:pathLst>
                <a:path w="21600" h="21600" extrusionOk="0">
                  <a:moveTo>
                    <a:pt x="21600" y="20718"/>
                  </a:moveTo>
                  <a:cubicBezTo>
                    <a:pt x="21600" y="21159"/>
                    <a:pt x="20994" y="21600"/>
                    <a:pt x="19985" y="21600"/>
                  </a:cubicBezTo>
                  <a:cubicBezTo>
                    <a:pt x="1615" y="21600"/>
                    <a:pt x="1615" y="21600"/>
                    <a:pt x="1615" y="21600"/>
                  </a:cubicBezTo>
                  <a:cubicBezTo>
                    <a:pt x="606" y="21600"/>
                    <a:pt x="0" y="21159"/>
                    <a:pt x="0" y="20718"/>
                  </a:cubicBezTo>
                  <a:cubicBezTo>
                    <a:pt x="0" y="882"/>
                    <a:pt x="0" y="882"/>
                    <a:pt x="0" y="882"/>
                  </a:cubicBezTo>
                  <a:cubicBezTo>
                    <a:pt x="0" y="441"/>
                    <a:pt x="606" y="0"/>
                    <a:pt x="1615" y="0"/>
                  </a:cubicBezTo>
                  <a:cubicBezTo>
                    <a:pt x="19985" y="0"/>
                    <a:pt x="19985" y="0"/>
                    <a:pt x="19985" y="0"/>
                  </a:cubicBezTo>
                  <a:cubicBezTo>
                    <a:pt x="20994" y="0"/>
                    <a:pt x="21600" y="441"/>
                    <a:pt x="21600" y="882"/>
                  </a:cubicBezTo>
                  <a:lnTo>
                    <a:pt x="21600" y="20718"/>
                  </a:lnTo>
                  <a:close/>
                </a:path>
              </a:pathLst>
            </a:custGeom>
            <a:solidFill>
              <a:srgbClr val="FFFFFF"/>
            </a:solidFill>
            <a:ln w="3175" cap="flat">
              <a:solidFill>
                <a:srgbClr val="000000"/>
              </a:solidFill>
              <a:prstDash val="solid"/>
              <a:round/>
            </a:ln>
            <a:effectLst/>
          </p:spPr>
          <p:txBody>
            <a:bodyPr wrap="square" lIns="45719" tIns="45719" rIns="45719" bIns="45719" numCol="1" anchor="t">
              <a:noAutofit/>
            </a:bodyPr>
            <a:lstStyle/>
            <a:p>
              <a:pPr>
                <a:defRPr>
                  <a:latin typeface="Helvetica Light"/>
                  <a:ea typeface="Helvetica Light"/>
                  <a:cs typeface="Helvetica Light"/>
                  <a:sym typeface="Helvetica Light"/>
                </a:defRPr>
              </a:pPr>
              <a:endParaRPr/>
            </a:p>
          </p:txBody>
        </p:sp>
        <p:sp>
          <p:nvSpPr>
            <p:cNvPr id="809" name="Rectangle 6"/>
            <p:cNvSpPr/>
            <p:nvPr/>
          </p:nvSpPr>
          <p:spPr>
            <a:xfrm>
              <a:off x="10557" y="56088"/>
              <a:ext cx="197300" cy="281762"/>
            </a:xfrm>
            <a:prstGeom prst="rect">
              <a:avLst/>
            </a:prstGeom>
            <a:solidFill>
              <a:srgbClr val="505050"/>
            </a:solidFill>
            <a:ln w="12700" cap="flat">
              <a:noFill/>
              <a:miter lim="400000"/>
            </a:ln>
            <a:effectLst/>
          </p:spPr>
          <p:txBody>
            <a:bodyPr wrap="square" lIns="45719" tIns="45719" rIns="45719" bIns="45719" numCol="1" anchor="t">
              <a:noAutofit/>
            </a:bodyPr>
            <a:lstStyle/>
            <a:p>
              <a:pPr>
                <a:defRPr>
                  <a:latin typeface="Helvetica Light"/>
                  <a:ea typeface="Helvetica Light"/>
                  <a:cs typeface="Helvetica Light"/>
                  <a:sym typeface="Helvetica Light"/>
                </a:defRPr>
              </a:pPr>
              <a:endParaRPr/>
            </a:p>
          </p:txBody>
        </p:sp>
        <p:sp>
          <p:nvSpPr>
            <p:cNvPr id="810" name="Freeform 7"/>
            <p:cNvSpPr/>
            <p:nvPr/>
          </p:nvSpPr>
          <p:spPr>
            <a:xfrm>
              <a:off x="48829" y="19054"/>
              <a:ext cx="120097"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4400"/>
                    <a:pt x="21234" y="21600"/>
                    <a:pt x="21234" y="21600"/>
                  </a:cubicBezTo>
                  <a:cubicBezTo>
                    <a:pt x="366" y="21600"/>
                    <a:pt x="366" y="21600"/>
                    <a:pt x="366" y="21600"/>
                  </a:cubicBezTo>
                  <a:cubicBezTo>
                    <a:pt x="0" y="21600"/>
                    <a:pt x="0" y="14400"/>
                    <a:pt x="0" y="14400"/>
                  </a:cubicBezTo>
                  <a:cubicBezTo>
                    <a:pt x="0" y="14400"/>
                    <a:pt x="0" y="14400"/>
                    <a:pt x="0" y="14400"/>
                  </a:cubicBezTo>
                  <a:cubicBezTo>
                    <a:pt x="0" y="7200"/>
                    <a:pt x="0" y="0"/>
                    <a:pt x="366" y="0"/>
                  </a:cubicBezTo>
                  <a:cubicBezTo>
                    <a:pt x="21234" y="0"/>
                    <a:pt x="21234" y="0"/>
                    <a:pt x="21234" y="0"/>
                  </a:cubicBezTo>
                  <a:cubicBezTo>
                    <a:pt x="21234" y="0"/>
                    <a:pt x="21600" y="7200"/>
                    <a:pt x="21600" y="14400"/>
                  </a:cubicBezTo>
                  <a:close/>
                </a:path>
              </a:pathLst>
            </a:custGeom>
            <a:solidFill>
              <a:srgbClr val="969696"/>
            </a:solidFill>
            <a:ln w="12700" cap="flat">
              <a:noFill/>
              <a:miter lim="400000"/>
            </a:ln>
            <a:effectLst/>
          </p:spPr>
          <p:txBody>
            <a:bodyPr wrap="square" lIns="45719" tIns="45719" rIns="45719" bIns="45719" numCol="1" anchor="t">
              <a:noAutofit/>
            </a:bodyPr>
            <a:lstStyle/>
            <a:p>
              <a:pPr>
                <a:defRPr>
                  <a:latin typeface="Helvetica Light"/>
                  <a:ea typeface="Helvetica Light"/>
                  <a:cs typeface="Helvetica Light"/>
                  <a:sym typeface="Helvetica Light"/>
                </a:defRPr>
              </a:pPr>
              <a:endParaRPr/>
            </a:p>
          </p:txBody>
        </p:sp>
        <p:sp>
          <p:nvSpPr>
            <p:cNvPr id="811" name="Freeform 8"/>
            <p:cNvSpPr/>
            <p:nvPr/>
          </p:nvSpPr>
          <p:spPr>
            <a:xfrm>
              <a:off x="10557" y="359214"/>
              <a:ext cx="22437"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8000"/>
                    <a:pt x="19636" y="21600"/>
                    <a:pt x="15709" y="21600"/>
                  </a:cubicBezTo>
                  <a:cubicBezTo>
                    <a:pt x="5891" y="21600"/>
                    <a:pt x="5891" y="21600"/>
                    <a:pt x="5891" y="21600"/>
                  </a:cubicBezTo>
                  <a:cubicBezTo>
                    <a:pt x="1964" y="21600"/>
                    <a:pt x="0" y="18000"/>
                    <a:pt x="0" y="10800"/>
                  </a:cubicBezTo>
                  <a:cubicBezTo>
                    <a:pt x="0" y="10800"/>
                    <a:pt x="0" y="10800"/>
                    <a:pt x="0" y="10800"/>
                  </a:cubicBezTo>
                  <a:cubicBezTo>
                    <a:pt x="0" y="7200"/>
                    <a:pt x="1964" y="0"/>
                    <a:pt x="5891" y="0"/>
                  </a:cubicBezTo>
                  <a:cubicBezTo>
                    <a:pt x="15709" y="0"/>
                    <a:pt x="15709" y="0"/>
                    <a:pt x="15709" y="0"/>
                  </a:cubicBezTo>
                  <a:cubicBezTo>
                    <a:pt x="19636" y="0"/>
                    <a:pt x="21600" y="7200"/>
                    <a:pt x="21600" y="10800"/>
                  </a:cubicBezTo>
                  <a:close/>
                </a:path>
              </a:pathLst>
            </a:custGeom>
            <a:solidFill>
              <a:srgbClr val="969696"/>
            </a:solidFill>
            <a:ln w="12700" cap="flat">
              <a:noFill/>
              <a:miter lim="400000"/>
            </a:ln>
            <a:effectLst/>
          </p:spPr>
          <p:txBody>
            <a:bodyPr wrap="square" lIns="45719" tIns="45719" rIns="45719" bIns="45719" numCol="1" anchor="t">
              <a:noAutofit/>
            </a:bodyPr>
            <a:lstStyle/>
            <a:p>
              <a:pPr>
                <a:defRPr>
                  <a:latin typeface="Helvetica Light"/>
                  <a:ea typeface="Helvetica Light"/>
                  <a:cs typeface="Helvetica Light"/>
                  <a:sym typeface="Helvetica Light"/>
                </a:defRPr>
              </a:pPr>
              <a:endParaRPr/>
            </a:p>
          </p:txBody>
        </p:sp>
        <p:sp>
          <p:nvSpPr>
            <p:cNvPr id="812" name="Freeform 9"/>
            <p:cNvSpPr/>
            <p:nvPr/>
          </p:nvSpPr>
          <p:spPr>
            <a:xfrm>
              <a:off x="185422" y="359214"/>
              <a:ext cx="22436"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8000"/>
                    <a:pt x="17673" y="21600"/>
                    <a:pt x="15709" y="21600"/>
                  </a:cubicBezTo>
                  <a:cubicBezTo>
                    <a:pt x="5891" y="21600"/>
                    <a:pt x="5891" y="21600"/>
                    <a:pt x="5891" y="21600"/>
                  </a:cubicBezTo>
                  <a:cubicBezTo>
                    <a:pt x="1964" y="21600"/>
                    <a:pt x="0" y="18000"/>
                    <a:pt x="0" y="10800"/>
                  </a:cubicBezTo>
                  <a:cubicBezTo>
                    <a:pt x="0" y="10800"/>
                    <a:pt x="0" y="10800"/>
                    <a:pt x="0" y="10800"/>
                  </a:cubicBezTo>
                  <a:cubicBezTo>
                    <a:pt x="0" y="7200"/>
                    <a:pt x="1964" y="0"/>
                    <a:pt x="5891" y="0"/>
                  </a:cubicBezTo>
                  <a:cubicBezTo>
                    <a:pt x="15709" y="0"/>
                    <a:pt x="15709" y="0"/>
                    <a:pt x="15709" y="0"/>
                  </a:cubicBezTo>
                  <a:cubicBezTo>
                    <a:pt x="17673" y="0"/>
                    <a:pt x="21600" y="7200"/>
                    <a:pt x="21600" y="10800"/>
                  </a:cubicBezTo>
                  <a:close/>
                </a:path>
              </a:pathLst>
            </a:custGeom>
            <a:solidFill>
              <a:srgbClr val="969696"/>
            </a:solidFill>
            <a:ln w="12700" cap="flat">
              <a:noFill/>
              <a:miter lim="400000"/>
            </a:ln>
            <a:effectLst/>
          </p:spPr>
          <p:txBody>
            <a:bodyPr wrap="square" lIns="45719" tIns="45719" rIns="45719" bIns="45719" numCol="1" anchor="t">
              <a:noAutofit/>
            </a:bodyPr>
            <a:lstStyle/>
            <a:p>
              <a:pPr>
                <a:defRPr>
                  <a:latin typeface="Helvetica Light"/>
                  <a:ea typeface="Helvetica Light"/>
                  <a:cs typeface="Helvetica Light"/>
                  <a:sym typeface="Helvetica Light"/>
                </a:defRPr>
              </a:pPr>
              <a:endParaRPr/>
            </a:p>
          </p:txBody>
        </p:sp>
        <p:sp>
          <p:nvSpPr>
            <p:cNvPr id="813" name="Freeform 10"/>
            <p:cNvSpPr/>
            <p:nvPr/>
          </p:nvSpPr>
          <p:spPr>
            <a:xfrm>
              <a:off x="85782" y="353687"/>
              <a:ext cx="46851" cy="244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8000"/>
                    <a:pt x="18783" y="21600"/>
                    <a:pt x="15965" y="21600"/>
                  </a:cubicBezTo>
                  <a:cubicBezTo>
                    <a:pt x="5635" y="21600"/>
                    <a:pt x="5635" y="21600"/>
                    <a:pt x="5635" y="21600"/>
                  </a:cubicBezTo>
                  <a:cubicBezTo>
                    <a:pt x="2817" y="21600"/>
                    <a:pt x="0" y="18000"/>
                    <a:pt x="0" y="10800"/>
                  </a:cubicBezTo>
                  <a:cubicBezTo>
                    <a:pt x="0" y="10800"/>
                    <a:pt x="0" y="10800"/>
                    <a:pt x="0" y="10800"/>
                  </a:cubicBezTo>
                  <a:cubicBezTo>
                    <a:pt x="0" y="5400"/>
                    <a:pt x="2817" y="0"/>
                    <a:pt x="5635" y="0"/>
                  </a:cubicBezTo>
                  <a:cubicBezTo>
                    <a:pt x="15965" y="0"/>
                    <a:pt x="15965" y="0"/>
                    <a:pt x="15965" y="0"/>
                  </a:cubicBezTo>
                  <a:cubicBezTo>
                    <a:pt x="18783" y="0"/>
                    <a:pt x="21600" y="5400"/>
                    <a:pt x="21600" y="10800"/>
                  </a:cubicBezTo>
                  <a:close/>
                </a:path>
              </a:pathLst>
            </a:custGeom>
            <a:solidFill>
              <a:srgbClr val="969696"/>
            </a:solidFill>
            <a:ln w="12700" cap="flat">
              <a:noFill/>
              <a:miter lim="400000"/>
            </a:ln>
            <a:effectLst/>
          </p:spPr>
          <p:txBody>
            <a:bodyPr wrap="square" lIns="45719" tIns="45719" rIns="45719" bIns="45719" numCol="1" anchor="t">
              <a:noAutofit/>
            </a:bodyPr>
            <a:lstStyle/>
            <a:p>
              <a:pPr>
                <a:defRPr>
                  <a:latin typeface="Helvetica Light"/>
                  <a:ea typeface="Helvetica Light"/>
                  <a:cs typeface="Helvetica Light"/>
                  <a:sym typeface="Helvetica Light"/>
                </a:defRPr>
              </a:pPr>
              <a:endParaRPr/>
            </a:p>
          </p:txBody>
        </p:sp>
      </p:grpSp>
      <p:pic>
        <p:nvPicPr>
          <p:cNvPr id="815" name="Picture 44" descr="Picture 44"/>
          <p:cNvPicPr>
            <a:picLocks noChangeAspect="1"/>
          </p:cNvPicPr>
          <p:nvPr/>
        </p:nvPicPr>
        <p:blipFill>
          <a:blip r:embed="rId10">
            <a:extLst/>
          </a:blip>
          <a:stretch>
            <a:fillRect/>
          </a:stretch>
        </p:blipFill>
        <p:spPr>
          <a:xfrm>
            <a:off x="10316905" y="3199595"/>
            <a:ext cx="361228" cy="361228"/>
          </a:xfrm>
          <a:prstGeom prst="rect">
            <a:avLst/>
          </a:prstGeom>
          <a:ln w="12700">
            <a:miter lim="400000"/>
          </a:ln>
        </p:spPr>
      </p:pic>
    </p:spTree>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804"/>
                                        </p:tgtEl>
                                        <p:attrNameLst>
                                          <p:attrName>style.visibility</p:attrName>
                                        </p:attrNameLst>
                                      </p:cBhvr>
                                      <p:to>
                                        <p:strVal val="visible"/>
                                      </p:to>
                                    </p:set>
                                    <p:animEffect transition="in" filter="dissolve">
                                      <p:cBhvr>
                                        <p:cTn id="7" dur="500"/>
                                        <p:tgtEl>
                                          <p:spTgt spid="80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780"/>
                                        </p:tgtEl>
                                        <p:attrNameLst>
                                          <p:attrName>style.visibility</p:attrName>
                                        </p:attrNameLst>
                                      </p:cBhvr>
                                      <p:to>
                                        <p:strVal val="visible"/>
                                      </p:to>
                                    </p:set>
                                    <p:animEffect transition="in" filter="dissolve">
                                      <p:cBhvr>
                                        <p:cTn id="12" dur="500"/>
                                        <p:tgtEl>
                                          <p:spTgt spid="780"/>
                                        </p:tgtEl>
                                      </p:cBhvr>
                                    </p:animEffect>
                                  </p:childTnLst>
                                </p:cTn>
                              </p:par>
                            </p:childTnLst>
                          </p:cTn>
                        </p:par>
                        <p:par>
                          <p:cTn id="13" fill="hold">
                            <p:stCondLst>
                              <p:cond delay="500"/>
                            </p:stCondLst>
                            <p:childTnLst>
                              <p:par>
                                <p:cTn id="14" presetID="9" presetClass="entr" fill="hold" grpId="0" nodeType="afterEffect">
                                  <p:stCondLst>
                                    <p:cond delay="0"/>
                                  </p:stCondLst>
                                  <p:iterate>
                                    <p:tmAbs val="0"/>
                                  </p:iterate>
                                  <p:childTnLst>
                                    <p:set>
                                      <p:cBhvr>
                                        <p:cTn id="15" fill="hold"/>
                                        <p:tgtEl>
                                          <p:spTgt spid="806"/>
                                        </p:tgtEl>
                                        <p:attrNameLst>
                                          <p:attrName>style.visibility</p:attrName>
                                        </p:attrNameLst>
                                      </p:cBhvr>
                                      <p:to>
                                        <p:strVal val="visible"/>
                                      </p:to>
                                    </p:set>
                                    <p:animEffect transition="in" filter="dissolve">
                                      <p:cBhvr>
                                        <p:cTn id="16" dur="500"/>
                                        <p:tgtEl>
                                          <p:spTgt spid="806"/>
                                        </p:tgtEl>
                                      </p:cBhvr>
                                    </p:animEffect>
                                  </p:childTnLst>
                                </p:cTn>
                              </p:par>
                            </p:childTnLst>
                          </p:cTn>
                        </p:par>
                        <p:par>
                          <p:cTn id="17" fill="hold">
                            <p:stCondLst>
                              <p:cond delay="1000"/>
                            </p:stCondLst>
                            <p:childTnLst>
                              <p:par>
                                <p:cTn id="18" presetID="9" presetClass="entr" fill="hold" grpId="0" nodeType="afterEffect">
                                  <p:stCondLst>
                                    <p:cond delay="0"/>
                                  </p:stCondLst>
                                  <p:iterate>
                                    <p:tmAbs val="0"/>
                                  </p:iterate>
                                  <p:childTnLst>
                                    <p:set>
                                      <p:cBhvr>
                                        <p:cTn id="19" fill="hold"/>
                                        <p:tgtEl>
                                          <p:spTgt spid="807"/>
                                        </p:tgtEl>
                                        <p:attrNameLst>
                                          <p:attrName>style.visibility</p:attrName>
                                        </p:attrNameLst>
                                      </p:cBhvr>
                                      <p:to>
                                        <p:strVal val="visible"/>
                                      </p:to>
                                    </p:set>
                                    <p:animEffect transition="in" filter="dissolve">
                                      <p:cBhvr>
                                        <p:cTn id="20" dur="500"/>
                                        <p:tgtEl>
                                          <p:spTgt spid="807"/>
                                        </p:tgtEl>
                                      </p:cBhvr>
                                    </p:animEffect>
                                  </p:childTnLst>
                                </p:cTn>
                              </p:par>
                            </p:childTnLst>
                          </p:cTn>
                        </p:par>
                        <p:par>
                          <p:cTn id="21" fill="hold">
                            <p:stCondLst>
                              <p:cond delay="1500"/>
                            </p:stCondLst>
                            <p:childTnLst>
                              <p:par>
                                <p:cTn id="22" presetID="9" presetClass="entr" fill="hold" grpId="0" nodeType="afterEffect">
                                  <p:stCondLst>
                                    <p:cond delay="0"/>
                                  </p:stCondLst>
                                  <p:iterate>
                                    <p:tmAbs val="0"/>
                                  </p:iterate>
                                  <p:childTnLst>
                                    <p:set>
                                      <p:cBhvr>
                                        <p:cTn id="23" fill="hold"/>
                                        <p:tgtEl>
                                          <p:spTgt spid="805"/>
                                        </p:tgtEl>
                                        <p:attrNameLst>
                                          <p:attrName>style.visibility</p:attrName>
                                        </p:attrNameLst>
                                      </p:cBhvr>
                                      <p:to>
                                        <p:strVal val="visible"/>
                                      </p:to>
                                    </p:set>
                                    <p:animEffect transition="in" filter="dissolve">
                                      <p:cBhvr>
                                        <p:cTn id="24" dur="500"/>
                                        <p:tgtEl>
                                          <p:spTgt spid="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0" grpId="0" animBg="1" advAuto="0"/>
      <p:bldP spid="804" grpId="0" animBg="1" advAuto="0"/>
      <p:bldP spid="805" grpId="0" animBg="1" advAuto="0"/>
      <p:bldP spid="806" grpId="0" animBg="1" advAuto="0"/>
      <p:bldP spid="807"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782BA1C4-51C8-4CD0-A38E-CC8B59247E17}"/>
              </a:ext>
            </a:extLst>
          </p:cNvPr>
          <p:cNvGraphicFramePr>
            <a:graphicFrameLocks noGrp="1"/>
          </p:cNvGraphicFramePr>
          <p:nvPr>
            <p:extLst/>
          </p:nvPr>
        </p:nvGraphicFramePr>
        <p:xfrm>
          <a:off x="213770" y="1910033"/>
          <a:ext cx="5441856" cy="4019598"/>
        </p:xfrm>
        <a:graphic>
          <a:graphicData uri="http://schemas.openxmlformats.org/drawingml/2006/table">
            <a:tbl>
              <a:tblPr firstRow="1" bandRow="1">
                <a:tableStyleId>{2D5ABB26-0587-4C30-8999-92F81FD0307C}</a:tableStyleId>
              </a:tblPr>
              <a:tblGrid>
                <a:gridCol w="1472155">
                  <a:extLst>
                    <a:ext uri="{9D8B030D-6E8A-4147-A177-3AD203B41FA5}">
                      <a16:colId xmlns:a16="http://schemas.microsoft.com/office/drawing/2014/main" val="2599182423"/>
                    </a:ext>
                  </a:extLst>
                </a:gridCol>
                <a:gridCol w="1642879">
                  <a:extLst>
                    <a:ext uri="{9D8B030D-6E8A-4147-A177-3AD203B41FA5}">
                      <a16:colId xmlns:a16="http://schemas.microsoft.com/office/drawing/2014/main" val="559073517"/>
                    </a:ext>
                  </a:extLst>
                </a:gridCol>
                <a:gridCol w="2326822">
                  <a:extLst>
                    <a:ext uri="{9D8B030D-6E8A-4147-A177-3AD203B41FA5}">
                      <a16:colId xmlns:a16="http://schemas.microsoft.com/office/drawing/2014/main" val="3428329668"/>
                    </a:ext>
                  </a:extLst>
                </a:gridCol>
              </a:tblGrid>
              <a:tr h="432757">
                <a:tc>
                  <a:txBody>
                    <a:bodyPr/>
                    <a:lstStyle/>
                    <a:p>
                      <a:r>
                        <a:rPr lang="en-US" sz="1800">
                          <a:solidFill>
                            <a:schemeClr val="bg1"/>
                          </a:solidFill>
                        </a:rPr>
                        <a:t>Cassandra</a:t>
                      </a:r>
                    </a:p>
                  </a:txBody>
                  <a:tcPr>
                    <a:solidFill>
                      <a:schemeClr val="accent1"/>
                    </a:solidFill>
                  </a:tcPr>
                </a:tc>
                <a:tc gridSpan="2">
                  <a:txBody>
                    <a:bodyPr/>
                    <a:lstStyle/>
                    <a:p>
                      <a:r>
                        <a:rPr lang="en-US" sz="1800">
                          <a:solidFill>
                            <a:schemeClr val="bg1"/>
                          </a:solidFill>
                        </a:rPr>
                        <a:t>Cosmos DB</a:t>
                      </a:r>
                    </a:p>
                  </a:txBody>
                  <a:tcPr>
                    <a:solidFill>
                      <a:schemeClr val="tx2"/>
                    </a:solidFill>
                  </a:tcPr>
                </a:tc>
                <a:tc hMerge="1">
                  <a:txBody>
                    <a:bodyPr/>
                    <a:lstStyle/>
                    <a:p>
                      <a:endParaRPr lang="en-US"/>
                    </a:p>
                  </a:txBody>
                  <a:tcPr>
                    <a:solidFill>
                      <a:schemeClr val="tx2"/>
                    </a:solidFill>
                  </a:tcPr>
                </a:tc>
                <a:extLst>
                  <a:ext uri="{0D108BD9-81ED-4DB2-BD59-A6C34878D82A}">
                    <a16:rowId xmlns:a16="http://schemas.microsoft.com/office/drawing/2014/main" val="1675171180"/>
                  </a:ext>
                </a:extLst>
              </a:tr>
              <a:tr h="1123129">
                <a:tc>
                  <a:txBody>
                    <a:bodyPr/>
                    <a:lstStyle/>
                    <a:p>
                      <a:r>
                        <a:rPr lang="en-US" sz="1400">
                          <a:solidFill>
                            <a:srgbClr val="FF0000"/>
                          </a:solidFill>
                        </a:rPr>
                        <a:t>High DevOps and license fees</a:t>
                      </a:r>
                    </a:p>
                  </a:txBody>
                  <a:tcPr>
                    <a:solidFill>
                      <a:srgbClr val="FF0000">
                        <a:alpha val="7000"/>
                      </a:srgbClr>
                    </a:solidFill>
                  </a:tcPr>
                </a:tc>
                <a:tc>
                  <a:txBody>
                    <a:bodyPr/>
                    <a:lstStyle/>
                    <a:p>
                      <a:r>
                        <a:rPr lang="en-US" sz="1400">
                          <a:solidFill>
                            <a:srgbClr val="00B050"/>
                          </a:solidFill>
                        </a:rPr>
                        <a:t>No DevOps or license fees</a:t>
                      </a:r>
                    </a:p>
                    <a:p>
                      <a:endParaRPr lang="en-US" sz="1400">
                        <a:solidFill>
                          <a:srgbClr val="00B050"/>
                        </a:solidFill>
                      </a:endParaRPr>
                    </a:p>
                    <a:p>
                      <a:r>
                        <a:rPr lang="en-US" sz="1400" b="1">
                          <a:solidFill>
                            <a:srgbClr val="00B050"/>
                          </a:solidFill>
                        </a:rPr>
                        <a:t>Up to 30% savings</a:t>
                      </a:r>
                    </a:p>
                  </a:txBody>
                  <a:tcPr>
                    <a:solidFill>
                      <a:srgbClr val="00B050">
                        <a:alpha val="9000"/>
                      </a:srgbClr>
                    </a:solidFill>
                  </a:tcPr>
                </a:tc>
                <a:tc>
                  <a:txBody>
                    <a:bodyPr/>
                    <a:lstStyle/>
                    <a:p>
                      <a:endParaRPr lang="en-US" sz="1200"/>
                    </a:p>
                  </a:txBody>
                  <a:tcPr/>
                </a:tc>
                <a:extLst>
                  <a:ext uri="{0D108BD9-81ED-4DB2-BD59-A6C34878D82A}">
                    <a16:rowId xmlns:a16="http://schemas.microsoft.com/office/drawing/2014/main" val="162463533"/>
                  </a:ext>
                </a:extLst>
              </a:tr>
              <a:tr h="1458777">
                <a:tc>
                  <a:txBody>
                    <a:bodyPr/>
                    <a:lstStyle/>
                    <a:p>
                      <a:r>
                        <a:rPr lang="en-US" sz="1400">
                          <a:solidFill>
                            <a:srgbClr val="FF0000"/>
                          </a:solidFill>
                        </a:rPr>
                        <a:t>No elasticity. Provision for the peak.</a:t>
                      </a:r>
                    </a:p>
                  </a:txBody>
                  <a:tcPr>
                    <a:solidFill>
                      <a:srgbClr val="FF0000">
                        <a:alpha val="7000"/>
                      </a:srgbClr>
                    </a:solidFill>
                  </a:tcPr>
                </a:tc>
                <a:tc>
                  <a:txBody>
                    <a:bodyPr/>
                    <a:lstStyle/>
                    <a:p>
                      <a:r>
                        <a:rPr lang="en-US" sz="1400">
                          <a:solidFill>
                            <a:srgbClr val="00B050"/>
                          </a:solidFill>
                        </a:rPr>
                        <a:t>Instant and limitless elasticity</a:t>
                      </a:r>
                    </a:p>
                    <a:p>
                      <a:endParaRPr lang="en-US" sz="1400">
                        <a:solidFill>
                          <a:srgbClr val="00B050"/>
                        </a:solidFill>
                      </a:endParaRPr>
                    </a:p>
                    <a:p>
                      <a:r>
                        <a:rPr lang="en-US" sz="1400" b="1">
                          <a:solidFill>
                            <a:srgbClr val="00B050"/>
                          </a:solidFill>
                        </a:rPr>
                        <a:t>Up to 40% savings</a:t>
                      </a:r>
                    </a:p>
                  </a:txBody>
                  <a:tcPr>
                    <a:solidFill>
                      <a:srgbClr val="00B050">
                        <a:alpha val="9000"/>
                      </a:srgbClr>
                    </a:solidFill>
                  </a:tcPr>
                </a:tc>
                <a:tc>
                  <a:txBody>
                    <a:bodyPr/>
                    <a:lstStyle/>
                    <a:p>
                      <a:endParaRPr lang="en-US" sz="1200"/>
                    </a:p>
                    <a:p>
                      <a:endParaRPr lang="en-US" sz="1200"/>
                    </a:p>
                    <a:p>
                      <a:endParaRPr lang="en-US" sz="1200"/>
                    </a:p>
                    <a:p>
                      <a:endParaRPr lang="en-US" sz="1200"/>
                    </a:p>
                    <a:p>
                      <a:endParaRPr lang="en-US" sz="1200"/>
                    </a:p>
                    <a:p>
                      <a:endParaRPr lang="en-US" sz="1200"/>
                    </a:p>
                    <a:p>
                      <a:endParaRPr lang="en-US" sz="1200"/>
                    </a:p>
                  </a:txBody>
                  <a:tcPr/>
                </a:tc>
                <a:extLst>
                  <a:ext uri="{0D108BD9-81ED-4DB2-BD59-A6C34878D82A}">
                    <a16:rowId xmlns:a16="http://schemas.microsoft.com/office/drawing/2014/main" val="1186243888"/>
                  </a:ext>
                </a:extLst>
              </a:tr>
              <a:tr h="1004935">
                <a:tc>
                  <a:txBody>
                    <a:bodyPr/>
                    <a:lstStyle/>
                    <a:p>
                      <a:r>
                        <a:rPr lang="en-US" sz="1400">
                          <a:solidFill>
                            <a:srgbClr val="FF0000"/>
                          </a:solidFill>
                        </a:rPr>
                        <a:t>High datacenter and hardware maintenance costs</a:t>
                      </a:r>
                    </a:p>
                  </a:txBody>
                  <a:tcPr>
                    <a:solidFill>
                      <a:srgbClr val="FF0000">
                        <a:alpha val="7000"/>
                      </a:srgbClr>
                    </a:solidFill>
                  </a:tcPr>
                </a:tc>
                <a:tc>
                  <a:txBody>
                    <a:bodyPr/>
                    <a:lstStyle/>
                    <a:p>
                      <a:r>
                        <a:rPr lang="en-US" sz="1400">
                          <a:solidFill>
                            <a:srgbClr val="00B050"/>
                          </a:solidFill>
                        </a:rPr>
                        <a:t>Economy of scale, lower cost</a:t>
                      </a:r>
                    </a:p>
                    <a:p>
                      <a:endParaRPr lang="en-US" sz="1400">
                        <a:solidFill>
                          <a:srgbClr val="00B050"/>
                        </a:solidFill>
                      </a:endParaRPr>
                    </a:p>
                    <a:p>
                      <a:r>
                        <a:rPr lang="en-US" sz="1400" b="1">
                          <a:solidFill>
                            <a:srgbClr val="00B050"/>
                          </a:solidFill>
                        </a:rPr>
                        <a:t>Up to 40% savings</a:t>
                      </a:r>
                    </a:p>
                  </a:txBody>
                  <a:tcPr>
                    <a:solidFill>
                      <a:srgbClr val="00B050">
                        <a:alpha val="9000"/>
                      </a:srgbClr>
                    </a:solidFill>
                  </a:tcPr>
                </a:tc>
                <a:tc>
                  <a:txBody>
                    <a:bodyPr/>
                    <a:lstStyle/>
                    <a:p>
                      <a:endParaRPr lang="en-US" sz="1200"/>
                    </a:p>
                  </a:txBody>
                  <a:tcPr/>
                </a:tc>
                <a:extLst>
                  <a:ext uri="{0D108BD9-81ED-4DB2-BD59-A6C34878D82A}">
                    <a16:rowId xmlns:a16="http://schemas.microsoft.com/office/drawing/2014/main" val="1768435425"/>
                  </a:ext>
                </a:extLst>
              </a:tr>
            </a:tbl>
          </a:graphicData>
        </a:graphic>
      </p:graphicFrame>
      <p:sp>
        <p:nvSpPr>
          <p:cNvPr id="2" name="Title 1">
            <a:extLst>
              <a:ext uri="{FF2B5EF4-FFF2-40B4-BE49-F238E27FC236}">
                <a16:creationId xmlns:a16="http://schemas.microsoft.com/office/drawing/2014/main" id="{24454B8B-1C53-4101-A372-63AE018E33B5}"/>
              </a:ext>
            </a:extLst>
          </p:cNvPr>
          <p:cNvSpPr>
            <a:spLocks noGrp="1"/>
          </p:cNvSpPr>
          <p:nvPr>
            <p:ph type="title"/>
          </p:nvPr>
        </p:nvSpPr>
        <p:spPr>
          <a:xfrm>
            <a:off x="2521857" y="-273504"/>
            <a:ext cx="10515600" cy="1325563"/>
          </a:xfrm>
        </p:spPr>
        <p:txBody>
          <a:bodyPr/>
          <a:lstStyle/>
          <a:p>
            <a:r>
              <a:rPr lang="en-CA"/>
              <a:t>Save vs On-Prem Cassandra</a:t>
            </a:r>
            <a:endParaRPr lang="en-US"/>
          </a:p>
        </p:txBody>
      </p:sp>
      <p:sp>
        <p:nvSpPr>
          <p:cNvPr id="3" name="Text Placeholder 2">
            <a:extLst>
              <a:ext uri="{FF2B5EF4-FFF2-40B4-BE49-F238E27FC236}">
                <a16:creationId xmlns:a16="http://schemas.microsoft.com/office/drawing/2014/main" id="{589A15C5-9CE9-4300-99A2-9582D523FD2D}"/>
              </a:ext>
            </a:extLst>
          </p:cNvPr>
          <p:cNvSpPr>
            <a:spLocks noGrp="1"/>
          </p:cNvSpPr>
          <p:nvPr>
            <p:ph type="body" sz="quarter" idx="10"/>
          </p:nvPr>
        </p:nvSpPr>
        <p:spPr>
          <a:xfrm>
            <a:off x="118359" y="1107148"/>
            <a:ext cx="6044383" cy="572464"/>
          </a:xfrm>
        </p:spPr>
        <p:txBody>
          <a:bodyPr/>
          <a:lstStyle/>
          <a:p>
            <a:r>
              <a:rPr lang="en-CA" sz="2800"/>
              <a:t>On-prem Cassandra TCO Challenges</a:t>
            </a:r>
            <a:endParaRPr lang="en-CA" sz="1800"/>
          </a:p>
        </p:txBody>
      </p:sp>
      <p:sp>
        <p:nvSpPr>
          <p:cNvPr id="18" name="Freeform: Shape 637">
            <a:extLst>
              <a:ext uri="{FF2B5EF4-FFF2-40B4-BE49-F238E27FC236}">
                <a16:creationId xmlns:a16="http://schemas.microsoft.com/office/drawing/2014/main" id="{4A2A1A9F-CAD6-487D-B440-ABA3435B3035}"/>
              </a:ext>
            </a:extLst>
          </p:cNvPr>
          <p:cNvSpPr/>
          <p:nvPr/>
        </p:nvSpPr>
        <p:spPr bwMode="auto">
          <a:xfrm rot="19800000">
            <a:off x="10812656" y="3414710"/>
            <a:ext cx="438241" cy="933081"/>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solidFill>
            <a:schemeClr val="bg1"/>
          </a:solid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9" name="Freeform: Shape 638">
            <a:extLst>
              <a:ext uri="{FF2B5EF4-FFF2-40B4-BE49-F238E27FC236}">
                <a16:creationId xmlns:a16="http://schemas.microsoft.com/office/drawing/2014/main" id="{B45B7550-423E-4C04-A527-7749CBF17A5F}"/>
              </a:ext>
            </a:extLst>
          </p:cNvPr>
          <p:cNvSpPr/>
          <p:nvPr/>
        </p:nvSpPr>
        <p:spPr bwMode="auto">
          <a:xfrm rot="1800000">
            <a:off x="10169325" y="3383602"/>
            <a:ext cx="438241" cy="933081"/>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solidFill>
            <a:schemeClr val="bg1"/>
          </a:solid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0" name="Star: 12 Points 635">
            <a:extLst>
              <a:ext uri="{FF2B5EF4-FFF2-40B4-BE49-F238E27FC236}">
                <a16:creationId xmlns:a16="http://schemas.microsoft.com/office/drawing/2014/main" id="{6A852434-8462-4FA4-A922-99FCCE437023}"/>
              </a:ext>
            </a:extLst>
          </p:cNvPr>
          <p:cNvSpPr/>
          <p:nvPr/>
        </p:nvSpPr>
        <p:spPr bwMode="auto">
          <a:xfrm>
            <a:off x="9950136" y="2424545"/>
            <a:ext cx="1519948" cy="1519946"/>
          </a:xfrm>
          <a:prstGeom prst="star12">
            <a:avLst>
              <a:gd name="adj" fmla="val 40530"/>
            </a:avLst>
          </a:prstGeom>
          <a:solidFill>
            <a:schemeClr val="bg1"/>
          </a:solid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1" name="TextBox 20">
            <a:extLst>
              <a:ext uri="{FF2B5EF4-FFF2-40B4-BE49-F238E27FC236}">
                <a16:creationId xmlns:a16="http://schemas.microsoft.com/office/drawing/2014/main" id="{48880373-A225-4BAF-9506-4F0845201C72}"/>
              </a:ext>
            </a:extLst>
          </p:cNvPr>
          <p:cNvSpPr txBox="1"/>
          <p:nvPr/>
        </p:nvSpPr>
        <p:spPr>
          <a:xfrm>
            <a:off x="10188345" y="2758114"/>
            <a:ext cx="1089328" cy="83561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CA" sz="2800" b="1" i="0" u="none" strike="noStrike" kern="1200" cap="none" spc="0" normalizeH="0" baseline="0" noProof="0">
                <a:ln>
                  <a:noFill/>
                </a:ln>
                <a:solidFill>
                  <a:srgbClr val="0177D7"/>
                </a:solidFill>
                <a:effectLst/>
                <a:uLnTx/>
                <a:uFillTx/>
                <a:latin typeface="Segoe UI Semilight"/>
                <a:ea typeface="+mn-ea"/>
                <a:cs typeface="+mn-cs"/>
              </a:rPr>
              <a:t>4-6x</a:t>
            </a:r>
            <a:endParaRPr kumimoji="0" lang="en-US" sz="2800" b="1" i="0" u="none" strike="noStrike" kern="1200" cap="none" spc="0" normalizeH="0" baseline="0" noProof="0">
              <a:ln>
                <a:noFill/>
              </a:ln>
              <a:solidFill>
                <a:srgbClr val="0177D7"/>
              </a:solidFill>
              <a:effectLst/>
              <a:uLnTx/>
              <a:uFillTx/>
              <a:latin typeface="Segoe UI Semilight"/>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177D7"/>
                </a:solidFill>
                <a:effectLst/>
                <a:uLnTx/>
                <a:uFillTx/>
                <a:latin typeface="Segoe UI Semilight"/>
                <a:ea typeface="+mn-ea"/>
                <a:cs typeface="+mn-cs"/>
              </a:rPr>
              <a:t>Savings</a:t>
            </a:r>
          </a:p>
        </p:txBody>
      </p:sp>
      <p:sp>
        <p:nvSpPr>
          <p:cNvPr id="22" name="Flowchart: Connector 21">
            <a:extLst>
              <a:ext uri="{FF2B5EF4-FFF2-40B4-BE49-F238E27FC236}">
                <a16:creationId xmlns:a16="http://schemas.microsoft.com/office/drawing/2014/main" id="{8DE5A860-6C28-4673-B97B-B407359E15D6}"/>
              </a:ext>
            </a:extLst>
          </p:cNvPr>
          <p:cNvSpPr/>
          <p:nvPr/>
        </p:nvSpPr>
        <p:spPr bwMode="auto">
          <a:xfrm>
            <a:off x="10359988" y="2805591"/>
            <a:ext cx="746043" cy="726756"/>
          </a:xfrm>
          <a:prstGeom prst="flowChartConnector">
            <a:avLst/>
          </a:prstGeom>
          <a:no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TextBox 27">
            <a:extLst>
              <a:ext uri="{FF2B5EF4-FFF2-40B4-BE49-F238E27FC236}">
                <a16:creationId xmlns:a16="http://schemas.microsoft.com/office/drawing/2014/main" id="{44C77DF2-6F9F-439E-82B9-D1B77C8E39F9}"/>
              </a:ext>
            </a:extLst>
          </p:cNvPr>
          <p:cNvSpPr txBox="1"/>
          <p:nvPr/>
        </p:nvSpPr>
        <p:spPr>
          <a:xfrm>
            <a:off x="5893722" y="6268394"/>
            <a:ext cx="2266450" cy="350837"/>
          </a:xfrm>
          <a:prstGeom prst="rect">
            <a:avLst/>
          </a:prstGeom>
          <a:noFill/>
        </p:spPr>
        <p:txBody>
          <a:bodyPr wrap="square" lIns="182880" tIns="146304" rIns="182880" bIns="146304"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rPr>
              <a:t>18 node (L16) DataStax Cassandra cluster</a:t>
            </a:r>
          </a:p>
        </p:txBody>
      </p:sp>
      <p:sp>
        <p:nvSpPr>
          <p:cNvPr id="29" name="Rectangle 28">
            <a:extLst>
              <a:ext uri="{FF2B5EF4-FFF2-40B4-BE49-F238E27FC236}">
                <a16:creationId xmlns:a16="http://schemas.microsoft.com/office/drawing/2014/main" id="{D586A5D0-74B9-4B1E-AE96-FBDCA35F78B1}"/>
              </a:ext>
            </a:extLst>
          </p:cNvPr>
          <p:cNvSpPr/>
          <p:nvPr/>
        </p:nvSpPr>
        <p:spPr bwMode="auto">
          <a:xfrm>
            <a:off x="6203546" y="2325793"/>
            <a:ext cx="1635500" cy="14231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mn-cs"/>
              </a:rPr>
              <a:t>DSE licenses</a:t>
            </a:r>
          </a:p>
        </p:txBody>
      </p:sp>
      <p:sp>
        <p:nvSpPr>
          <p:cNvPr id="30" name="TextBox 29">
            <a:extLst>
              <a:ext uri="{FF2B5EF4-FFF2-40B4-BE49-F238E27FC236}">
                <a16:creationId xmlns:a16="http://schemas.microsoft.com/office/drawing/2014/main" id="{2F383532-A7DD-45E0-AB65-2659FEA8723C}"/>
              </a:ext>
            </a:extLst>
          </p:cNvPr>
          <p:cNvSpPr txBox="1"/>
          <p:nvPr/>
        </p:nvSpPr>
        <p:spPr>
          <a:xfrm>
            <a:off x="6162743" y="1833505"/>
            <a:ext cx="1786271" cy="392721"/>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500" b="1" i="1" u="none" strike="noStrike" kern="1200" cap="none" spc="0" normalizeH="0" baseline="0" noProof="0">
                <a:ln>
                  <a:noFill/>
                </a:ln>
                <a:gradFill>
                  <a:gsLst>
                    <a:gs pos="1250">
                      <a:prstClr val="black"/>
                    </a:gs>
                    <a:gs pos="99000">
                      <a:prstClr val="black"/>
                    </a:gs>
                  </a:gsLst>
                  <a:lin ang="5400000" scaled="0"/>
                </a:gradFill>
                <a:effectLst/>
                <a:uLnTx/>
                <a:uFillTx/>
                <a:latin typeface="Segoe UI" panose="020B0502040204020203" pitchFamily="34" charset="0"/>
                <a:ea typeface="+mn-ea"/>
                <a:cs typeface="Segoe UI" panose="020B0502040204020203" pitchFamily="34" charset="0"/>
              </a:rPr>
              <a:t>$41,382/ </a:t>
            </a:r>
            <a:r>
              <a:rPr kumimoji="0" lang="en-US" sz="1500" b="1" i="1" u="none" strike="noStrike" kern="1200" cap="none" spc="0" normalizeH="0" baseline="0" noProof="0" err="1">
                <a:ln>
                  <a:noFill/>
                </a:ln>
                <a:gradFill>
                  <a:gsLst>
                    <a:gs pos="1250">
                      <a:prstClr val="black"/>
                    </a:gs>
                    <a:gs pos="99000">
                      <a:prstClr val="black"/>
                    </a:gs>
                  </a:gsLst>
                  <a:lin ang="5400000" scaled="0"/>
                </a:gradFill>
                <a:effectLst/>
                <a:uLnTx/>
                <a:uFillTx/>
                <a:latin typeface="Segoe UI" panose="020B0502040204020203" pitchFamily="34" charset="0"/>
                <a:ea typeface="+mn-ea"/>
                <a:cs typeface="Segoe UI" panose="020B0502040204020203" pitchFamily="34" charset="0"/>
              </a:rPr>
              <a:t>mo</a:t>
            </a:r>
            <a:endParaRPr kumimoji="0" lang="en-US" sz="1500" b="1" i="1" u="none" strike="noStrike" kern="1200" cap="none" spc="0" normalizeH="0" baseline="0" noProof="0">
              <a:ln>
                <a:noFill/>
              </a:ln>
              <a:gradFill>
                <a:gsLst>
                  <a:gs pos="1250">
                    <a:prstClr val="black"/>
                  </a:gs>
                  <a:gs pos="99000">
                    <a:prstClr val="black"/>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2" name="TextBox 31">
            <a:extLst>
              <a:ext uri="{FF2B5EF4-FFF2-40B4-BE49-F238E27FC236}">
                <a16:creationId xmlns:a16="http://schemas.microsoft.com/office/drawing/2014/main" id="{5AC83107-E849-49F2-9887-77CA51A80D2E}"/>
              </a:ext>
            </a:extLst>
          </p:cNvPr>
          <p:cNvSpPr txBox="1"/>
          <p:nvPr/>
        </p:nvSpPr>
        <p:spPr>
          <a:xfrm>
            <a:off x="8163865" y="3388044"/>
            <a:ext cx="1786271" cy="489098"/>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500" b="1" i="1" u="none" strike="noStrike" kern="1200" cap="none" spc="0" normalizeH="0" baseline="0" noProof="0">
                <a:ln>
                  <a:noFill/>
                </a:ln>
                <a:gradFill>
                  <a:gsLst>
                    <a:gs pos="1250">
                      <a:prstClr val="black"/>
                    </a:gs>
                    <a:gs pos="99000">
                      <a:prstClr val="black"/>
                    </a:gs>
                  </a:gsLst>
                  <a:lin ang="5400000" scaled="0"/>
                </a:gradFill>
                <a:effectLst/>
                <a:uLnTx/>
                <a:uFillTx/>
                <a:latin typeface="Segoe UI" panose="020B0502040204020203" pitchFamily="34" charset="0"/>
                <a:ea typeface="+mn-ea"/>
                <a:cs typeface="Segoe UI" panose="020B0502040204020203" pitchFamily="34" charset="0"/>
              </a:rPr>
              <a:t>$ 30,582 / </a:t>
            </a:r>
            <a:r>
              <a:rPr kumimoji="0" lang="en-US" sz="1500" b="1" i="1" u="none" strike="noStrike" kern="1200" cap="none" spc="0" normalizeH="0" baseline="0" noProof="0" err="1">
                <a:ln>
                  <a:noFill/>
                </a:ln>
                <a:gradFill>
                  <a:gsLst>
                    <a:gs pos="1250">
                      <a:prstClr val="black"/>
                    </a:gs>
                    <a:gs pos="99000">
                      <a:prstClr val="black"/>
                    </a:gs>
                  </a:gsLst>
                  <a:lin ang="5400000" scaled="0"/>
                </a:gradFill>
                <a:effectLst/>
                <a:uLnTx/>
                <a:uFillTx/>
                <a:latin typeface="Segoe UI" panose="020B0502040204020203" pitchFamily="34" charset="0"/>
                <a:ea typeface="+mn-ea"/>
                <a:cs typeface="Segoe UI" panose="020B0502040204020203" pitchFamily="34" charset="0"/>
              </a:rPr>
              <a:t>mo</a:t>
            </a:r>
            <a:endParaRPr kumimoji="0" lang="en-US" sz="1500" b="1" i="1" u="none" strike="noStrike" kern="1200" cap="none" spc="0" normalizeH="0" baseline="0" noProof="0">
              <a:ln>
                <a:noFill/>
              </a:ln>
              <a:gradFill>
                <a:gsLst>
                  <a:gs pos="1250">
                    <a:prstClr val="black"/>
                  </a:gs>
                  <a:gs pos="99000">
                    <a:prstClr val="black"/>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4" name="TextBox 33">
            <a:extLst>
              <a:ext uri="{FF2B5EF4-FFF2-40B4-BE49-F238E27FC236}">
                <a16:creationId xmlns:a16="http://schemas.microsoft.com/office/drawing/2014/main" id="{4ABBD65D-8FB9-436B-B335-68E0C14716CF}"/>
              </a:ext>
            </a:extLst>
          </p:cNvPr>
          <p:cNvSpPr txBox="1"/>
          <p:nvPr/>
        </p:nvSpPr>
        <p:spPr>
          <a:xfrm>
            <a:off x="7916756" y="6309301"/>
            <a:ext cx="2266450" cy="350837"/>
          </a:xfrm>
          <a:prstGeom prst="rect">
            <a:avLst/>
          </a:prstGeom>
          <a:noFill/>
        </p:spPr>
        <p:txBody>
          <a:bodyPr wrap="square" lIns="182880" tIns="146304" rIns="182880" bIns="146304"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rPr>
              <a:t>18 node (L16) Apache Cassandra cluster</a:t>
            </a:r>
          </a:p>
        </p:txBody>
      </p:sp>
      <p:sp>
        <p:nvSpPr>
          <p:cNvPr id="35" name="TextBox 34">
            <a:extLst>
              <a:ext uri="{FF2B5EF4-FFF2-40B4-BE49-F238E27FC236}">
                <a16:creationId xmlns:a16="http://schemas.microsoft.com/office/drawing/2014/main" id="{4DA95405-3C07-4855-88EA-E5FFD1DC59DE}"/>
              </a:ext>
            </a:extLst>
          </p:cNvPr>
          <p:cNvSpPr txBox="1"/>
          <p:nvPr/>
        </p:nvSpPr>
        <p:spPr>
          <a:xfrm>
            <a:off x="9787310" y="6280505"/>
            <a:ext cx="1709976" cy="350866"/>
          </a:xfrm>
          <a:prstGeom prst="rect">
            <a:avLst/>
          </a:prstGeom>
          <a:noFill/>
        </p:spPr>
        <p:txBody>
          <a:bodyPr wrap="square" lIns="182880" tIns="146304" rIns="182880" bIns="146304"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rPr>
              <a:t>Azure Cosmos DB</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rPr>
              <a:t>(3Y reserved)</a:t>
            </a:r>
          </a:p>
        </p:txBody>
      </p:sp>
      <p:sp>
        <p:nvSpPr>
          <p:cNvPr id="37" name="TextBox 36">
            <a:extLst>
              <a:ext uri="{FF2B5EF4-FFF2-40B4-BE49-F238E27FC236}">
                <a16:creationId xmlns:a16="http://schemas.microsoft.com/office/drawing/2014/main" id="{C459F6FC-AAFE-4B65-8E85-C5D97B8A4389}"/>
              </a:ext>
            </a:extLst>
          </p:cNvPr>
          <p:cNvSpPr txBox="1"/>
          <p:nvPr/>
        </p:nvSpPr>
        <p:spPr>
          <a:xfrm>
            <a:off x="9835951" y="4607279"/>
            <a:ext cx="1618860" cy="489098"/>
          </a:xfrm>
          <a:prstGeom prst="rect">
            <a:avLst/>
          </a:prstGeom>
          <a:noFill/>
        </p:spPr>
        <p:txBody>
          <a:bodyPr wrap="square" lIns="182880" tIns="146304" rIns="182880" bIns="146304"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500" b="1" i="1" u="none" strike="noStrike" kern="1200" cap="none" spc="0" normalizeH="0" baseline="0" noProof="0">
                <a:ln>
                  <a:noFill/>
                </a:ln>
                <a:gradFill>
                  <a:gsLst>
                    <a:gs pos="1250">
                      <a:prstClr val="black"/>
                    </a:gs>
                    <a:gs pos="99000">
                      <a:prstClr val="black"/>
                    </a:gs>
                  </a:gsLst>
                  <a:lin ang="5400000" scaled="0"/>
                </a:gradFill>
                <a:effectLst/>
                <a:uLnTx/>
                <a:uFillTx/>
                <a:latin typeface="Segoe UI" panose="020B0502040204020203" pitchFamily="34" charset="0"/>
                <a:ea typeface="+mn-ea"/>
                <a:cs typeface="Segoe UI" panose="020B0502040204020203" pitchFamily="34" charset="0"/>
              </a:rPr>
              <a:t>$ 7,436/</a:t>
            </a:r>
            <a:r>
              <a:rPr kumimoji="0" lang="en-US" sz="1500" b="1" i="1" u="none" strike="noStrike" kern="1200" cap="none" spc="0" normalizeH="0" baseline="0" noProof="0" err="1">
                <a:ln>
                  <a:noFill/>
                </a:ln>
                <a:gradFill>
                  <a:gsLst>
                    <a:gs pos="1250">
                      <a:prstClr val="black"/>
                    </a:gs>
                    <a:gs pos="99000">
                      <a:prstClr val="black"/>
                    </a:gs>
                  </a:gsLst>
                  <a:lin ang="5400000" scaled="0"/>
                </a:gradFill>
                <a:effectLst/>
                <a:uLnTx/>
                <a:uFillTx/>
                <a:latin typeface="Segoe UI" panose="020B0502040204020203" pitchFamily="34" charset="0"/>
                <a:ea typeface="+mn-ea"/>
                <a:cs typeface="Segoe UI" panose="020B0502040204020203" pitchFamily="34" charset="0"/>
              </a:rPr>
              <a:t>mo</a:t>
            </a:r>
            <a:endParaRPr kumimoji="0" lang="en-US" sz="1500" b="1" i="1" u="none" strike="noStrike" kern="1200" cap="none" spc="0" normalizeH="0" baseline="0" noProof="0">
              <a:ln>
                <a:noFill/>
              </a:ln>
              <a:gradFill>
                <a:gsLst>
                  <a:gs pos="1250">
                    <a:prstClr val="black"/>
                  </a:gs>
                  <a:gs pos="99000">
                    <a:prstClr val="black"/>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500" b="1" i="1"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endParaRPr>
          </a:p>
        </p:txBody>
      </p:sp>
      <p:grpSp>
        <p:nvGrpSpPr>
          <p:cNvPr id="4" name="Group 3">
            <a:extLst>
              <a:ext uri="{FF2B5EF4-FFF2-40B4-BE49-F238E27FC236}">
                <a16:creationId xmlns:a16="http://schemas.microsoft.com/office/drawing/2014/main" id="{D4D10084-AB1C-41EF-80DD-963C4746B0C7}"/>
              </a:ext>
            </a:extLst>
          </p:cNvPr>
          <p:cNvGrpSpPr/>
          <p:nvPr/>
        </p:nvGrpSpPr>
        <p:grpSpPr>
          <a:xfrm>
            <a:off x="9965074" y="5048953"/>
            <a:ext cx="1438058" cy="1339770"/>
            <a:chOff x="9965074" y="5048953"/>
            <a:chExt cx="1438058" cy="1339770"/>
          </a:xfrm>
        </p:grpSpPr>
        <p:sp>
          <p:nvSpPr>
            <p:cNvPr id="36" name="Rectangle 35">
              <a:extLst>
                <a:ext uri="{FF2B5EF4-FFF2-40B4-BE49-F238E27FC236}">
                  <a16:creationId xmlns:a16="http://schemas.microsoft.com/office/drawing/2014/main" id="{70416895-F230-4C25-86ED-3A06835AA5BC}"/>
                </a:ext>
              </a:extLst>
            </p:cNvPr>
            <p:cNvSpPr/>
            <p:nvPr/>
          </p:nvSpPr>
          <p:spPr bwMode="auto">
            <a:xfrm>
              <a:off x="9965074" y="5565114"/>
              <a:ext cx="1430139" cy="823609"/>
            </a:xfrm>
            <a:prstGeom prst="rect">
              <a:avLst/>
            </a:prstGeom>
            <a:solidFill>
              <a:schemeClr val="accent1">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mn-cs"/>
                </a:rPr>
                <a:t>Throughput</a:t>
              </a:r>
            </a:p>
          </p:txBody>
        </p:sp>
        <p:sp>
          <p:nvSpPr>
            <p:cNvPr id="38" name="Rectangle 37">
              <a:extLst>
                <a:ext uri="{FF2B5EF4-FFF2-40B4-BE49-F238E27FC236}">
                  <a16:creationId xmlns:a16="http://schemas.microsoft.com/office/drawing/2014/main" id="{6049C420-25CB-4723-A683-E2D14CD926B3}"/>
                </a:ext>
              </a:extLst>
            </p:cNvPr>
            <p:cNvSpPr/>
            <p:nvPr/>
          </p:nvSpPr>
          <p:spPr bwMode="auto">
            <a:xfrm>
              <a:off x="9965074" y="5338178"/>
              <a:ext cx="1430139" cy="193254"/>
            </a:xfrm>
            <a:prstGeom prst="rect">
              <a:avLst/>
            </a:prstGeom>
            <a:solidFill>
              <a:schemeClr val="accent1">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mn-cs"/>
                </a:rPr>
                <a:t>Storage</a:t>
              </a:r>
            </a:p>
          </p:txBody>
        </p:sp>
        <p:sp>
          <p:nvSpPr>
            <p:cNvPr id="39" name="Rectangle 38">
              <a:extLst>
                <a:ext uri="{FF2B5EF4-FFF2-40B4-BE49-F238E27FC236}">
                  <a16:creationId xmlns:a16="http://schemas.microsoft.com/office/drawing/2014/main" id="{C5CB4BDC-4D46-4416-BBFC-086E551A71C2}"/>
                </a:ext>
              </a:extLst>
            </p:cNvPr>
            <p:cNvSpPr/>
            <p:nvPr/>
          </p:nvSpPr>
          <p:spPr bwMode="auto">
            <a:xfrm>
              <a:off x="9965074" y="5048953"/>
              <a:ext cx="1438058" cy="245877"/>
            </a:xfrm>
            <a:prstGeom prst="rect">
              <a:avLst/>
            </a:prstGeom>
            <a:solidFill>
              <a:schemeClr val="accent1">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mn-cs"/>
                </a:rPr>
                <a:t>Bandwidth</a:t>
              </a:r>
            </a:p>
          </p:txBody>
        </p:sp>
      </p:grpSp>
      <p:sp>
        <p:nvSpPr>
          <p:cNvPr id="27" name="Rectangle 26">
            <a:extLst>
              <a:ext uri="{FF2B5EF4-FFF2-40B4-BE49-F238E27FC236}">
                <a16:creationId xmlns:a16="http://schemas.microsoft.com/office/drawing/2014/main" id="{27F70186-B888-4A3B-83A9-E093F61E6884}"/>
              </a:ext>
            </a:extLst>
          </p:cNvPr>
          <p:cNvSpPr/>
          <p:nvPr/>
        </p:nvSpPr>
        <p:spPr bwMode="auto">
          <a:xfrm>
            <a:off x="6206510" y="5797396"/>
            <a:ext cx="1619503" cy="59035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Semilight"/>
                <a:ea typeface="+mn-ea"/>
                <a:cs typeface="+mn-cs"/>
              </a:rPr>
              <a:t>Data Center</a:t>
            </a:r>
          </a:p>
        </p:txBody>
      </p:sp>
      <p:sp>
        <p:nvSpPr>
          <p:cNvPr id="40" name="Rectangle 39">
            <a:extLst>
              <a:ext uri="{FF2B5EF4-FFF2-40B4-BE49-F238E27FC236}">
                <a16:creationId xmlns:a16="http://schemas.microsoft.com/office/drawing/2014/main" id="{FB43C470-0BA1-459D-9B6E-DE352CAAA044}"/>
              </a:ext>
            </a:extLst>
          </p:cNvPr>
          <p:cNvSpPr/>
          <p:nvPr/>
        </p:nvSpPr>
        <p:spPr bwMode="auto">
          <a:xfrm>
            <a:off x="6206510" y="5177040"/>
            <a:ext cx="1619503" cy="59035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Semilight"/>
                <a:ea typeface="+mn-ea"/>
                <a:cs typeface="+mn-cs"/>
              </a:rPr>
              <a:t>Servers</a:t>
            </a:r>
          </a:p>
        </p:txBody>
      </p:sp>
      <p:sp>
        <p:nvSpPr>
          <p:cNvPr id="41" name="Rectangle 40">
            <a:extLst>
              <a:ext uri="{FF2B5EF4-FFF2-40B4-BE49-F238E27FC236}">
                <a16:creationId xmlns:a16="http://schemas.microsoft.com/office/drawing/2014/main" id="{3AD43D7A-3A57-49E4-B293-3762C487AC97}"/>
              </a:ext>
            </a:extLst>
          </p:cNvPr>
          <p:cNvSpPr/>
          <p:nvPr/>
        </p:nvSpPr>
        <p:spPr bwMode="auto">
          <a:xfrm>
            <a:off x="6198874" y="4723024"/>
            <a:ext cx="1627139" cy="42401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Semilight"/>
                <a:ea typeface="+mn-ea"/>
                <a:cs typeface="+mn-cs"/>
              </a:rPr>
              <a:t>SSD storage</a:t>
            </a:r>
          </a:p>
        </p:txBody>
      </p:sp>
      <p:sp>
        <p:nvSpPr>
          <p:cNvPr id="42" name="Rectangle 41">
            <a:extLst>
              <a:ext uri="{FF2B5EF4-FFF2-40B4-BE49-F238E27FC236}">
                <a16:creationId xmlns:a16="http://schemas.microsoft.com/office/drawing/2014/main" id="{8E429FE3-1969-43B8-846E-67169CC57329}"/>
              </a:ext>
            </a:extLst>
          </p:cNvPr>
          <p:cNvSpPr/>
          <p:nvPr/>
        </p:nvSpPr>
        <p:spPr bwMode="auto">
          <a:xfrm>
            <a:off x="6206510" y="4295397"/>
            <a:ext cx="1627139" cy="4071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Semilight"/>
                <a:ea typeface="+mn-ea"/>
                <a:cs typeface="+mn-cs"/>
              </a:rPr>
              <a:t>Networking</a:t>
            </a:r>
          </a:p>
        </p:txBody>
      </p:sp>
      <p:sp>
        <p:nvSpPr>
          <p:cNvPr id="43" name="Rectangle 42">
            <a:extLst>
              <a:ext uri="{FF2B5EF4-FFF2-40B4-BE49-F238E27FC236}">
                <a16:creationId xmlns:a16="http://schemas.microsoft.com/office/drawing/2014/main" id="{24EBF3D6-81C1-465F-9F0C-17841246CD41}"/>
              </a:ext>
            </a:extLst>
          </p:cNvPr>
          <p:cNvSpPr/>
          <p:nvPr/>
        </p:nvSpPr>
        <p:spPr bwMode="auto">
          <a:xfrm>
            <a:off x="6206511" y="3785611"/>
            <a:ext cx="1615432" cy="47767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Semilight"/>
                <a:ea typeface="+mn-ea"/>
                <a:cs typeface="+mn-cs"/>
              </a:rPr>
              <a:t>Electricity</a:t>
            </a:r>
          </a:p>
        </p:txBody>
      </p:sp>
      <p:sp>
        <p:nvSpPr>
          <p:cNvPr id="44" name="Rectangle 43">
            <a:extLst>
              <a:ext uri="{FF2B5EF4-FFF2-40B4-BE49-F238E27FC236}">
                <a16:creationId xmlns:a16="http://schemas.microsoft.com/office/drawing/2014/main" id="{D2B263AB-F641-4A61-9DF3-56EF32419A01}"/>
              </a:ext>
            </a:extLst>
          </p:cNvPr>
          <p:cNvSpPr/>
          <p:nvPr/>
        </p:nvSpPr>
        <p:spPr bwMode="auto">
          <a:xfrm>
            <a:off x="8160171" y="5803935"/>
            <a:ext cx="1619503" cy="59035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Semilight"/>
                <a:ea typeface="+mn-ea"/>
                <a:cs typeface="+mn-cs"/>
              </a:rPr>
              <a:t>Data Center</a:t>
            </a:r>
          </a:p>
        </p:txBody>
      </p:sp>
      <p:sp>
        <p:nvSpPr>
          <p:cNvPr id="45" name="Rectangle 44">
            <a:extLst>
              <a:ext uri="{FF2B5EF4-FFF2-40B4-BE49-F238E27FC236}">
                <a16:creationId xmlns:a16="http://schemas.microsoft.com/office/drawing/2014/main" id="{C84FDD2C-EDA8-464B-A73D-09B2B85104DF}"/>
              </a:ext>
            </a:extLst>
          </p:cNvPr>
          <p:cNvSpPr/>
          <p:nvPr/>
        </p:nvSpPr>
        <p:spPr bwMode="auto">
          <a:xfrm>
            <a:off x="8160171" y="5183579"/>
            <a:ext cx="1619503" cy="59035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Semilight"/>
                <a:ea typeface="+mn-ea"/>
                <a:cs typeface="+mn-cs"/>
              </a:rPr>
              <a:t>Servers</a:t>
            </a:r>
          </a:p>
        </p:txBody>
      </p:sp>
      <p:sp>
        <p:nvSpPr>
          <p:cNvPr id="46" name="Rectangle 45">
            <a:extLst>
              <a:ext uri="{FF2B5EF4-FFF2-40B4-BE49-F238E27FC236}">
                <a16:creationId xmlns:a16="http://schemas.microsoft.com/office/drawing/2014/main" id="{56A2A974-7DB0-4A34-84C4-ED9DC0B570B3}"/>
              </a:ext>
            </a:extLst>
          </p:cNvPr>
          <p:cNvSpPr/>
          <p:nvPr/>
        </p:nvSpPr>
        <p:spPr bwMode="auto">
          <a:xfrm>
            <a:off x="8152535" y="4729563"/>
            <a:ext cx="1627139" cy="42401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Semilight"/>
                <a:ea typeface="+mn-ea"/>
                <a:cs typeface="+mn-cs"/>
              </a:rPr>
              <a:t>SSD storage</a:t>
            </a:r>
          </a:p>
        </p:txBody>
      </p:sp>
      <p:sp>
        <p:nvSpPr>
          <p:cNvPr id="47" name="Rectangle 46">
            <a:extLst>
              <a:ext uri="{FF2B5EF4-FFF2-40B4-BE49-F238E27FC236}">
                <a16:creationId xmlns:a16="http://schemas.microsoft.com/office/drawing/2014/main" id="{9A607F5F-656D-4948-8629-DDEB7367B158}"/>
              </a:ext>
            </a:extLst>
          </p:cNvPr>
          <p:cNvSpPr/>
          <p:nvPr/>
        </p:nvSpPr>
        <p:spPr bwMode="auto">
          <a:xfrm>
            <a:off x="8160171" y="4301936"/>
            <a:ext cx="1627139" cy="4071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Semilight"/>
                <a:ea typeface="+mn-ea"/>
                <a:cs typeface="+mn-cs"/>
              </a:rPr>
              <a:t>Networking</a:t>
            </a:r>
          </a:p>
        </p:txBody>
      </p:sp>
      <p:sp>
        <p:nvSpPr>
          <p:cNvPr id="48" name="Rectangle 47">
            <a:extLst>
              <a:ext uri="{FF2B5EF4-FFF2-40B4-BE49-F238E27FC236}">
                <a16:creationId xmlns:a16="http://schemas.microsoft.com/office/drawing/2014/main" id="{35107ED6-D400-4575-B666-D989374B987E}"/>
              </a:ext>
            </a:extLst>
          </p:cNvPr>
          <p:cNvSpPr/>
          <p:nvPr/>
        </p:nvSpPr>
        <p:spPr bwMode="auto">
          <a:xfrm>
            <a:off x="8160172" y="3792150"/>
            <a:ext cx="1615432" cy="47767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Semilight"/>
                <a:ea typeface="+mn-ea"/>
                <a:cs typeface="+mn-cs"/>
              </a:rPr>
              <a:t>Electricity</a:t>
            </a:r>
          </a:p>
        </p:txBody>
      </p:sp>
      <p:pic>
        <p:nvPicPr>
          <p:cNvPr id="7" name="Picture 6">
            <a:extLst>
              <a:ext uri="{FF2B5EF4-FFF2-40B4-BE49-F238E27FC236}">
                <a16:creationId xmlns:a16="http://schemas.microsoft.com/office/drawing/2014/main" id="{49631428-9EBB-4B39-A23B-E54C15984BF5}"/>
              </a:ext>
            </a:extLst>
          </p:cNvPr>
          <p:cNvPicPr>
            <a:picLocks noChangeAspect="1"/>
          </p:cNvPicPr>
          <p:nvPr/>
        </p:nvPicPr>
        <p:blipFill>
          <a:blip r:embed="rId3"/>
          <a:stretch>
            <a:fillRect/>
          </a:stretch>
        </p:blipFill>
        <p:spPr>
          <a:xfrm>
            <a:off x="3499526" y="2297597"/>
            <a:ext cx="1832695" cy="985768"/>
          </a:xfrm>
          <a:prstGeom prst="rect">
            <a:avLst/>
          </a:prstGeom>
        </p:spPr>
      </p:pic>
      <p:pic>
        <p:nvPicPr>
          <p:cNvPr id="12" name="Picture 11">
            <a:extLst>
              <a:ext uri="{FF2B5EF4-FFF2-40B4-BE49-F238E27FC236}">
                <a16:creationId xmlns:a16="http://schemas.microsoft.com/office/drawing/2014/main" id="{FF93BE72-376D-44A3-B615-D494D9E7E742}"/>
              </a:ext>
            </a:extLst>
          </p:cNvPr>
          <p:cNvPicPr>
            <a:picLocks noChangeAspect="1"/>
          </p:cNvPicPr>
          <p:nvPr/>
        </p:nvPicPr>
        <p:blipFill>
          <a:blip r:embed="rId4"/>
          <a:stretch>
            <a:fillRect/>
          </a:stretch>
        </p:blipFill>
        <p:spPr>
          <a:xfrm>
            <a:off x="3499526" y="3409538"/>
            <a:ext cx="1832695" cy="1065608"/>
          </a:xfrm>
          <a:prstGeom prst="rect">
            <a:avLst/>
          </a:prstGeom>
        </p:spPr>
      </p:pic>
      <p:pic>
        <p:nvPicPr>
          <p:cNvPr id="15" name="Picture 14">
            <a:extLst>
              <a:ext uri="{FF2B5EF4-FFF2-40B4-BE49-F238E27FC236}">
                <a16:creationId xmlns:a16="http://schemas.microsoft.com/office/drawing/2014/main" id="{5C5684C5-B42A-4102-9A36-EFBCC4422233}"/>
              </a:ext>
            </a:extLst>
          </p:cNvPr>
          <p:cNvPicPr>
            <a:picLocks noChangeAspect="1"/>
          </p:cNvPicPr>
          <p:nvPr/>
        </p:nvPicPr>
        <p:blipFill>
          <a:blip r:embed="rId5"/>
          <a:stretch>
            <a:fillRect/>
          </a:stretch>
        </p:blipFill>
        <p:spPr>
          <a:xfrm>
            <a:off x="3477622" y="4694454"/>
            <a:ext cx="1968001" cy="991688"/>
          </a:xfrm>
          <a:prstGeom prst="rect">
            <a:avLst/>
          </a:prstGeom>
        </p:spPr>
      </p:pic>
      <p:sp>
        <p:nvSpPr>
          <p:cNvPr id="57" name="TextBox 56">
            <a:extLst>
              <a:ext uri="{FF2B5EF4-FFF2-40B4-BE49-F238E27FC236}">
                <a16:creationId xmlns:a16="http://schemas.microsoft.com/office/drawing/2014/main" id="{28E96C8C-A107-435E-B68A-77E8AAD939E6}"/>
              </a:ext>
            </a:extLst>
          </p:cNvPr>
          <p:cNvSpPr txBox="1"/>
          <p:nvPr/>
        </p:nvSpPr>
        <p:spPr>
          <a:xfrm>
            <a:off x="72149" y="5929631"/>
            <a:ext cx="5730830" cy="350874"/>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rPr>
              <a:t>6TB workload, 80K TPS, 50-50 read-write split observed among our customers, off-peak to peak ratio is 40%, 1K objects. 4 proc, 4 cores/proc server nodes. Hardware, datacenter costs estimated using Azure TCO calculator for 5 years pro-rated monthly. DSE license assumed $7,200 / year per node (assumes 8 cores). Azure 3Y reserved price was used for Cosmos DB. Findings based on Microsoft calculations.</a:t>
            </a:r>
          </a:p>
        </p:txBody>
      </p:sp>
      <p:sp>
        <p:nvSpPr>
          <p:cNvPr id="58" name="Text Placeholder 3">
            <a:extLst>
              <a:ext uri="{FF2B5EF4-FFF2-40B4-BE49-F238E27FC236}">
                <a16:creationId xmlns:a16="http://schemas.microsoft.com/office/drawing/2014/main" id="{DEBF6DCC-1A19-4B83-BB9E-2380524DD993}"/>
              </a:ext>
            </a:extLst>
          </p:cNvPr>
          <p:cNvSpPr txBox="1">
            <a:spLocks/>
          </p:cNvSpPr>
          <p:nvPr/>
        </p:nvSpPr>
        <p:spPr>
          <a:xfrm>
            <a:off x="5872457" y="1053247"/>
            <a:ext cx="6189615" cy="57246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sz="3136"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solidFill>
                <a:latin typeface="+mn-lt"/>
                <a:ea typeface="+mn-ea"/>
                <a:cs typeface="+mn-cs"/>
              </a:defRPr>
            </a:lvl2pPr>
            <a:lvl3pPr marL="22716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solidFill>
                <a:latin typeface="+mn-lt"/>
                <a:ea typeface="+mn-ea"/>
                <a:cs typeface="+mn-cs"/>
              </a:defRPr>
            </a:lvl3pPr>
            <a:lvl4pPr marL="45121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kern="1200" spc="0" baseline="0">
                <a:solidFill>
                  <a:schemeClr val="tx1"/>
                </a:solidFill>
                <a:latin typeface="+mn-lt"/>
                <a:ea typeface="+mn-ea"/>
                <a:cs typeface="+mn-cs"/>
              </a:defRPr>
            </a:lvl4pPr>
            <a:lvl5pPr marL="67216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1200"/>
              </a:spcBef>
              <a:spcAft>
                <a:spcPts val="0"/>
              </a:spcAft>
              <a:buClr>
                <a:srgbClr val="505050"/>
              </a:buClr>
              <a:buSzPct val="90000"/>
              <a:buFont typeface="Wingdings" pitchFamily="2" charset="2"/>
              <a:buNone/>
              <a:tabLst/>
              <a:defRPr/>
            </a:pPr>
            <a:r>
              <a:rPr kumimoji="0" lang="en-CA" sz="2800"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TCO Savings with Azure Cosmos DB</a:t>
            </a:r>
            <a:endParaRPr kumimoji="0" lang="en-CA" sz="1800"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6612143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4232" y="220056"/>
            <a:ext cx="5265119" cy="1006205"/>
          </a:xfrm>
        </p:spPr>
        <p:txBody>
          <a:bodyPr>
            <a:normAutofit/>
          </a:bodyPr>
          <a:lstStyle/>
          <a:p>
            <a:r>
              <a:rPr lang="en-US" sz="2800">
                <a:ea typeface="Segoe UI Semilight" charset="0"/>
              </a:rPr>
              <a:t>Modern apps face new challenges</a:t>
            </a:r>
          </a:p>
        </p:txBody>
      </p:sp>
      <p:sp>
        <p:nvSpPr>
          <p:cNvPr id="20" name="Rectangle 19"/>
          <p:cNvSpPr/>
          <p:nvPr/>
        </p:nvSpPr>
        <p:spPr>
          <a:xfrm>
            <a:off x="302125" y="1675588"/>
            <a:ext cx="5887859" cy="369332"/>
          </a:xfrm>
          <a:prstGeom prst="rect">
            <a:avLst/>
          </a:prstGeom>
        </p:spPr>
        <p:txBody>
          <a:bodyPr wrap="square">
            <a:spAutoFit/>
          </a:bodyPr>
          <a:lstStyle/>
          <a:p>
            <a:pPr marL="0" marR="0" lvl="0" indent="0" algn="l" defTabSz="914400" rtl="0" eaLnBrk="1" fontAlgn="auto" latinLnBrk="0" hangingPunct="1">
              <a:lnSpc>
                <a:spcPct val="100000"/>
              </a:lnSpc>
              <a:spcBef>
                <a:spcPts val="1400"/>
              </a:spcBef>
              <a:spcAft>
                <a:spcPts val="0"/>
              </a:spcAft>
              <a:buClr>
                <a:srgbClr val="FFFFFF"/>
              </a:buClr>
              <a:buSzTx/>
              <a:buFontTx/>
              <a:buNone/>
              <a:tabLst/>
              <a:defRPr/>
            </a:pPr>
            <a:r>
              <a:rPr kumimoji="0" lang="en-US" b="0" i="0" u="none" strike="noStrike" kern="1200" cap="none" spc="0" normalizeH="0" baseline="0" noProof="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rPr>
              <a:t>Managing and syncing data distributed around the globe</a:t>
            </a:r>
          </a:p>
        </p:txBody>
      </p:sp>
      <p:sp>
        <p:nvSpPr>
          <p:cNvPr id="134" name="globe_4">
            <a:extLst>
              <a:ext uri="{FF2B5EF4-FFF2-40B4-BE49-F238E27FC236}">
                <a16:creationId xmlns:a16="http://schemas.microsoft.com/office/drawing/2014/main" id="{2BD1B5C8-0B72-4704-8C16-CCCCFE9C9F22}"/>
              </a:ext>
            </a:extLst>
          </p:cNvPr>
          <p:cNvSpPr>
            <a:spLocks noChangeAspect="1" noEditPoints="1"/>
          </p:cNvSpPr>
          <p:nvPr/>
        </p:nvSpPr>
        <p:spPr bwMode="auto">
          <a:xfrm>
            <a:off x="7727958" y="696626"/>
            <a:ext cx="878551" cy="88958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rgbClr val="0177D7"/>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5" name="Group 4"/>
          <p:cNvGrpSpPr/>
          <p:nvPr/>
        </p:nvGrpSpPr>
        <p:grpSpPr>
          <a:xfrm>
            <a:off x="7529886" y="1148066"/>
            <a:ext cx="3758492" cy="4725767"/>
            <a:chOff x="7529886" y="1148066"/>
            <a:chExt cx="3758492" cy="4725767"/>
          </a:xfrm>
        </p:grpSpPr>
        <p:grpSp>
          <p:nvGrpSpPr>
            <p:cNvPr id="33" name="Group 32"/>
            <p:cNvGrpSpPr/>
            <p:nvPr/>
          </p:nvGrpSpPr>
          <p:grpSpPr>
            <a:xfrm>
              <a:off x="8768637" y="1148066"/>
              <a:ext cx="1620003" cy="838490"/>
              <a:chOff x="8768637" y="1148066"/>
              <a:chExt cx="1620003" cy="838490"/>
            </a:xfrm>
          </p:grpSpPr>
          <p:cxnSp>
            <p:nvCxnSpPr>
              <p:cNvPr id="137" name="Straight Connector 136"/>
              <p:cNvCxnSpPr/>
              <p:nvPr/>
            </p:nvCxnSpPr>
            <p:spPr>
              <a:xfrm flipH="1">
                <a:off x="9609825" y="1984137"/>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Oval 225"/>
              <p:cNvSpPr/>
              <p:nvPr/>
            </p:nvSpPr>
            <p:spPr bwMode="auto">
              <a:xfrm>
                <a:off x="9971445" y="114806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36" name="Straight Connector 135"/>
              <p:cNvCxnSpPr/>
              <p:nvPr/>
            </p:nvCxnSpPr>
            <p:spPr>
              <a:xfrm flipH="1">
                <a:off x="8768637" y="1148066"/>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5C97D791-00BA-4984-964B-E9786368EA25}"/>
                </a:ext>
              </a:extLst>
            </p:cNvPr>
            <p:cNvGrpSpPr/>
            <p:nvPr/>
          </p:nvGrpSpPr>
          <p:grpSpPr>
            <a:xfrm>
              <a:off x="8275777" y="2518051"/>
              <a:ext cx="1188423" cy="701234"/>
              <a:chOff x="1760111" y="-790754"/>
              <a:chExt cx="8156776" cy="4812936"/>
            </a:xfrm>
            <a:solidFill>
              <a:schemeClr val="bg1"/>
            </a:solidFill>
          </p:grpSpPr>
          <p:sp useBgFill="1">
            <p:nvSpPr>
              <p:cNvPr id="141" name="Freeform 50">
                <a:extLst>
                  <a:ext uri="{FF2B5EF4-FFF2-40B4-BE49-F238E27FC236}">
                    <a16:creationId xmlns:a16="http://schemas.microsoft.com/office/drawing/2014/main" id="{9C08969E-7DD0-44F9-94FC-E696D52F02E4}"/>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2" name="Freeform 52">
                <a:extLst>
                  <a:ext uri="{FF2B5EF4-FFF2-40B4-BE49-F238E27FC236}">
                    <a16:creationId xmlns:a16="http://schemas.microsoft.com/office/drawing/2014/main" id="{1491A521-9172-4C41-BA0C-53CA0FE09302}"/>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3" name="Line 54">
                <a:extLst>
                  <a:ext uri="{FF2B5EF4-FFF2-40B4-BE49-F238E27FC236}">
                    <a16:creationId xmlns:a16="http://schemas.microsoft.com/office/drawing/2014/main" id="{3D735876-4216-4D9F-9E23-BDBF26331607}"/>
                  </a:ext>
                </a:extLst>
              </p:cNvPr>
              <p:cNvSpPr>
                <a:spLocks noChangeShapeType="1"/>
              </p:cNvSpPr>
              <p:nvPr/>
            </p:nvSpPr>
            <p:spPr bwMode="auto">
              <a:xfrm flipH="1">
                <a:off x="6386668" y="2163884"/>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4" name="Line 55">
                <a:extLst>
                  <a:ext uri="{FF2B5EF4-FFF2-40B4-BE49-F238E27FC236}">
                    <a16:creationId xmlns:a16="http://schemas.microsoft.com/office/drawing/2014/main" id="{EAABEE1F-6D6C-47C1-87BF-F0C55A9E3AF2}"/>
                  </a:ext>
                </a:extLst>
              </p:cNvPr>
              <p:cNvSpPr>
                <a:spLocks noChangeShapeType="1"/>
              </p:cNvSpPr>
              <p:nvPr/>
            </p:nvSpPr>
            <p:spPr bwMode="auto">
              <a:xfrm flipH="1">
                <a:off x="7515902" y="2607901"/>
                <a:ext cx="964783"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5" name="Line 56">
                <a:extLst>
                  <a:ext uri="{FF2B5EF4-FFF2-40B4-BE49-F238E27FC236}">
                    <a16:creationId xmlns:a16="http://schemas.microsoft.com/office/drawing/2014/main" id="{C44301C7-9B1B-4392-9837-FA5584FE16D5}"/>
                  </a:ext>
                </a:extLst>
              </p:cNvPr>
              <p:cNvSpPr>
                <a:spLocks noChangeShapeType="1"/>
              </p:cNvSpPr>
              <p:nvPr/>
            </p:nvSpPr>
            <p:spPr bwMode="auto">
              <a:xfrm flipH="1">
                <a:off x="6386668" y="1719865"/>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6" name="Freeform 57">
                <a:extLst>
                  <a:ext uri="{FF2B5EF4-FFF2-40B4-BE49-F238E27FC236}">
                    <a16:creationId xmlns:a16="http://schemas.microsoft.com/office/drawing/2014/main" id="{51D80101-8341-4088-8CBA-3C3EB8D67C6E}"/>
                  </a:ext>
                </a:extLst>
              </p:cNvPr>
              <p:cNvSpPr>
                <a:spLocks noChangeArrowheads="1"/>
              </p:cNvSpPr>
              <p:nvPr/>
            </p:nvSpPr>
            <p:spPr bwMode="auto">
              <a:xfrm>
                <a:off x="6836174" y="535814"/>
                <a:ext cx="668762" cy="668772"/>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7" name="Freeform 58">
                <a:extLst>
                  <a:ext uri="{FF2B5EF4-FFF2-40B4-BE49-F238E27FC236}">
                    <a16:creationId xmlns:a16="http://schemas.microsoft.com/office/drawing/2014/main" id="{0E7F51CF-BC7F-44D4-AA99-1FDBE608F752}"/>
                  </a:ext>
                </a:extLst>
              </p:cNvPr>
              <p:cNvSpPr>
                <a:spLocks noChangeArrowheads="1"/>
              </p:cNvSpPr>
              <p:nvPr/>
            </p:nvSpPr>
            <p:spPr bwMode="auto">
              <a:xfrm>
                <a:off x="4610594" y="1094953"/>
                <a:ext cx="668773" cy="668762"/>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8" name="Freeform 59">
                <a:extLst>
                  <a:ext uri="{FF2B5EF4-FFF2-40B4-BE49-F238E27FC236}">
                    <a16:creationId xmlns:a16="http://schemas.microsoft.com/office/drawing/2014/main" id="{9BDE9857-9A17-4361-890B-B218B1E811D8}"/>
                  </a:ext>
                </a:extLst>
              </p:cNvPr>
              <p:cNvSpPr>
                <a:spLocks noChangeArrowheads="1"/>
              </p:cNvSpPr>
              <p:nvPr/>
            </p:nvSpPr>
            <p:spPr bwMode="auto">
              <a:xfrm>
                <a:off x="3492326" y="-23314"/>
                <a:ext cx="668773" cy="668762"/>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9" name="Freeform 60">
                <a:extLst>
                  <a:ext uri="{FF2B5EF4-FFF2-40B4-BE49-F238E27FC236}">
                    <a16:creationId xmlns:a16="http://schemas.microsoft.com/office/drawing/2014/main" id="{9A8CDC67-7B42-4A34-A8E6-8E7C554A0892}"/>
                  </a:ext>
                </a:extLst>
              </p:cNvPr>
              <p:cNvSpPr>
                <a:spLocks noChangeArrowheads="1"/>
              </p:cNvSpPr>
              <p:nvPr/>
            </p:nvSpPr>
            <p:spPr bwMode="auto">
              <a:xfrm>
                <a:off x="6057770" y="-242581"/>
                <a:ext cx="668773" cy="668762"/>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0" name="Freeform 61">
                <a:extLst>
                  <a:ext uri="{FF2B5EF4-FFF2-40B4-BE49-F238E27FC236}">
                    <a16:creationId xmlns:a16="http://schemas.microsoft.com/office/drawing/2014/main" id="{AF4C4B1A-00A3-47EE-949A-C88307B8C872}"/>
                  </a:ext>
                </a:extLst>
              </p:cNvPr>
              <p:cNvSpPr>
                <a:spLocks noChangeArrowheads="1"/>
              </p:cNvSpPr>
              <p:nvPr/>
            </p:nvSpPr>
            <p:spPr bwMode="auto">
              <a:xfrm>
                <a:off x="7625535" y="-242581"/>
                <a:ext cx="668762" cy="668762"/>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1" name="Line 62">
                <a:extLst>
                  <a:ext uri="{FF2B5EF4-FFF2-40B4-BE49-F238E27FC236}">
                    <a16:creationId xmlns:a16="http://schemas.microsoft.com/office/drawing/2014/main" id="{7742AAC8-EBAB-448D-856B-00FFF5B76848}"/>
                  </a:ext>
                </a:extLst>
              </p:cNvPr>
              <p:cNvSpPr>
                <a:spLocks noChangeShapeType="1"/>
              </p:cNvSpPr>
              <p:nvPr/>
            </p:nvSpPr>
            <p:spPr bwMode="auto">
              <a:xfrm flipV="1">
                <a:off x="7461085" y="360401"/>
                <a:ext cx="317943" cy="339872"/>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2" name="Line 63">
                <a:extLst>
                  <a:ext uri="{FF2B5EF4-FFF2-40B4-BE49-F238E27FC236}">
                    <a16:creationId xmlns:a16="http://schemas.microsoft.com/office/drawing/2014/main" id="{FE261278-50C3-41B0-8ECD-90DB6F006AFE}"/>
                  </a:ext>
                </a:extLst>
              </p:cNvPr>
              <p:cNvSpPr>
                <a:spLocks noChangeShapeType="1"/>
              </p:cNvSpPr>
              <p:nvPr/>
            </p:nvSpPr>
            <p:spPr bwMode="auto">
              <a:xfrm>
                <a:off x="6573048" y="371367"/>
                <a:ext cx="317935" cy="31793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3" name="Line 64">
                <a:extLst>
                  <a:ext uri="{FF2B5EF4-FFF2-40B4-BE49-F238E27FC236}">
                    <a16:creationId xmlns:a16="http://schemas.microsoft.com/office/drawing/2014/main" id="{4FBB0CAD-B7D0-4D6C-AEF3-A70478689C07}"/>
                  </a:ext>
                </a:extLst>
              </p:cNvPr>
              <p:cNvSpPr>
                <a:spLocks noChangeShapeType="1"/>
              </p:cNvSpPr>
              <p:nvPr/>
            </p:nvSpPr>
            <p:spPr bwMode="auto">
              <a:xfrm flipV="1">
                <a:off x="5235510" y="360398"/>
                <a:ext cx="931890" cy="90996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4" name="Line 65">
                <a:extLst>
                  <a:ext uri="{FF2B5EF4-FFF2-40B4-BE49-F238E27FC236}">
                    <a16:creationId xmlns:a16="http://schemas.microsoft.com/office/drawing/2014/main" id="{82737243-356D-4736-8D5D-BB6E360AE35F}"/>
                  </a:ext>
                </a:extLst>
              </p:cNvPr>
              <p:cNvSpPr>
                <a:spLocks noChangeShapeType="1"/>
              </p:cNvSpPr>
              <p:nvPr/>
            </p:nvSpPr>
            <p:spPr bwMode="auto">
              <a:xfrm>
                <a:off x="4007612" y="601597"/>
                <a:ext cx="657807" cy="65780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5" name="Freeform 66">
                <a:extLst>
                  <a:ext uri="{FF2B5EF4-FFF2-40B4-BE49-F238E27FC236}">
                    <a16:creationId xmlns:a16="http://schemas.microsoft.com/office/drawing/2014/main" id="{7BD0BDC4-DCDD-4D45-BFC6-C0B551E98B12}"/>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156" name="Group 155">
                <a:extLst>
                  <a:ext uri="{FF2B5EF4-FFF2-40B4-BE49-F238E27FC236}">
                    <a16:creationId xmlns:a16="http://schemas.microsoft.com/office/drawing/2014/main" id="{3D3AA2F4-FD33-4C9F-A684-DD087D019D47}"/>
                  </a:ext>
                </a:extLst>
              </p:cNvPr>
              <p:cNvGrpSpPr/>
              <p:nvPr/>
            </p:nvGrpSpPr>
            <p:grpSpPr>
              <a:xfrm>
                <a:off x="4150130" y="3013548"/>
                <a:ext cx="909969" cy="701665"/>
                <a:chOff x="5196160" y="2147519"/>
                <a:chExt cx="346197" cy="266948"/>
              </a:xfrm>
              <a:grpFill/>
            </p:grpSpPr>
            <p:sp useBgFill="1">
              <p:nvSpPr>
                <p:cNvPr id="167" name="Line 68">
                  <a:extLst>
                    <a:ext uri="{FF2B5EF4-FFF2-40B4-BE49-F238E27FC236}">
                      <a16:creationId xmlns:a16="http://schemas.microsoft.com/office/drawing/2014/main" id="{B4CC5335-A28F-4579-88FF-3FB25248E4DA}"/>
                    </a:ext>
                  </a:extLst>
                </p:cNvPr>
                <p:cNvSpPr>
                  <a:spLocks noChangeShapeType="1"/>
                </p:cNvSpPr>
                <p:nvPr/>
              </p:nvSpPr>
              <p:spPr bwMode="auto">
                <a:xfrm flipV="1">
                  <a:off x="5196160" y="2339387"/>
                  <a:ext cx="0" cy="7508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8" name="Line 69">
                  <a:extLst>
                    <a:ext uri="{FF2B5EF4-FFF2-40B4-BE49-F238E27FC236}">
                      <a16:creationId xmlns:a16="http://schemas.microsoft.com/office/drawing/2014/main" id="{07A83253-B424-4B81-8776-A6D96C941A82}"/>
                    </a:ext>
                  </a:extLst>
                </p:cNvPr>
                <p:cNvSpPr>
                  <a:spLocks noChangeShapeType="1"/>
                </p:cNvSpPr>
                <p:nvPr/>
              </p:nvSpPr>
              <p:spPr bwMode="auto">
                <a:xfrm flipV="1">
                  <a:off x="5282709" y="2255965"/>
                  <a:ext cx="0" cy="15849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9" name="Line 70">
                  <a:extLst>
                    <a:ext uri="{FF2B5EF4-FFF2-40B4-BE49-F238E27FC236}">
                      <a16:creationId xmlns:a16="http://schemas.microsoft.com/office/drawing/2014/main" id="{9135E3A2-12D2-4CAE-9DAE-4B9ADA9BB596}"/>
                    </a:ext>
                  </a:extLst>
                </p:cNvPr>
                <p:cNvSpPr>
                  <a:spLocks noChangeShapeType="1"/>
                </p:cNvSpPr>
                <p:nvPr/>
              </p:nvSpPr>
              <p:spPr bwMode="auto">
                <a:xfrm flipV="1">
                  <a:off x="5369258" y="2297674"/>
                  <a:ext cx="0" cy="11678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70" name="Line 71">
                  <a:extLst>
                    <a:ext uri="{FF2B5EF4-FFF2-40B4-BE49-F238E27FC236}">
                      <a16:creationId xmlns:a16="http://schemas.microsoft.com/office/drawing/2014/main" id="{5FB79583-6AEF-427F-BBF4-EE9907A6C833}"/>
                    </a:ext>
                  </a:extLst>
                </p:cNvPr>
                <p:cNvSpPr>
                  <a:spLocks noChangeShapeType="1"/>
                </p:cNvSpPr>
                <p:nvPr/>
              </p:nvSpPr>
              <p:spPr bwMode="auto">
                <a:xfrm flipV="1">
                  <a:off x="5455807" y="2147519"/>
                  <a:ext cx="0" cy="26694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71" name="Line 72">
                  <a:extLst>
                    <a:ext uri="{FF2B5EF4-FFF2-40B4-BE49-F238E27FC236}">
                      <a16:creationId xmlns:a16="http://schemas.microsoft.com/office/drawing/2014/main" id="{20EEFC55-D7EB-4DE3-8A8D-EB4FB0AE39F8}"/>
                    </a:ext>
                  </a:extLst>
                </p:cNvPr>
                <p:cNvSpPr>
                  <a:spLocks noChangeShapeType="1"/>
                </p:cNvSpPr>
                <p:nvPr/>
              </p:nvSpPr>
              <p:spPr bwMode="auto">
                <a:xfrm flipV="1">
                  <a:off x="5542357" y="2235113"/>
                  <a:ext cx="0" cy="179354"/>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157" name="Line 73">
                <a:extLst>
                  <a:ext uri="{FF2B5EF4-FFF2-40B4-BE49-F238E27FC236}">
                    <a16:creationId xmlns:a16="http://schemas.microsoft.com/office/drawing/2014/main" id="{6559BB02-EDCD-4443-AF61-DA397811DC41}"/>
                  </a:ext>
                </a:extLst>
              </p:cNvPr>
              <p:cNvSpPr>
                <a:spLocks noChangeShapeType="1"/>
              </p:cNvSpPr>
              <p:nvPr/>
            </p:nvSpPr>
            <p:spPr bwMode="auto">
              <a:xfrm>
                <a:off x="2692009" y="3419200"/>
                <a:ext cx="559129"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8" name="Line 74">
                <a:extLst>
                  <a:ext uri="{FF2B5EF4-FFF2-40B4-BE49-F238E27FC236}">
                    <a16:creationId xmlns:a16="http://schemas.microsoft.com/office/drawing/2014/main" id="{A9BEF5D2-AC8A-45BB-A1B7-3BB3EE3B359B}"/>
                  </a:ext>
                </a:extLst>
              </p:cNvPr>
              <p:cNvSpPr>
                <a:spLocks noChangeShapeType="1"/>
              </p:cNvSpPr>
              <p:nvPr/>
            </p:nvSpPr>
            <p:spPr bwMode="auto">
              <a:xfrm>
                <a:off x="2692009" y="3649423"/>
                <a:ext cx="84417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9" name="Freeform 75">
                <a:extLst>
                  <a:ext uri="{FF2B5EF4-FFF2-40B4-BE49-F238E27FC236}">
                    <a16:creationId xmlns:a16="http://schemas.microsoft.com/office/drawing/2014/main" id="{2C1945FC-D36F-44E1-A898-502DFAE51932}"/>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0" name="Freeform 76">
                <a:extLst>
                  <a:ext uri="{FF2B5EF4-FFF2-40B4-BE49-F238E27FC236}">
                    <a16:creationId xmlns:a16="http://schemas.microsoft.com/office/drawing/2014/main" id="{14C42298-2D87-4126-A220-0D407458AC29}"/>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1" name="Line 77">
                <a:extLst>
                  <a:ext uri="{FF2B5EF4-FFF2-40B4-BE49-F238E27FC236}">
                    <a16:creationId xmlns:a16="http://schemas.microsoft.com/office/drawing/2014/main" id="{0AF3C943-7B58-47F2-B232-8173D43ABA48}"/>
                  </a:ext>
                </a:extLst>
              </p:cNvPr>
              <p:cNvSpPr>
                <a:spLocks noChangeShapeType="1"/>
              </p:cNvSpPr>
              <p:nvPr/>
            </p:nvSpPr>
            <p:spPr bwMode="auto">
              <a:xfrm>
                <a:off x="3207279" y="2520200"/>
                <a:ext cx="427576" cy="42756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2" name="Line 78">
                <a:extLst>
                  <a:ext uri="{FF2B5EF4-FFF2-40B4-BE49-F238E27FC236}">
                    <a16:creationId xmlns:a16="http://schemas.microsoft.com/office/drawing/2014/main" id="{ADF8BD81-B231-41FD-A49C-5444DD4BFA88}"/>
                  </a:ext>
                </a:extLst>
              </p:cNvPr>
              <p:cNvSpPr>
                <a:spLocks noChangeShapeType="1"/>
              </p:cNvSpPr>
              <p:nvPr/>
            </p:nvSpPr>
            <p:spPr bwMode="auto">
              <a:xfrm>
                <a:off x="4325547" y="2240623"/>
                <a:ext cx="449505"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3" name="Line 79">
                <a:extLst>
                  <a:ext uri="{FF2B5EF4-FFF2-40B4-BE49-F238E27FC236}">
                    <a16:creationId xmlns:a16="http://schemas.microsoft.com/office/drawing/2014/main" id="{B8B4C05A-D4BB-4FD0-9A7C-4699A4698918}"/>
                  </a:ext>
                </a:extLst>
              </p:cNvPr>
              <p:cNvSpPr>
                <a:spLocks noChangeShapeType="1"/>
              </p:cNvSpPr>
              <p:nvPr/>
            </p:nvSpPr>
            <p:spPr bwMode="auto">
              <a:xfrm>
                <a:off x="4895649" y="1966541"/>
                <a:ext cx="16445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4" name="Line 80">
                <a:extLst>
                  <a:ext uri="{FF2B5EF4-FFF2-40B4-BE49-F238E27FC236}">
                    <a16:creationId xmlns:a16="http://schemas.microsoft.com/office/drawing/2014/main" id="{25779C3D-E1C7-4AAE-B3A6-A3683D51EAB4}"/>
                  </a:ext>
                </a:extLst>
              </p:cNvPr>
              <p:cNvSpPr>
                <a:spLocks noChangeShapeType="1"/>
              </p:cNvSpPr>
              <p:nvPr/>
            </p:nvSpPr>
            <p:spPr bwMode="auto">
              <a:xfrm>
                <a:off x="4325547" y="1966541"/>
                <a:ext cx="109634"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5" name="Freeform 81">
                <a:extLst>
                  <a:ext uri="{FF2B5EF4-FFF2-40B4-BE49-F238E27FC236}">
                    <a16:creationId xmlns:a16="http://schemas.microsoft.com/office/drawing/2014/main" id="{1120B0BE-FDC9-45F0-A3EF-A964BF12B77F}"/>
                  </a:ext>
                </a:extLst>
              </p:cNvPr>
              <p:cNvSpPr>
                <a:spLocks noChangeArrowheads="1"/>
              </p:cNvSpPr>
              <p:nvPr/>
            </p:nvSpPr>
            <p:spPr bwMode="auto">
              <a:xfrm>
                <a:off x="4621568" y="1906244"/>
                <a:ext cx="91440" cy="91440"/>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6" name="Freeform 82">
                <a:extLst>
                  <a:ext uri="{FF2B5EF4-FFF2-40B4-BE49-F238E27FC236}">
                    <a16:creationId xmlns:a16="http://schemas.microsoft.com/office/drawing/2014/main" id="{63AE9479-0BD9-4599-BCFF-74729BF8C074}"/>
                  </a:ext>
                </a:extLst>
              </p:cNvPr>
              <p:cNvSpPr>
                <a:spLocks noChangeArrowheads="1"/>
              </p:cNvSpPr>
              <p:nvPr/>
            </p:nvSpPr>
            <p:spPr bwMode="auto">
              <a:xfrm>
                <a:off x="5016249" y="2180325"/>
                <a:ext cx="91440" cy="91440"/>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27" name="Group 26"/>
            <p:cNvGrpSpPr/>
            <p:nvPr/>
          </p:nvGrpSpPr>
          <p:grpSpPr>
            <a:xfrm flipH="1">
              <a:off x="7529886" y="2008367"/>
              <a:ext cx="1505789" cy="842270"/>
              <a:chOff x="8976399" y="3620953"/>
              <a:chExt cx="1620003" cy="842270"/>
            </a:xfrm>
          </p:grpSpPr>
          <p:sp>
            <p:nvSpPr>
              <p:cNvPr id="172" name="Oval 225"/>
              <p:cNvSpPr/>
              <p:nvPr/>
            </p:nvSpPr>
            <p:spPr bwMode="auto">
              <a:xfrm>
                <a:off x="10179207" y="3620953"/>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73" name="Straight Connector 172"/>
              <p:cNvCxnSpPr/>
              <p:nvPr/>
            </p:nvCxnSpPr>
            <p:spPr>
              <a:xfrm flipH="1">
                <a:off x="8976399" y="3620953"/>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a:off x="9910712" y="4460940"/>
                <a:ext cx="278313" cy="2283"/>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p:nvGrpSpPr>
          <p:grpSpPr>
            <a:xfrm>
              <a:off x="9161159" y="1599471"/>
              <a:ext cx="448666" cy="677360"/>
              <a:chOff x="847165" y="4612342"/>
              <a:chExt cx="1196788" cy="1806815"/>
            </a:xfrm>
          </p:grpSpPr>
          <p:sp>
            <p:nvSpPr>
              <p:cNvPr id="176" name="Freeform 5">
                <a:extLst>
                  <a:ext uri="{FF2B5EF4-FFF2-40B4-BE49-F238E27FC236}">
                    <a16:creationId xmlns:a16="http://schemas.microsoft.com/office/drawing/2014/main" id="{EF54ADEA-18F7-473F-9251-2B57AAB6C015}"/>
                  </a:ext>
                </a:extLst>
              </p:cNvPr>
              <p:cNvSpPr>
                <a:spLocks noEditPoints="1"/>
              </p:cNvSpPr>
              <p:nvPr/>
            </p:nvSpPr>
            <p:spPr bwMode="auto">
              <a:xfrm>
                <a:off x="847165" y="4871587"/>
                <a:ext cx="930504" cy="1547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rgbClr val="0177D7"/>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77" name="Oval 176"/>
              <p:cNvSpPr/>
              <p:nvPr/>
            </p:nvSpPr>
            <p:spPr bwMode="auto">
              <a:xfrm>
                <a:off x="1411941" y="4612342"/>
                <a:ext cx="632012" cy="632012"/>
              </a:xfrm>
              <a:prstGeom prst="ellipse">
                <a:avLst/>
              </a:prstGeom>
              <a:solidFill>
                <a:schemeClr val="bg1"/>
              </a:solid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78" name="Group 177"/>
              <p:cNvGrpSpPr/>
              <p:nvPr/>
            </p:nvGrpSpPr>
            <p:grpSpPr>
              <a:xfrm>
                <a:off x="1682749" y="4759323"/>
                <a:ext cx="104775" cy="293371"/>
                <a:chOff x="1682750" y="4759325"/>
                <a:chExt cx="95250" cy="266701"/>
              </a:xfrm>
            </p:grpSpPr>
            <p:sp>
              <p:nvSpPr>
                <p:cNvPr id="179" name="Freeform 178"/>
                <p:cNvSpPr/>
                <p:nvPr/>
              </p:nvSpPr>
              <p:spPr bwMode="auto">
                <a:xfrm>
                  <a:off x="1682750" y="4759325"/>
                  <a:ext cx="47625" cy="263525"/>
                </a:xfrm>
                <a:custGeom>
                  <a:avLst/>
                  <a:gdLst>
                    <a:gd name="connsiteX0" fmla="*/ 0 w 47625"/>
                    <a:gd name="connsiteY0" fmla="*/ 47625 h 263525"/>
                    <a:gd name="connsiteX1" fmla="*/ 47625 w 47625"/>
                    <a:gd name="connsiteY1" fmla="*/ 0 h 263525"/>
                    <a:gd name="connsiteX2" fmla="*/ 47625 w 47625"/>
                    <a:gd name="connsiteY2" fmla="*/ 263525 h 263525"/>
                  </a:gdLst>
                  <a:ahLst/>
                  <a:cxnLst>
                    <a:cxn ang="0">
                      <a:pos x="connsiteX0" y="connsiteY0"/>
                    </a:cxn>
                    <a:cxn ang="0">
                      <a:pos x="connsiteX1" y="connsiteY1"/>
                    </a:cxn>
                    <a:cxn ang="0">
                      <a:pos x="connsiteX2" y="connsiteY2"/>
                    </a:cxn>
                  </a:cxnLst>
                  <a:rect l="l" t="t" r="r" b="b"/>
                  <a:pathLst>
                    <a:path w="47625" h="263525">
                      <a:moveTo>
                        <a:pt x="0" y="47625"/>
                      </a:moveTo>
                      <a:lnTo>
                        <a:pt x="47625" y="0"/>
                      </a:lnTo>
                      <a:lnTo>
                        <a:pt x="47625" y="263525"/>
                      </a:lnTo>
                    </a:path>
                  </a:pathLst>
                </a:custGeom>
                <a:no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80" name="Straight Connector 179"/>
                <p:cNvCxnSpPr>
                  <a:cxnSpLocks/>
                </p:cNvCxnSpPr>
                <p:nvPr/>
              </p:nvCxnSpPr>
              <p:spPr>
                <a:xfrm>
                  <a:off x="1682750" y="5026025"/>
                  <a:ext cx="95250"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 name="Group 28"/>
            <p:cNvGrpSpPr/>
            <p:nvPr/>
          </p:nvGrpSpPr>
          <p:grpSpPr>
            <a:xfrm>
              <a:off x="9577536" y="2816754"/>
              <a:ext cx="1710842" cy="1037406"/>
              <a:chOff x="9857622" y="3006697"/>
              <a:chExt cx="1710842" cy="839574"/>
            </a:xfrm>
          </p:grpSpPr>
          <p:sp>
            <p:nvSpPr>
              <p:cNvPr id="181" name="Oval 225"/>
              <p:cNvSpPr/>
              <p:nvPr/>
            </p:nvSpPr>
            <p:spPr bwMode="auto">
              <a:xfrm>
                <a:off x="11151269" y="3008712"/>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82" name="Straight Connector 181"/>
              <p:cNvCxnSpPr/>
              <p:nvPr/>
            </p:nvCxnSpPr>
            <p:spPr>
              <a:xfrm flipH="1" flipV="1">
                <a:off x="9857622" y="3006697"/>
                <a:ext cx="1293647" cy="2016"/>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10789649" y="3843852"/>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p:nvGrpSpPr>
          <p:grpSpPr>
            <a:xfrm flipH="1">
              <a:off x="7826880" y="3803834"/>
              <a:ext cx="1710842" cy="1033490"/>
              <a:chOff x="9857622" y="3006697"/>
              <a:chExt cx="1710842" cy="836405"/>
            </a:xfrm>
          </p:grpSpPr>
          <p:sp>
            <p:nvSpPr>
              <p:cNvPr id="192" name="Oval 225"/>
              <p:cNvSpPr/>
              <p:nvPr/>
            </p:nvSpPr>
            <p:spPr bwMode="auto">
              <a:xfrm>
                <a:off x="11151269" y="3008712"/>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93" name="Straight Connector 192"/>
              <p:cNvCxnSpPr/>
              <p:nvPr/>
            </p:nvCxnSpPr>
            <p:spPr>
              <a:xfrm flipH="1" flipV="1">
                <a:off x="9857622" y="3006697"/>
                <a:ext cx="1293647" cy="2016"/>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H="1">
                <a:off x="10789649" y="3838116"/>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710791" y="3475840"/>
              <a:ext cx="640883" cy="718165"/>
              <a:chOff x="9710791" y="3475840"/>
              <a:chExt cx="640883" cy="718165"/>
            </a:xfrm>
          </p:grpSpPr>
          <p:grpSp>
            <p:nvGrpSpPr>
              <p:cNvPr id="184" name="Group 183">
                <a:extLst>
                  <a:ext uri="{FF2B5EF4-FFF2-40B4-BE49-F238E27FC236}">
                    <a16:creationId xmlns:a16="http://schemas.microsoft.com/office/drawing/2014/main" id="{35A87AA2-DAB9-4254-B828-7FAA05D099CE}"/>
                  </a:ext>
                </a:extLst>
              </p:cNvPr>
              <p:cNvGrpSpPr/>
              <p:nvPr/>
            </p:nvGrpSpPr>
            <p:grpSpPr>
              <a:xfrm>
                <a:off x="9777143" y="3475840"/>
                <a:ext cx="574531" cy="718165"/>
                <a:chOff x="-89366" y="1973262"/>
                <a:chExt cx="986802" cy="1233504"/>
              </a:xfrm>
            </p:grpSpPr>
            <p:sp>
              <p:nvSpPr>
                <p:cNvPr id="185" name="Freeform 5">
                  <a:extLst>
                    <a:ext uri="{FF2B5EF4-FFF2-40B4-BE49-F238E27FC236}">
                      <a16:creationId xmlns:a16="http://schemas.microsoft.com/office/drawing/2014/main" id="{574D261B-97E7-4597-98C0-9529E23EC5D1}"/>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6" name="Freeform 6">
                  <a:extLst>
                    <a:ext uri="{FF2B5EF4-FFF2-40B4-BE49-F238E27FC236}">
                      <a16:creationId xmlns:a16="http://schemas.microsoft.com/office/drawing/2014/main" id="{132C6A16-275A-4C55-B5C7-E8A68BB3E447}"/>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7" name="Freeform 7">
                  <a:extLst>
                    <a:ext uri="{FF2B5EF4-FFF2-40B4-BE49-F238E27FC236}">
                      <a16:creationId xmlns:a16="http://schemas.microsoft.com/office/drawing/2014/main" id="{8DE35445-4B88-4A30-BA10-067A8F48D51A}"/>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8" name="Freeform 8">
                  <a:extLst>
                    <a:ext uri="{FF2B5EF4-FFF2-40B4-BE49-F238E27FC236}">
                      <a16:creationId xmlns:a16="http://schemas.microsoft.com/office/drawing/2014/main" id="{4D5B5D08-7037-42F6-B83C-01022F1CCC88}"/>
                    </a:ext>
                  </a:extLst>
                </p:cNvPr>
                <p:cNvSpPr>
                  <a:spLocks/>
                </p:cNvSpPr>
                <p:nvPr/>
              </p:nvSpPr>
              <p:spPr bwMode="auto">
                <a:xfrm>
                  <a:off x="332211" y="1973262"/>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0" name="Rectangle 189">
                  <a:extLst>
                    <a:ext uri="{FF2B5EF4-FFF2-40B4-BE49-F238E27FC236}">
                      <a16:creationId xmlns:a16="http://schemas.microsoft.com/office/drawing/2014/main" id="{E4A835CC-6A66-4A42-BB7A-D0970942098E}"/>
                    </a:ext>
                  </a:extLst>
                </p:cNvPr>
                <p:cNvSpPr/>
                <p:nvPr/>
              </p:nvSpPr>
              <p:spPr bwMode="auto">
                <a:xfrm>
                  <a:off x="609219" y="2200614"/>
                  <a:ext cx="202980" cy="202980"/>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grpSp>
          <p:sp>
            <p:nvSpPr>
              <p:cNvPr id="195" name="Rectangle 194">
                <a:extLst>
                  <a:ext uri="{FF2B5EF4-FFF2-40B4-BE49-F238E27FC236}">
                    <a16:creationId xmlns:a16="http://schemas.microsoft.com/office/drawing/2014/main" id="{E4A835CC-6A66-4A42-BB7A-D0970942098E}"/>
                  </a:ext>
                </a:extLst>
              </p:cNvPr>
              <p:cNvSpPr/>
              <p:nvPr/>
            </p:nvSpPr>
            <p:spPr bwMode="auto">
              <a:xfrm>
                <a:off x="9710791" y="3929759"/>
                <a:ext cx="229345" cy="229345"/>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grpSp>
        <p:sp>
          <p:nvSpPr>
            <p:cNvPr id="196" name="speedometer_2">
              <a:extLst>
                <a:ext uri="{FF2B5EF4-FFF2-40B4-BE49-F238E27FC236}">
                  <a16:creationId xmlns:a16="http://schemas.microsoft.com/office/drawing/2014/main" id="{4B2D301D-7A26-4946-A78C-6DC3D8DD9591}"/>
                </a:ext>
              </a:extLst>
            </p:cNvPr>
            <p:cNvSpPr>
              <a:spLocks noChangeAspect="1" noEditPoints="1"/>
            </p:cNvSpPr>
            <p:nvPr/>
          </p:nvSpPr>
          <p:spPr bwMode="auto">
            <a:xfrm>
              <a:off x="8750189" y="4543642"/>
              <a:ext cx="575042" cy="57504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97" name="Group 196"/>
            <p:cNvGrpSpPr/>
            <p:nvPr/>
          </p:nvGrpSpPr>
          <p:grpSpPr>
            <a:xfrm>
              <a:off x="9432957" y="4840079"/>
              <a:ext cx="1620003" cy="1033754"/>
              <a:chOff x="8768637" y="1148066"/>
              <a:chExt cx="1620003" cy="846150"/>
            </a:xfrm>
          </p:grpSpPr>
          <p:sp>
            <p:nvSpPr>
              <p:cNvPr id="198" name="Oval 225"/>
              <p:cNvSpPr/>
              <p:nvPr/>
            </p:nvSpPr>
            <p:spPr bwMode="auto">
              <a:xfrm>
                <a:off x="9971445" y="114806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99" name="Straight Connector 198"/>
              <p:cNvCxnSpPr/>
              <p:nvPr/>
            </p:nvCxnSpPr>
            <p:spPr>
              <a:xfrm flipH="1">
                <a:off x="8768637" y="1148066"/>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a:off x="9112823" y="1984137"/>
                <a:ext cx="868442" cy="1007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 name="Group 2"/>
          <p:cNvGrpSpPr/>
          <p:nvPr/>
        </p:nvGrpSpPr>
        <p:grpSpPr>
          <a:xfrm>
            <a:off x="8115965" y="5358317"/>
            <a:ext cx="1524626" cy="934349"/>
            <a:chOff x="8115965" y="5358317"/>
            <a:chExt cx="1524626" cy="934349"/>
          </a:xfrm>
        </p:grpSpPr>
        <p:grpSp>
          <p:nvGrpSpPr>
            <p:cNvPr id="222" name="Group 221">
              <a:extLst>
                <a:ext uri="{FF2B5EF4-FFF2-40B4-BE49-F238E27FC236}">
                  <a16:creationId xmlns:a16="http://schemas.microsoft.com/office/drawing/2014/main" id="{5C97D791-00BA-4984-964B-E9786368EA25}"/>
                </a:ext>
              </a:extLst>
            </p:cNvPr>
            <p:cNvGrpSpPr/>
            <p:nvPr/>
          </p:nvGrpSpPr>
          <p:grpSpPr>
            <a:xfrm>
              <a:off x="8250606" y="5454875"/>
              <a:ext cx="944339" cy="557211"/>
              <a:chOff x="1760111" y="-790754"/>
              <a:chExt cx="8156776" cy="4812936"/>
            </a:xfrm>
            <a:solidFill>
              <a:schemeClr val="bg1"/>
            </a:solidFill>
          </p:grpSpPr>
          <p:sp useBgFill="1">
            <p:nvSpPr>
              <p:cNvPr id="223" name="Freeform 50">
                <a:extLst>
                  <a:ext uri="{FF2B5EF4-FFF2-40B4-BE49-F238E27FC236}">
                    <a16:creationId xmlns:a16="http://schemas.microsoft.com/office/drawing/2014/main" id="{9C08969E-7DD0-44F9-94FC-E696D52F02E4}"/>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4" name="Freeform 52">
                <a:extLst>
                  <a:ext uri="{FF2B5EF4-FFF2-40B4-BE49-F238E27FC236}">
                    <a16:creationId xmlns:a16="http://schemas.microsoft.com/office/drawing/2014/main" id="{1491A521-9172-4C41-BA0C-53CA0FE09302}"/>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5" name="Line 54">
                <a:extLst>
                  <a:ext uri="{FF2B5EF4-FFF2-40B4-BE49-F238E27FC236}">
                    <a16:creationId xmlns:a16="http://schemas.microsoft.com/office/drawing/2014/main" id="{3D735876-4216-4D9F-9E23-BDBF26331607}"/>
                  </a:ext>
                </a:extLst>
              </p:cNvPr>
              <p:cNvSpPr>
                <a:spLocks noChangeShapeType="1"/>
              </p:cNvSpPr>
              <p:nvPr/>
            </p:nvSpPr>
            <p:spPr bwMode="auto">
              <a:xfrm flipH="1">
                <a:off x="6386668" y="2163884"/>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6" name="Line 55">
                <a:extLst>
                  <a:ext uri="{FF2B5EF4-FFF2-40B4-BE49-F238E27FC236}">
                    <a16:creationId xmlns:a16="http://schemas.microsoft.com/office/drawing/2014/main" id="{EAABEE1F-6D6C-47C1-87BF-F0C55A9E3AF2}"/>
                  </a:ext>
                </a:extLst>
              </p:cNvPr>
              <p:cNvSpPr>
                <a:spLocks noChangeShapeType="1"/>
              </p:cNvSpPr>
              <p:nvPr/>
            </p:nvSpPr>
            <p:spPr bwMode="auto">
              <a:xfrm flipH="1">
                <a:off x="7515902" y="2607901"/>
                <a:ext cx="964783"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7" name="Line 56">
                <a:extLst>
                  <a:ext uri="{FF2B5EF4-FFF2-40B4-BE49-F238E27FC236}">
                    <a16:creationId xmlns:a16="http://schemas.microsoft.com/office/drawing/2014/main" id="{C44301C7-9B1B-4392-9837-FA5584FE16D5}"/>
                  </a:ext>
                </a:extLst>
              </p:cNvPr>
              <p:cNvSpPr>
                <a:spLocks noChangeShapeType="1"/>
              </p:cNvSpPr>
              <p:nvPr/>
            </p:nvSpPr>
            <p:spPr bwMode="auto">
              <a:xfrm flipH="1">
                <a:off x="6386668" y="1719865"/>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8" name="Freeform 57">
                <a:extLst>
                  <a:ext uri="{FF2B5EF4-FFF2-40B4-BE49-F238E27FC236}">
                    <a16:creationId xmlns:a16="http://schemas.microsoft.com/office/drawing/2014/main" id="{51D80101-8341-4088-8CBA-3C3EB8D67C6E}"/>
                  </a:ext>
                </a:extLst>
              </p:cNvPr>
              <p:cNvSpPr>
                <a:spLocks noChangeArrowheads="1"/>
              </p:cNvSpPr>
              <p:nvPr/>
            </p:nvSpPr>
            <p:spPr bwMode="auto">
              <a:xfrm>
                <a:off x="6836174" y="535814"/>
                <a:ext cx="668762" cy="668772"/>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9" name="Freeform 58">
                <a:extLst>
                  <a:ext uri="{FF2B5EF4-FFF2-40B4-BE49-F238E27FC236}">
                    <a16:creationId xmlns:a16="http://schemas.microsoft.com/office/drawing/2014/main" id="{0E7F51CF-BC7F-44D4-AA99-1FDBE608F752}"/>
                  </a:ext>
                </a:extLst>
              </p:cNvPr>
              <p:cNvSpPr>
                <a:spLocks noChangeArrowheads="1"/>
              </p:cNvSpPr>
              <p:nvPr/>
            </p:nvSpPr>
            <p:spPr bwMode="auto">
              <a:xfrm>
                <a:off x="4610594" y="1094953"/>
                <a:ext cx="668773" cy="668762"/>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0" name="Freeform 59">
                <a:extLst>
                  <a:ext uri="{FF2B5EF4-FFF2-40B4-BE49-F238E27FC236}">
                    <a16:creationId xmlns:a16="http://schemas.microsoft.com/office/drawing/2014/main" id="{9BDE9857-9A17-4361-890B-B218B1E811D8}"/>
                  </a:ext>
                </a:extLst>
              </p:cNvPr>
              <p:cNvSpPr>
                <a:spLocks noChangeArrowheads="1"/>
              </p:cNvSpPr>
              <p:nvPr/>
            </p:nvSpPr>
            <p:spPr bwMode="auto">
              <a:xfrm>
                <a:off x="3492326" y="-23314"/>
                <a:ext cx="668773" cy="668762"/>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1" name="Freeform 60">
                <a:extLst>
                  <a:ext uri="{FF2B5EF4-FFF2-40B4-BE49-F238E27FC236}">
                    <a16:creationId xmlns:a16="http://schemas.microsoft.com/office/drawing/2014/main" id="{9A8CDC67-7B42-4A34-A8E6-8E7C554A0892}"/>
                  </a:ext>
                </a:extLst>
              </p:cNvPr>
              <p:cNvSpPr>
                <a:spLocks noChangeArrowheads="1"/>
              </p:cNvSpPr>
              <p:nvPr/>
            </p:nvSpPr>
            <p:spPr bwMode="auto">
              <a:xfrm>
                <a:off x="6057770" y="-242581"/>
                <a:ext cx="668773" cy="668762"/>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2" name="Freeform 61">
                <a:extLst>
                  <a:ext uri="{FF2B5EF4-FFF2-40B4-BE49-F238E27FC236}">
                    <a16:creationId xmlns:a16="http://schemas.microsoft.com/office/drawing/2014/main" id="{AF4C4B1A-00A3-47EE-949A-C88307B8C872}"/>
                  </a:ext>
                </a:extLst>
              </p:cNvPr>
              <p:cNvSpPr>
                <a:spLocks noChangeArrowheads="1"/>
              </p:cNvSpPr>
              <p:nvPr/>
            </p:nvSpPr>
            <p:spPr bwMode="auto">
              <a:xfrm>
                <a:off x="7625535" y="-242581"/>
                <a:ext cx="668762" cy="668762"/>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3" name="Line 62">
                <a:extLst>
                  <a:ext uri="{FF2B5EF4-FFF2-40B4-BE49-F238E27FC236}">
                    <a16:creationId xmlns:a16="http://schemas.microsoft.com/office/drawing/2014/main" id="{7742AAC8-EBAB-448D-856B-00FFF5B76848}"/>
                  </a:ext>
                </a:extLst>
              </p:cNvPr>
              <p:cNvSpPr>
                <a:spLocks noChangeShapeType="1"/>
              </p:cNvSpPr>
              <p:nvPr/>
            </p:nvSpPr>
            <p:spPr bwMode="auto">
              <a:xfrm flipV="1">
                <a:off x="7461085" y="360401"/>
                <a:ext cx="317943" cy="339872"/>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4" name="Line 63">
                <a:extLst>
                  <a:ext uri="{FF2B5EF4-FFF2-40B4-BE49-F238E27FC236}">
                    <a16:creationId xmlns:a16="http://schemas.microsoft.com/office/drawing/2014/main" id="{FE261278-50C3-41B0-8ECD-90DB6F006AFE}"/>
                  </a:ext>
                </a:extLst>
              </p:cNvPr>
              <p:cNvSpPr>
                <a:spLocks noChangeShapeType="1"/>
              </p:cNvSpPr>
              <p:nvPr/>
            </p:nvSpPr>
            <p:spPr bwMode="auto">
              <a:xfrm>
                <a:off x="6573048" y="371367"/>
                <a:ext cx="317935" cy="31793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5" name="Line 64">
                <a:extLst>
                  <a:ext uri="{FF2B5EF4-FFF2-40B4-BE49-F238E27FC236}">
                    <a16:creationId xmlns:a16="http://schemas.microsoft.com/office/drawing/2014/main" id="{4FBB0CAD-B7D0-4D6C-AEF3-A70478689C07}"/>
                  </a:ext>
                </a:extLst>
              </p:cNvPr>
              <p:cNvSpPr>
                <a:spLocks noChangeShapeType="1"/>
              </p:cNvSpPr>
              <p:nvPr/>
            </p:nvSpPr>
            <p:spPr bwMode="auto">
              <a:xfrm flipV="1">
                <a:off x="5235510" y="360398"/>
                <a:ext cx="931890" cy="90996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6" name="Line 65">
                <a:extLst>
                  <a:ext uri="{FF2B5EF4-FFF2-40B4-BE49-F238E27FC236}">
                    <a16:creationId xmlns:a16="http://schemas.microsoft.com/office/drawing/2014/main" id="{82737243-356D-4736-8D5D-BB6E360AE35F}"/>
                  </a:ext>
                </a:extLst>
              </p:cNvPr>
              <p:cNvSpPr>
                <a:spLocks noChangeShapeType="1"/>
              </p:cNvSpPr>
              <p:nvPr/>
            </p:nvSpPr>
            <p:spPr bwMode="auto">
              <a:xfrm>
                <a:off x="4007612" y="601597"/>
                <a:ext cx="657807" cy="65780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7" name="Freeform 66">
                <a:extLst>
                  <a:ext uri="{FF2B5EF4-FFF2-40B4-BE49-F238E27FC236}">
                    <a16:creationId xmlns:a16="http://schemas.microsoft.com/office/drawing/2014/main" id="{7BD0BDC4-DCDD-4D45-BFC6-C0B551E98B12}"/>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238" name="Group 237">
                <a:extLst>
                  <a:ext uri="{FF2B5EF4-FFF2-40B4-BE49-F238E27FC236}">
                    <a16:creationId xmlns:a16="http://schemas.microsoft.com/office/drawing/2014/main" id="{3D3AA2F4-FD33-4C9F-A684-DD087D019D47}"/>
                  </a:ext>
                </a:extLst>
              </p:cNvPr>
              <p:cNvGrpSpPr/>
              <p:nvPr/>
            </p:nvGrpSpPr>
            <p:grpSpPr>
              <a:xfrm>
                <a:off x="4150130" y="3013548"/>
                <a:ext cx="909969" cy="701665"/>
                <a:chOff x="5196160" y="2147519"/>
                <a:chExt cx="346197" cy="266948"/>
              </a:xfrm>
              <a:grpFill/>
            </p:grpSpPr>
            <p:sp useBgFill="1">
              <p:nvSpPr>
                <p:cNvPr id="249" name="Line 68">
                  <a:extLst>
                    <a:ext uri="{FF2B5EF4-FFF2-40B4-BE49-F238E27FC236}">
                      <a16:creationId xmlns:a16="http://schemas.microsoft.com/office/drawing/2014/main" id="{B4CC5335-A28F-4579-88FF-3FB25248E4DA}"/>
                    </a:ext>
                  </a:extLst>
                </p:cNvPr>
                <p:cNvSpPr>
                  <a:spLocks noChangeShapeType="1"/>
                </p:cNvSpPr>
                <p:nvPr/>
              </p:nvSpPr>
              <p:spPr bwMode="auto">
                <a:xfrm flipV="1">
                  <a:off x="5196160" y="2339387"/>
                  <a:ext cx="0" cy="7508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50" name="Line 69">
                  <a:extLst>
                    <a:ext uri="{FF2B5EF4-FFF2-40B4-BE49-F238E27FC236}">
                      <a16:creationId xmlns:a16="http://schemas.microsoft.com/office/drawing/2014/main" id="{07A83253-B424-4B81-8776-A6D96C941A82}"/>
                    </a:ext>
                  </a:extLst>
                </p:cNvPr>
                <p:cNvSpPr>
                  <a:spLocks noChangeShapeType="1"/>
                </p:cNvSpPr>
                <p:nvPr/>
              </p:nvSpPr>
              <p:spPr bwMode="auto">
                <a:xfrm flipV="1">
                  <a:off x="5282709" y="2255965"/>
                  <a:ext cx="0" cy="15849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51" name="Line 70">
                  <a:extLst>
                    <a:ext uri="{FF2B5EF4-FFF2-40B4-BE49-F238E27FC236}">
                      <a16:creationId xmlns:a16="http://schemas.microsoft.com/office/drawing/2014/main" id="{9135E3A2-12D2-4CAE-9DAE-4B9ADA9BB596}"/>
                    </a:ext>
                  </a:extLst>
                </p:cNvPr>
                <p:cNvSpPr>
                  <a:spLocks noChangeShapeType="1"/>
                </p:cNvSpPr>
                <p:nvPr/>
              </p:nvSpPr>
              <p:spPr bwMode="auto">
                <a:xfrm flipV="1">
                  <a:off x="5369258" y="2297674"/>
                  <a:ext cx="0" cy="11678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52" name="Line 71">
                  <a:extLst>
                    <a:ext uri="{FF2B5EF4-FFF2-40B4-BE49-F238E27FC236}">
                      <a16:creationId xmlns:a16="http://schemas.microsoft.com/office/drawing/2014/main" id="{5FB79583-6AEF-427F-BBF4-EE9907A6C833}"/>
                    </a:ext>
                  </a:extLst>
                </p:cNvPr>
                <p:cNvSpPr>
                  <a:spLocks noChangeShapeType="1"/>
                </p:cNvSpPr>
                <p:nvPr/>
              </p:nvSpPr>
              <p:spPr bwMode="auto">
                <a:xfrm flipV="1">
                  <a:off x="5455807" y="2147519"/>
                  <a:ext cx="0" cy="26694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53" name="Line 72">
                  <a:extLst>
                    <a:ext uri="{FF2B5EF4-FFF2-40B4-BE49-F238E27FC236}">
                      <a16:creationId xmlns:a16="http://schemas.microsoft.com/office/drawing/2014/main" id="{20EEFC55-D7EB-4DE3-8A8D-EB4FB0AE39F8}"/>
                    </a:ext>
                  </a:extLst>
                </p:cNvPr>
                <p:cNvSpPr>
                  <a:spLocks noChangeShapeType="1"/>
                </p:cNvSpPr>
                <p:nvPr/>
              </p:nvSpPr>
              <p:spPr bwMode="auto">
                <a:xfrm flipV="1">
                  <a:off x="5542357" y="2235113"/>
                  <a:ext cx="0" cy="179354"/>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239" name="Line 73">
                <a:extLst>
                  <a:ext uri="{FF2B5EF4-FFF2-40B4-BE49-F238E27FC236}">
                    <a16:creationId xmlns:a16="http://schemas.microsoft.com/office/drawing/2014/main" id="{6559BB02-EDCD-4443-AF61-DA397811DC41}"/>
                  </a:ext>
                </a:extLst>
              </p:cNvPr>
              <p:cNvSpPr>
                <a:spLocks noChangeShapeType="1"/>
              </p:cNvSpPr>
              <p:nvPr/>
            </p:nvSpPr>
            <p:spPr bwMode="auto">
              <a:xfrm>
                <a:off x="2692009" y="3419200"/>
                <a:ext cx="559129"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0" name="Line 74">
                <a:extLst>
                  <a:ext uri="{FF2B5EF4-FFF2-40B4-BE49-F238E27FC236}">
                    <a16:creationId xmlns:a16="http://schemas.microsoft.com/office/drawing/2014/main" id="{A9BEF5D2-AC8A-45BB-A1B7-3BB3EE3B359B}"/>
                  </a:ext>
                </a:extLst>
              </p:cNvPr>
              <p:cNvSpPr>
                <a:spLocks noChangeShapeType="1"/>
              </p:cNvSpPr>
              <p:nvPr/>
            </p:nvSpPr>
            <p:spPr bwMode="auto">
              <a:xfrm>
                <a:off x="2692009" y="3649423"/>
                <a:ext cx="84417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1" name="Freeform 75">
                <a:extLst>
                  <a:ext uri="{FF2B5EF4-FFF2-40B4-BE49-F238E27FC236}">
                    <a16:creationId xmlns:a16="http://schemas.microsoft.com/office/drawing/2014/main" id="{2C1945FC-D36F-44E1-A898-502DFAE51932}"/>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2" name="Freeform 76">
                <a:extLst>
                  <a:ext uri="{FF2B5EF4-FFF2-40B4-BE49-F238E27FC236}">
                    <a16:creationId xmlns:a16="http://schemas.microsoft.com/office/drawing/2014/main" id="{14C42298-2D87-4126-A220-0D407458AC29}"/>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3" name="Line 77">
                <a:extLst>
                  <a:ext uri="{FF2B5EF4-FFF2-40B4-BE49-F238E27FC236}">
                    <a16:creationId xmlns:a16="http://schemas.microsoft.com/office/drawing/2014/main" id="{0AF3C943-7B58-47F2-B232-8173D43ABA48}"/>
                  </a:ext>
                </a:extLst>
              </p:cNvPr>
              <p:cNvSpPr>
                <a:spLocks noChangeShapeType="1"/>
              </p:cNvSpPr>
              <p:nvPr/>
            </p:nvSpPr>
            <p:spPr bwMode="auto">
              <a:xfrm>
                <a:off x="3207279" y="2520200"/>
                <a:ext cx="427576" cy="42756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4" name="Line 78">
                <a:extLst>
                  <a:ext uri="{FF2B5EF4-FFF2-40B4-BE49-F238E27FC236}">
                    <a16:creationId xmlns:a16="http://schemas.microsoft.com/office/drawing/2014/main" id="{ADF8BD81-B231-41FD-A49C-5444DD4BFA88}"/>
                  </a:ext>
                </a:extLst>
              </p:cNvPr>
              <p:cNvSpPr>
                <a:spLocks noChangeShapeType="1"/>
              </p:cNvSpPr>
              <p:nvPr/>
            </p:nvSpPr>
            <p:spPr bwMode="auto">
              <a:xfrm>
                <a:off x="4325547" y="2240623"/>
                <a:ext cx="449505"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5" name="Line 79">
                <a:extLst>
                  <a:ext uri="{FF2B5EF4-FFF2-40B4-BE49-F238E27FC236}">
                    <a16:creationId xmlns:a16="http://schemas.microsoft.com/office/drawing/2014/main" id="{B8B4C05A-D4BB-4FD0-9A7C-4699A4698918}"/>
                  </a:ext>
                </a:extLst>
              </p:cNvPr>
              <p:cNvSpPr>
                <a:spLocks noChangeShapeType="1"/>
              </p:cNvSpPr>
              <p:nvPr/>
            </p:nvSpPr>
            <p:spPr bwMode="auto">
              <a:xfrm>
                <a:off x="4895649" y="1966541"/>
                <a:ext cx="16445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6" name="Line 80">
                <a:extLst>
                  <a:ext uri="{FF2B5EF4-FFF2-40B4-BE49-F238E27FC236}">
                    <a16:creationId xmlns:a16="http://schemas.microsoft.com/office/drawing/2014/main" id="{25779C3D-E1C7-4AAE-B3A6-A3683D51EAB4}"/>
                  </a:ext>
                </a:extLst>
              </p:cNvPr>
              <p:cNvSpPr>
                <a:spLocks noChangeShapeType="1"/>
              </p:cNvSpPr>
              <p:nvPr/>
            </p:nvSpPr>
            <p:spPr bwMode="auto">
              <a:xfrm>
                <a:off x="4325547" y="1966541"/>
                <a:ext cx="109634"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7" name="Freeform 81">
                <a:extLst>
                  <a:ext uri="{FF2B5EF4-FFF2-40B4-BE49-F238E27FC236}">
                    <a16:creationId xmlns:a16="http://schemas.microsoft.com/office/drawing/2014/main" id="{1120B0BE-FDC9-45F0-A3EF-A964BF12B77F}"/>
                  </a:ext>
                </a:extLst>
              </p:cNvPr>
              <p:cNvSpPr>
                <a:spLocks noChangeArrowheads="1"/>
              </p:cNvSpPr>
              <p:nvPr/>
            </p:nvSpPr>
            <p:spPr bwMode="auto">
              <a:xfrm>
                <a:off x="4621568" y="1906244"/>
                <a:ext cx="91440" cy="91440"/>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8" name="Freeform 82">
                <a:extLst>
                  <a:ext uri="{FF2B5EF4-FFF2-40B4-BE49-F238E27FC236}">
                    <a16:creationId xmlns:a16="http://schemas.microsoft.com/office/drawing/2014/main" id="{63AE9479-0BD9-4599-BCFF-74729BF8C074}"/>
                  </a:ext>
                </a:extLst>
              </p:cNvPr>
              <p:cNvSpPr>
                <a:spLocks noChangeArrowheads="1"/>
              </p:cNvSpPr>
              <p:nvPr/>
            </p:nvSpPr>
            <p:spPr bwMode="auto">
              <a:xfrm>
                <a:off x="5016249" y="2180325"/>
                <a:ext cx="91440" cy="91440"/>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254" name="Freeform 9">
              <a:extLst>
                <a:ext uri="{FF2B5EF4-FFF2-40B4-BE49-F238E27FC236}">
                  <a16:creationId xmlns:a16="http://schemas.microsoft.com/office/drawing/2014/main" id="{F381B58E-D814-46CB-BE0C-6195210E7118}"/>
                </a:ext>
              </a:extLst>
            </p:cNvPr>
            <p:cNvSpPr>
              <a:spLocks noEditPoints="1"/>
            </p:cNvSpPr>
            <p:nvPr/>
          </p:nvSpPr>
          <p:spPr bwMode="auto">
            <a:xfrm>
              <a:off x="8115965" y="5358317"/>
              <a:ext cx="1203430" cy="88268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a:solidFill>
                <a:srgbClr val="0177D7"/>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 name="Group 34"/>
            <p:cNvGrpSpPr/>
            <p:nvPr/>
          </p:nvGrpSpPr>
          <p:grpSpPr>
            <a:xfrm>
              <a:off x="9215069" y="5584958"/>
              <a:ext cx="425522" cy="707708"/>
              <a:chOff x="8895800" y="5547898"/>
              <a:chExt cx="425522" cy="707708"/>
            </a:xfrm>
          </p:grpSpPr>
          <p:sp>
            <p:nvSpPr>
              <p:cNvPr id="221" name="Freeform 5">
                <a:extLst>
                  <a:ext uri="{FF2B5EF4-FFF2-40B4-BE49-F238E27FC236}">
                    <a16:creationId xmlns:a16="http://schemas.microsoft.com/office/drawing/2014/main" id="{EF54ADEA-18F7-473F-9251-2B57AAB6C015}"/>
                  </a:ext>
                </a:extLst>
              </p:cNvPr>
              <p:cNvSpPr>
                <a:spLocks noEditPoints="1"/>
              </p:cNvSpPr>
              <p:nvPr/>
            </p:nvSpPr>
            <p:spPr bwMode="auto">
              <a:xfrm>
                <a:off x="8895800" y="5547898"/>
                <a:ext cx="425522" cy="707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chemeClr val="bg1"/>
              </a:solidFill>
              <a:ln w="12700" cap="flat" cmpd="sng" algn="ctr">
                <a:solidFill>
                  <a:srgbClr val="0177D7"/>
                </a:solidFill>
                <a:prstDash val="solid"/>
                <a:headEnd type="none"/>
                <a:tailEnd type="none"/>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
                  <a:cs typeface=""/>
                </a:endParaRPr>
              </a:p>
            </p:txBody>
          </p:sp>
          <p:grpSp>
            <p:nvGrpSpPr>
              <p:cNvPr id="212" name="Group 211">
                <a:extLst>
                  <a:ext uri="{FF2B5EF4-FFF2-40B4-BE49-F238E27FC236}">
                    <a16:creationId xmlns:a16="http://schemas.microsoft.com/office/drawing/2014/main" id="{72FB2D59-F5BC-4203-83F6-03711A573999}"/>
                  </a:ext>
                </a:extLst>
              </p:cNvPr>
              <p:cNvGrpSpPr/>
              <p:nvPr/>
            </p:nvGrpSpPr>
            <p:grpSpPr>
              <a:xfrm>
                <a:off x="8946602" y="5609873"/>
                <a:ext cx="331138" cy="460693"/>
                <a:chOff x="1778647" y="1301093"/>
                <a:chExt cx="307813" cy="252387"/>
              </a:xfrm>
              <a:noFill/>
            </p:grpSpPr>
            <p:grpSp>
              <p:nvGrpSpPr>
                <p:cNvPr id="213" name="Group 212">
                  <a:extLst>
                    <a:ext uri="{FF2B5EF4-FFF2-40B4-BE49-F238E27FC236}">
                      <a16:creationId xmlns:a16="http://schemas.microsoft.com/office/drawing/2014/main" id="{D3574D98-ADE5-4A14-B45A-C4672CCE7C94}"/>
                    </a:ext>
                  </a:extLst>
                </p:cNvPr>
                <p:cNvGrpSpPr/>
                <p:nvPr/>
              </p:nvGrpSpPr>
              <p:grpSpPr>
                <a:xfrm>
                  <a:off x="1778647" y="1301093"/>
                  <a:ext cx="307813" cy="252387"/>
                  <a:chOff x="2107086" y="1452805"/>
                  <a:chExt cx="307813" cy="252387"/>
                </a:xfrm>
                <a:grpFill/>
              </p:grpSpPr>
              <p:sp>
                <p:nvSpPr>
                  <p:cNvPr id="216" name="Rectangle 215">
                    <a:extLst>
                      <a:ext uri="{FF2B5EF4-FFF2-40B4-BE49-F238E27FC236}">
                        <a16:creationId xmlns:a16="http://schemas.microsoft.com/office/drawing/2014/main" id="{BAB821EC-6EB1-4260-8EF4-54867F9565A8}"/>
                      </a:ext>
                    </a:extLst>
                  </p:cNvPr>
                  <p:cNvSpPr/>
                  <p:nvPr/>
                </p:nvSpPr>
                <p:spPr bwMode="auto">
                  <a:xfrm>
                    <a:off x="2107086" y="1596776"/>
                    <a:ext cx="108416" cy="108416"/>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505050"/>
                      </a:solidFill>
                      <a:effectLst/>
                      <a:uLnTx/>
                      <a:uFillTx/>
                      <a:latin typeface="Segoe UI"/>
                      <a:ea typeface="+mn-ea"/>
                      <a:cs typeface="+mn-cs"/>
                    </a:endParaRPr>
                  </a:p>
                </p:txBody>
              </p:sp>
              <p:sp>
                <p:nvSpPr>
                  <p:cNvPr id="217" name="Rectangle 216">
                    <a:extLst>
                      <a:ext uri="{FF2B5EF4-FFF2-40B4-BE49-F238E27FC236}">
                        <a16:creationId xmlns:a16="http://schemas.microsoft.com/office/drawing/2014/main" id="{D5B81986-9C57-4916-A133-32EEAB1530BA}"/>
                      </a:ext>
                    </a:extLst>
                  </p:cNvPr>
                  <p:cNvSpPr/>
                  <p:nvPr/>
                </p:nvSpPr>
                <p:spPr bwMode="auto">
                  <a:xfrm>
                    <a:off x="2252041" y="1452805"/>
                    <a:ext cx="162858" cy="162858"/>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505050"/>
                      </a:solidFill>
                      <a:effectLst/>
                      <a:uLnTx/>
                      <a:uFillTx/>
                      <a:latin typeface="Segoe UI"/>
                      <a:ea typeface="+mn-ea"/>
                      <a:cs typeface="+mn-cs"/>
                    </a:endParaRPr>
                  </a:p>
                </p:txBody>
              </p:sp>
              <p:sp>
                <p:nvSpPr>
                  <p:cNvPr id="218" name="Rectangle 217">
                    <a:extLst>
                      <a:ext uri="{FF2B5EF4-FFF2-40B4-BE49-F238E27FC236}">
                        <a16:creationId xmlns:a16="http://schemas.microsoft.com/office/drawing/2014/main" id="{1EE42D7F-766B-412D-A04F-738F7B69BC19}"/>
                      </a:ext>
                    </a:extLst>
                  </p:cNvPr>
                  <p:cNvSpPr/>
                  <p:nvPr/>
                </p:nvSpPr>
                <p:spPr bwMode="auto">
                  <a:xfrm>
                    <a:off x="2107086" y="1453330"/>
                    <a:ext cx="108416" cy="108416"/>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505050"/>
                      </a:solidFill>
                      <a:effectLst/>
                      <a:uLnTx/>
                      <a:uFillTx/>
                      <a:latin typeface="Segoe UI"/>
                      <a:ea typeface="+mn-ea"/>
                      <a:cs typeface="+mn-cs"/>
                    </a:endParaRPr>
                  </a:p>
                </p:txBody>
              </p:sp>
              <p:sp>
                <p:nvSpPr>
                  <p:cNvPr id="219" name="Rectangle 218">
                    <a:extLst>
                      <a:ext uri="{FF2B5EF4-FFF2-40B4-BE49-F238E27FC236}">
                        <a16:creationId xmlns:a16="http://schemas.microsoft.com/office/drawing/2014/main" id="{6505F5D3-53DB-4C65-BFD0-C1989315D6DB}"/>
                      </a:ext>
                    </a:extLst>
                  </p:cNvPr>
                  <p:cNvSpPr/>
                  <p:nvPr/>
                </p:nvSpPr>
                <p:spPr bwMode="auto">
                  <a:xfrm>
                    <a:off x="2253489" y="1652588"/>
                    <a:ext cx="159337" cy="51699"/>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505050"/>
                      </a:solidFill>
                      <a:effectLst/>
                      <a:uLnTx/>
                      <a:uFillTx/>
                      <a:latin typeface="Segoe UI"/>
                      <a:ea typeface="+mn-ea"/>
                      <a:cs typeface="+mn-cs"/>
                    </a:endParaRPr>
                  </a:p>
                </p:txBody>
              </p:sp>
            </p:grpSp>
            <p:cxnSp>
              <p:nvCxnSpPr>
                <p:cNvPr id="214" name="Straight Connector 213">
                  <a:extLst>
                    <a:ext uri="{FF2B5EF4-FFF2-40B4-BE49-F238E27FC236}">
                      <a16:creationId xmlns:a16="http://schemas.microsoft.com/office/drawing/2014/main" id="{742005A9-5179-43D1-8BAA-EFD76CC5C1A7}"/>
                    </a:ext>
                  </a:extLst>
                </p:cNvPr>
                <p:cNvCxnSpPr/>
                <p:nvPr/>
              </p:nvCxnSpPr>
              <p:spPr>
                <a:xfrm>
                  <a:off x="1979319" y="1500876"/>
                  <a:ext cx="0" cy="51699"/>
                </a:xfrm>
                <a:prstGeom prst="line">
                  <a:avLst/>
                </a:prstGeom>
                <a:grpFill/>
                <a:ln w="12700" cap="flat">
                  <a:solidFill>
                    <a:srgbClr val="0177D7"/>
                  </a:solidFill>
                  <a:prstDash val="solid"/>
                  <a:miter lim="800000"/>
                  <a:headEnd/>
                  <a:tailEnd/>
                </a:ln>
                <a:extLst/>
              </p:spPr>
            </p:cxnSp>
            <p:cxnSp>
              <p:nvCxnSpPr>
                <p:cNvPr id="215" name="Straight Connector 214">
                  <a:extLst>
                    <a:ext uri="{FF2B5EF4-FFF2-40B4-BE49-F238E27FC236}">
                      <a16:creationId xmlns:a16="http://schemas.microsoft.com/office/drawing/2014/main" id="{6624EEF9-29B9-4205-BF00-83547840E5CF}"/>
                    </a:ext>
                  </a:extLst>
                </p:cNvPr>
                <p:cNvCxnSpPr/>
                <p:nvPr/>
              </p:nvCxnSpPr>
              <p:spPr>
                <a:xfrm>
                  <a:off x="2031707" y="1500876"/>
                  <a:ext cx="0" cy="51699"/>
                </a:xfrm>
                <a:prstGeom prst="line">
                  <a:avLst/>
                </a:prstGeom>
                <a:grpFill/>
                <a:ln w="12700" cap="flat">
                  <a:solidFill>
                    <a:srgbClr val="0177D7"/>
                  </a:solidFill>
                  <a:prstDash val="solid"/>
                  <a:miter lim="800000"/>
                  <a:headEnd/>
                  <a:tailEnd/>
                </a:ln>
                <a:extLst/>
              </p:spPr>
            </p:cxnSp>
          </p:grpSp>
        </p:grpSp>
      </p:grpSp>
      <p:sp>
        <p:nvSpPr>
          <p:cNvPr id="6" name="Rectangle 5">
            <a:extLst>
              <a:ext uri="{FF2B5EF4-FFF2-40B4-BE49-F238E27FC236}">
                <a16:creationId xmlns:a16="http://schemas.microsoft.com/office/drawing/2014/main" id="{AD89670F-E7BE-479B-B431-2030CC2412BB}"/>
              </a:ext>
            </a:extLst>
          </p:cNvPr>
          <p:cNvSpPr/>
          <p:nvPr/>
        </p:nvSpPr>
        <p:spPr>
          <a:xfrm>
            <a:off x="313826" y="2260533"/>
            <a:ext cx="6096000" cy="369332"/>
          </a:xfrm>
          <a:prstGeom prst="rect">
            <a:avLst/>
          </a:prstGeom>
        </p:spPr>
        <p:txBody>
          <a:bodyPr>
            <a:spAutoFit/>
          </a:bodyPr>
          <a:lstStyle/>
          <a:p>
            <a:pPr lvl="0">
              <a:spcBef>
                <a:spcPts val="1400"/>
              </a:spcBef>
              <a:buClr>
                <a:srgbClr val="FFFFFF"/>
              </a:buClr>
              <a:defRPr/>
            </a:pPr>
            <a:r>
              <a:rPr lang="en-US">
                <a:solidFill>
                  <a:srgbClr val="FFFFFF"/>
                </a:solidFill>
                <a:latin typeface="Segoe UI Semilight" panose="020B0402040204020203" pitchFamily="34" charset="0"/>
                <a:ea typeface="Segoe UI Semilight" charset="0"/>
                <a:cs typeface="Segoe UI Semilight" panose="020B0402040204020203" pitchFamily="34" charset="0"/>
              </a:rPr>
              <a:t>Delivering highly-responsive, real-time personalization</a:t>
            </a:r>
          </a:p>
        </p:txBody>
      </p:sp>
      <p:sp>
        <p:nvSpPr>
          <p:cNvPr id="7" name="Rectangle 6">
            <a:extLst>
              <a:ext uri="{FF2B5EF4-FFF2-40B4-BE49-F238E27FC236}">
                <a16:creationId xmlns:a16="http://schemas.microsoft.com/office/drawing/2014/main" id="{E84FC3A2-018E-40F8-ACEA-4E4DB7D354E8}"/>
              </a:ext>
            </a:extLst>
          </p:cNvPr>
          <p:cNvSpPr/>
          <p:nvPr/>
        </p:nvSpPr>
        <p:spPr>
          <a:xfrm>
            <a:off x="313826" y="2816754"/>
            <a:ext cx="6096000" cy="369332"/>
          </a:xfrm>
          <a:prstGeom prst="rect">
            <a:avLst/>
          </a:prstGeom>
        </p:spPr>
        <p:txBody>
          <a:bodyPr>
            <a:spAutoFit/>
          </a:bodyPr>
          <a:lstStyle/>
          <a:p>
            <a:pPr lvl="0">
              <a:spcBef>
                <a:spcPts val="1400"/>
              </a:spcBef>
              <a:buClr>
                <a:srgbClr val="FFFFFF"/>
              </a:buClr>
              <a:defRPr/>
            </a:pPr>
            <a:r>
              <a:rPr lang="en-US">
                <a:solidFill>
                  <a:srgbClr val="FFFFFF"/>
                </a:solidFill>
                <a:latin typeface="Segoe UI Semilight" panose="020B0402040204020203" pitchFamily="34" charset="0"/>
                <a:ea typeface="Segoe UI Semilight" charset="0"/>
                <a:cs typeface="Segoe UI Semilight" panose="020B0402040204020203" pitchFamily="34" charset="0"/>
              </a:rPr>
              <a:t>Processing and analyzing large, complex data</a:t>
            </a:r>
          </a:p>
        </p:txBody>
      </p:sp>
      <p:sp>
        <p:nvSpPr>
          <p:cNvPr id="8" name="Rectangle 7">
            <a:extLst>
              <a:ext uri="{FF2B5EF4-FFF2-40B4-BE49-F238E27FC236}">
                <a16:creationId xmlns:a16="http://schemas.microsoft.com/office/drawing/2014/main" id="{FAB27D49-81C5-4705-9F85-93ACA70AB947}"/>
              </a:ext>
            </a:extLst>
          </p:cNvPr>
          <p:cNvSpPr/>
          <p:nvPr/>
        </p:nvSpPr>
        <p:spPr>
          <a:xfrm>
            <a:off x="313826" y="3420405"/>
            <a:ext cx="6096000" cy="646331"/>
          </a:xfrm>
          <a:prstGeom prst="rect">
            <a:avLst/>
          </a:prstGeom>
        </p:spPr>
        <p:txBody>
          <a:bodyPr>
            <a:spAutoFit/>
          </a:bodyPr>
          <a:lstStyle/>
          <a:p>
            <a:pPr lvl="0">
              <a:spcBef>
                <a:spcPts val="1400"/>
              </a:spcBef>
              <a:buClr>
                <a:srgbClr val="FFFFFF"/>
              </a:buClr>
              <a:defRPr/>
            </a:pPr>
            <a:r>
              <a:rPr lang="en-US">
                <a:solidFill>
                  <a:srgbClr val="FFFFFF"/>
                </a:solidFill>
                <a:latin typeface="Segoe UI Semilight" panose="020B0402040204020203" pitchFamily="34" charset="0"/>
                <a:ea typeface="Segoe UI Semilight" charset="0"/>
                <a:cs typeface="Segoe UI Semilight" panose="020B0402040204020203" pitchFamily="34" charset="0"/>
              </a:rPr>
              <a:t>Scaling both throughput and storage based on global demand</a:t>
            </a:r>
          </a:p>
        </p:txBody>
      </p:sp>
      <p:sp>
        <p:nvSpPr>
          <p:cNvPr id="9" name="Rectangle 8">
            <a:extLst>
              <a:ext uri="{FF2B5EF4-FFF2-40B4-BE49-F238E27FC236}">
                <a16:creationId xmlns:a16="http://schemas.microsoft.com/office/drawing/2014/main" id="{E11CEB10-1826-45CD-BD28-9A4AA7034E83}"/>
              </a:ext>
            </a:extLst>
          </p:cNvPr>
          <p:cNvSpPr/>
          <p:nvPr/>
        </p:nvSpPr>
        <p:spPr>
          <a:xfrm>
            <a:off x="313826" y="4321824"/>
            <a:ext cx="6096000" cy="369332"/>
          </a:xfrm>
          <a:prstGeom prst="rect">
            <a:avLst/>
          </a:prstGeom>
        </p:spPr>
        <p:txBody>
          <a:bodyPr>
            <a:spAutoFit/>
          </a:bodyPr>
          <a:lstStyle/>
          <a:p>
            <a:pPr lvl="0">
              <a:spcBef>
                <a:spcPts val="1400"/>
              </a:spcBef>
              <a:buClr>
                <a:srgbClr val="FFFFFF"/>
              </a:buClr>
              <a:defRPr/>
            </a:pPr>
            <a:r>
              <a:rPr lang="en-US">
                <a:solidFill>
                  <a:srgbClr val="FFFFFF"/>
                </a:solidFill>
                <a:latin typeface="Segoe UI Semilight" panose="020B0402040204020203" pitchFamily="34" charset="0"/>
                <a:ea typeface="Segoe UI Semilight" charset="0"/>
                <a:cs typeface="Segoe UI Semilight" panose="020B0402040204020203" pitchFamily="34" charset="0"/>
              </a:rPr>
              <a:t>Offering low-latency to global users</a:t>
            </a:r>
          </a:p>
        </p:txBody>
      </p:sp>
    </p:spTree>
    <p:extLst>
      <p:ext uri="{BB962C8B-B14F-4D97-AF65-F5344CB8AC3E}">
        <p14:creationId xmlns:p14="http://schemas.microsoft.com/office/powerpoint/2010/main" val="13551528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50000">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14:bounceEnd="50000">
                                          <p:cBhvr additive="base">
                                            <p:cTn id="7" dur="500" fill="hold"/>
                                            <p:tgtEl>
                                              <p:spTgt spid="134"/>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134"/>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2" presetClass="entr" presetSubtype="4" fill="hold" nodeType="withEffect" p14:presetBounceEnd="50000">
                                      <p:stCondLst>
                                        <p:cond delay="300"/>
                                      </p:stCondLst>
                                      <p:childTnLst>
                                        <p:set>
                                          <p:cBhvr>
                                            <p:cTn id="13" dur="1" fill="hold">
                                              <p:stCondLst>
                                                <p:cond delay="0"/>
                                              </p:stCondLst>
                                            </p:cTn>
                                            <p:tgtEl>
                                              <p:spTgt spid="3"/>
                                            </p:tgtEl>
                                            <p:attrNameLst>
                                              <p:attrName>style.visibility</p:attrName>
                                            </p:attrNameLst>
                                          </p:cBhvr>
                                          <p:to>
                                            <p:strVal val="visible"/>
                                          </p:to>
                                        </p:set>
                                        <p:anim calcmode="lin" valueType="num" p14:bounceEnd="50000">
                                          <p:cBhvr additive="base">
                                            <p:cTn id="14" dur="5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6" grpId="0"/>
          <p:bldP spid="7" grpId="0"/>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additive="base">
                                            <p:cTn id="7" dur="500" fill="hold"/>
                                            <p:tgtEl>
                                              <p:spTgt spid="134"/>
                                            </p:tgtEl>
                                            <p:attrNameLst>
                                              <p:attrName>ppt_x</p:attrName>
                                            </p:attrNameLst>
                                          </p:cBhvr>
                                          <p:tavLst>
                                            <p:tav tm="0">
                                              <p:val>
                                                <p:strVal val="#ppt_x"/>
                                              </p:val>
                                            </p:tav>
                                            <p:tav tm="100000">
                                              <p:val>
                                                <p:strVal val="#ppt_x"/>
                                              </p:val>
                                            </p:tav>
                                          </p:tavLst>
                                        </p:anim>
                                        <p:anim calcmode="lin" valueType="num">
                                          <p:cBhvr additive="base">
                                            <p:cTn id="8" dur="500" fill="hold"/>
                                            <p:tgtEl>
                                              <p:spTgt spid="134"/>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2" presetClass="entr" presetSubtype="4" fill="hold" nodeType="withEffect">
                                      <p:stCondLst>
                                        <p:cond delay="30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6" grpId="0"/>
          <p:bldP spid="7" grpId="0"/>
          <p:bldP spid="8" grpId="0"/>
          <p:bldP spid="9" grpId="0"/>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54B8B-1C53-4101-A372-63AE018E33B5}"/>
              </a:ext>
            </a:extLst>
          </p:cNvPr>
          <p:cNvSpPr>
            <a:spLocks noGrp="1"/>
          </p:cNvSpPr>
          <p:nvPr>
            <p:ph type="title"/>
          </p:nvPr>
        </p:nvSpPr>
        <p:spPr>
          <a:xfrm>
            <a:off x="3349171" y="-280761"/>
            <a:ext cx="10515600" cy="1325563"/>
          </a:xfrm>
        </p:spPr>
        <p:txBody>
          <a:bodyPr/>
          <a:lstStyle/>
          <a:p>
            <a:r>
              <a:rPr lang="en-CA"/>
              <a:t>Save vs Cassandra on IaaS</a:t>
            </a:r>
            <a:endParaRPr lang="en-US"/>
          </a:p>
        </p:txBody>
      </p:sp>
      <p:sp>
        <p:nvSpPr>
          <p:cNvPr id="8" name="TextBox 7">
            <a:extLst>
              <a:ext uri="{FF2B5EF4-FFF2-40B4-BE49-F238E27FC236}">
                <a16:creationId xmlns:a16="http://schemas.microsoft.com/office/drawing/2014/main" id="{8CBAE5A9-F095-4B46-B481-C4DD873628E3}"/>
              </a:ext>
            </a:extLst>
          </p:cNvPr>
          <p:cNvSpPr txBox="1"/>
          <p:nvPr/>
        </p:nvSpPr>
        <p:spPr>
          <a:xfrm>
            <a:off x="6052129" y="6165467"/>
            <a:ext cx="2055351" cy="337572"/>
          </a:xfrm>
          <a:prstGeom prst="rect">
            <a:avLst/>
          </a:prstGeom>
          <a:noFill/>
        </p:spPr>
        <p:txBody>
          <a:bodyPr wrap="square" lIns="182880" tIns="146304" rIns="182880" bIns="146304"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rPr>
              <a:t>18 node (L16) DataStax Cassandra cluster</a:t>
            </a:r>
          </a:p>
        </p:txBody>
      </p:sp>
      <p:sp>
        <p:nvSpPr>
          <p:cNvPr id="9" name="Rectangle 8">
            <a:extLst>
              <a:ext uri="{FF2B5EF4-FFF2-40B4-BE49-F238E27FC236}">
                <a16:creationId xmlns:a16="http://schemas.microsoft.com/office/drawing/2014/main" id="{846979E5-6247-40DC-BB3B-037FBAD2D1C9}"/>
              </a:ext>
            </a:extLst>
          </p:cNvPr>
          <p:cNvSpPr/>
          <p:nvPr/>
        </p:nvSpPr>
        <p:spPr bwMode="auto">
          <a:xfrm>
            <a:off x="6370420" y="2268191"/>
            <a:ext cx="1541421" cy="1587945"/>
          </a:xfrm>
          <a:prstGeom prst="rect">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mn-cs"/>
              </a:rPr>
              <a:t>DSE licenses</a:t>
            </a:r>
          </a:p>
        </p:txBody>
      </p:sp>
      <p:sp>
        <p:nvSpPr>
          <p:cNvPr id="10" name="TextBox 9">
            <a:extLst>
              <a:ext uri="{FF2B5EF4-FFF2-40B4-BE49-F238E27FC236}">
                <a16:creationId xmlns:a16="http://schemas.microsoft.com/office/drawing/2014/main" id="{D09750FD-BADE-4534-91A7-792C0260963D}"/>
              </a:ext>
            </a:extLst>
          </p:cNvPr>
          <p:cNvSpPr txBox="1"/>
          <p:nvPr/>
        </p:nvSpPr>
        <p:spPr>
          <a:xfrm>
            <a:off x="6383491" y="1777321"/>
            <a:ext cx="1519948" cy="489098"/>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500" b="1" i="1"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rPr>
              <a:t>$28,762/ mo</a:t>
            </a:r>
          </a:p>
        </p:txBody>
      </p:sp>
      <p:sp>
        <p:nvSpPr>
          <p:cNvPr id="11" name="Rectangle 10">
            <a:extLst>
              <a:ext uri="{FF2B5EF4-FFF2-40B4-BE49-F238E27FC236}">
                <a16:creationId xmlns:a16="http://schemas.microsoft.com/office/drawing/2014/main" id="{AAB62C91-D4AB-417E-B306-5BE6F856029D}"/>
              </a:ext>
            </a:extLst>
          </p:cNvPr>
          <p:cNvSpPr/>
          <p:nvPr/>
        </p:nvSpPr>
        <p:spPr bwMode="auto">
          <a:xfrm>
            <a:off x="6356279" y="4453108"/>
            <a:ext cx="1547159" cy="180242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mn-cs"/>
              </a:rPr>
              <a:t>Virtual Machines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mn-cs"/>
              </a:rPr>
              <a:t>and Storage</a:t>
            </a:r>
          </a:p>
        </p:txBody>
      </p:sp>
      <p:sp>
        <p:nvSpPr>
          <p:cNvPr id="12" name="Rectangle 11">
            <a:extLst>
              <a:ext uri="{FF2B5EF4-FFF2-40B4-BE49-F238E27FC236}">
                <a16:creationId xmlns:a16="http://schemas.microsoft.com/office/drawing/2014/main" id="{66651476-30CE-4879-83D2-88E4F89E2F3B}"/>
              </a:ext>
            </a:extLst>
          </p:cNvPr>
          <p:cNvSpPr/>
          <p:nvPr/>
        </p:nvSpPr>
        <p:spPr bwMode="auto">
          <a:xfrm>
            <a:off x="6372775" y="3910073"/>
            <a:ext cx="1539500" cy="4890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mn-cs"/>
              </a:rPr>
              <a:t>Bandwidth</a:t>
            </a:r>
          </a:p>
        </p:txBody>
      </p:sp>
      <p:sp>
        <p:nvSpPr>
          <p:cNvPr id="13" name="TextBox 12">
            <a:extLst>
              <a:ext uri="{FF2B5EF4-FFF2-40B4-BE49-F238E27FC236}">
                <a16:creationId xmlns:a16="http://schemas.microsoft.com/office/drawing/2014/main" id="{0E7B646C-390B-424E-A4C2-60552BF295B5}"/>
              </a:ext>
            </a:extLst>
          </p:cNvPr>
          <p:cNvSpPr txBox="1"/>
          <p:nvPr/>
        </p:nvSpPr>
        <p:spPr>
          <a:xfrm>
            <a:off x="10054962" y="6128319"/>
            <a:ext cx="1657312" cy="280820"/>
          </a:xfrm>
          <a:prstGeom prst="rect">
            <a:avLst/>
          </a:prstGeom>
          <a:noFill/>
        </p:spPr>
        <p:txBody>
          <a:bodyPr wrap="square" lIns="182880" tIns="146304" rIns="182880" bIns="146304"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rPr>
              <a:t>Azure Cosmos DB</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rPr>
              <a:t>(list prices)</a:t>
            </a:r>
          </a:p>
        </p:txBody>
      </p:sp>
      <p:sp>
        <p:nvSpPr>
          <p:cNvPr id="15" name="TextBox 14">
            <a:extLst>
              <a:ext uri="{FF2B5EF4-FFF2-40B4-BE49-F238E27FC236}">
                <a16:creationId xmlns:a16="http://schemas.microsoft.com/office/drawing/2014/main" id="{DD9F3083-4B9D-456D-98C4-B683AB83B4A7}"/>
              </a:ext>
            </a:extLst>
          </p:cNvPr>
          <p:cNvSpPr txBox="1"/>
          <p:nvPr/>
        </p:nvSpPr>
        <p:spPr>
          <a:xfrm>
            <a:off x="10169956" y="4454584"/>
            <a:ext cx="1519950" cy="489098"/>
          </a:xfrm>
          <a:prstGeom prst="rect">
            <a:avLst/>
          </a:prstGeom>
          <a:noFill/>
        </p:spPr>
        <p:txBody>
          <a:bodyPr wrap="square" lIns="182880" tIns="146304" rIns="182880" bIns="146304"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500" b="1" i="1"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rPr>
              <a:t>$9,924/</a:t>
            </a:r>
            <a:r>
              <a:rPr kumimoji="0" lang="en-US" sz="1500" b="1" i="1" u="none" strike="noStrike" kern="1200" cap="none" spc="0" normalizeH="0" baseline="0" noProof="0" err="1">
                <a:ln>
                  <a:noFill/>
                </a:ln>
                <a:gradFill>
                  <a:gsLst>
                    <a:gs pos="1250">
                      <a:prstClr val="black"/>
                    </a:gs>
                    <a:gs pos="99000">
                      <a:prstClr val="black"/>
                    </a:gs>
                  </a:gsLst>
                  <a:lin ang="5400000" scaled="0"/>
                </a:gradFill>
                <a:effectLst/>
                <a:uLnTx/>
                <a:uFillTx/>
                <a:latin typeface="Segoe UI"/>
                <a:ea typeface="+mn-ea"/>
                <a:cs typeface="+mn-cs"/>
              </a:rPr>
              <a:t>mo</a:t>
            </a:r>
            <a:endParaRPr kumimoji="0" lang="en-US" sz="1500" b="1" i="1"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500" b="1" i="1"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endParaRPr>
          </a:p>
        </p:txBody>
      </p:sp>
      <p:sp>
        <p:nvSpPr>
          <p:cNvPr id="18" name="Freeform: Shape 637">
            <a:extLst>
              <a:ext uri="{FF2B5EF4-FFF2-40B4-BE49-F238E27FC236}">
                <a16:creationId xmlns:a16="http://schemas.microsoft.com/office/drawing/2014/main" id="{4A2A1A9F-CAD6-487D-B440-ABA3435B3035}"/>
              </a:ext>
            </a:extLst>
          </p:cNvPr>
          <p:cNvSpPr/>
          <p:nvPr/>
        </p:nvSpPr>
        <p:spPr bwMode="auto">
          <a:xfrm rot="19800000">
            <a:off x="11046677" y="3009223"/>
            <a:ext cx="438241" cy="933081"/>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solidFill>
            <a:schemeClr val="bg1"/>
          </a:solid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9" name="Freeform: Shape 638">
            <a:extLst>
              <a:ext uri="{FF2B5EF4-FFF2-40B4-BE49-F238E27FC236}">
                <a16:creationId xmlns:a16="http://schemas.microsoft.com/office/drawing/2014/main" id="{B45B7550-423E-4C04-A527-7749CBF17A5F}"/>
              </a:ext>
            </a:extLst>
          </p:cNvPr>
          <p:cNvSpPr/>
          <p:nvPr/>
        </p:nvSpPr>
        <p:spPr bwMode="auto">
          <a:xfrm rot="1800000">
            <a:off x="10403346" y="2978115"/>
            <a:ext cx="438241" cy="933081"/>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solidFill>
            <a:schemeClr val="bg1"/>
          </a:solid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0" name="Star: 12 Points 635">
            <a:extLst>
              <a:ext uri="{FF2B5EF4-FFF2-40B4-BE49-F238E27FC236}">
                <a16:creationId xmlns:a16="http://schemas.microsoft.com/office/drawing/2014/main" id="{6A852434-8462-4FA4-A922-99FCCE437023}"/>
              </a:ext>
            </a:extLst>
          </p:cNvPr>
          <p:cNvSpPr/>
          <p:nvPr/>
        </p:nvSpPr>
        <p:spPr bwMode="auto">
          <a:xfrm>
            <a:off x="10184157" y="2019058"/>
            <a:ext cx="1519948" cy="1519946"/>
          </a:xfrm>
          <a:prstGeom prst="star12">
            <a:avLst>
              <a:gd name="adj" fmla="val 40530"/>
            </a:avLst>
          </a:prstGeom>
          <a:solidFill>
            <a:schemeClr val="bg1"/>
          </a:solid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1" name="TextBox 20">
            <a:extLst>
              <a:ext uri="{FF2B5EF4-FFF2-40B4-BE49-F238E27FC236}">
                <a16:creationId xmlns:a16="http://schemas.microsoft.com/office/drawing/2014/main" id="{48880373-A225-4BAF-9506-4F0845201C72}"/>
              </a:ext>
            </a:extLst>
          </p:cNvPr>
          <p:cNvSpPr txBox="1"/>
          <p:nvPr/>
        </p:nvSpPr>
        <p:spPr>
          <a:xfrm>
            <a:off x="10442057" y="2366965"/>
            <a:ext cx="1088262" cy="710964"/>
          </a:xfrm>
          <a:prstGeom prst="rect">
            <a:avLst/>
          </a:prstGeom>
          <a:noFill/>
        </p:spPr>
        <p:txBody>
          <a:bodyPr wrap="square" lIns="182880" tIns="146304" rIns="182880" bIns="146304"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CA" sz="1500" b="1" i="0" u="none" strike="noStrike" kern="1200" cap="none" spc="0" normalizeH="0" baseline="0" noProof="0">
                <a:ln>
                  <a:noFill/>
                </a:ln>
                <a:solidFill>
                  <a:srgbClr val="0177D7"/>
                </a:solidFill>
                <a:effectLst/>
                <a:uLnTx/>
                <a:uFillTx/>
                <a:latin typeface="Segoe UI Semilight"/>
                <a:ea typeface="+mn-ea"/>
                <a:cs typeface="+mn-cs"/>
              </a:rPr>
              <a:t>&gt;2x</a:t>
            </a:r>
            <a:endParaRPr lang="en-US" sz="1500" b="1" i="0" u="none" strike="noStrike" kern="1200" cap="none" spc="0" baseline="0" noProof="0">
              <a:solidFill>
                <a:srgbClr val="0177D7"/>
              </a:solidFill>
              <a:latin typeface="Segoe UI Semilight"/>
              <a:cs typeface="Segoe UI Semilight"/>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177D7"/>
                </a:solidFill>
                <a:effectLst/>
                <a:uLnTx/>
                <a:uFillTx/>
                <a:latin typeface="Segoe UI Semilight"/>
                <a:ea typeface="+mn-ea"/>
                <a:cs typeface="+mn-cs"/>
              </a:rPr>
              <a:t>Savings</a:t>
            </a:r>
            <a:endParaRPr lang="en-US" sz="1500" b="0" i="0" u="none" strike="noStrike" kern="1200" cap="none" spc="0" baseline="0" noProof="0">
              <a:solidFill>
                <a:srgbClr val="0177D7"/>
              </a:solidFill>
              <a:latin typeface="Segoe UI Semilight"/>
              <a:cs typeface="Segoe UI Semilight"/>
            </a:endParaRPr>
          </a:p>
        </p:txBody>
      </p:sp>
      <p:sp>
        <p:nvSpPr>
          <p:cNvPr id="22" name="Flowchart: Connector 21">
            <a:extLst>
              <a:ext uri="{FF2B5EF4-FFF2-40B4-BE49-F238E27FC236}">
                <a16:creationId xmlns:a16="http://schemas.microsoft.com/office/drawing/2014/main" id="{8DE5A860-6C28-4673-B97B-B407359E15D6}"/>
              </a:ext>
            </a:extLst>
          </p:cNvPr>
          <p:cNvSpPr/>
          <p:nvPr/>
        </p:nvSpPr>
        <p:spPr bwMode="auto">
          <a:xfrm>
            <a:off x="10594009" y="2400095"/>
            <a:ext cx="746043" cy="726756"/>
          </a:xfrm>
          <a:prstGeom prst="flowChartConnector">
            <a:avLst/>
          </a:prstGeom>
          <a:no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TextBox 23">
            <a:extLst>
              <a:ext uri="{FF2B5EF4-FFF2-40B4-BE49-F238E27FC236}">
                <a16:creationId xmlns:a16="http://schemas.microsoft.com/office/drawing/2014/main" id="{E01EC834-D6F1-4245-9B0A-BBF63530E654}"/>
              </a:ext>
            </a:extLst>
          </p:cNvPr>
          <p:cNvSpPr txBox="1"/>
          <p:nvPr/>
        </p:nvSpPr>
        <p:spPr>
          <a:xfrm>
            <a:off x="8236258" y="3240758"/>
            <a:ext cx="1519948" cy="489098"/>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500" b="1" i="1"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rPr>
              <a:t>$17,952/ mo</a:t>
            </a:r>
          </a:p>
        </p:txBody>
      </p:sp>
      <p:sp>
        <p:nvSpPr>
          <p:cNvPr id="25" name="Rectangle 24">
            <a:extLst>
              <a:ext uri="{FF2B5EF4-FFF2-40B4-BE49-F238E27FC236}">
                <a16:creationId xmlns:a16="http://schemas.microsoft.com/office/drawing/2014/main" id="{010170C7-D0D5-42C6-9F6A-436517B97CB4}"/>
              </a:ext>
            </a:extLst>
          </p:cNvPr>
          <p:cNvSpPr/>
          <p:nvPr/>
        </p:nvSpPr>
        <p:spPr bwMode="auto">
          <a:xfrm>
            <a:off x="8234772" y="4318177"/>
            <a:ext cx="1539500" cy="195795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mn-cs"/>
              </a:rPr>
              <a:t>Virtual Machines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mn-cs"/>
              </a:rPr>
              <a:t>and Storage</a:t>
            </a:r>
          </a:p>
        </p:txBody>
      </p:sp>
      <p:sp>
        <p:nvSpPr>
          <p:cNvPr id="26" name="Rectangle 25">
            <a:extLst>
              <a:ext uri="{FF2B5EF4-FFF2-40B4-BE49-F238E27FC236}">
                <a16:creationId xmlns:a16="http://schemas.microsoft.com/office/drawing/2014/main" id="{1046699A-9F5B-46AD-AD14-66ECA83F1BDF}"/>
              </a:ext>
            </a:extLst>
          </p:cNvPr>
          <p:cNvSpPr/>
          <p:nvPr/>
        </p:nvSpPr>
        <p:spPr bwMode="auto">
          <a:xfrm>
            <a:off x="8251266" y="3772300"/>
            <a:ext cx="1531879" cy="4890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mn-cs"/>
              </a:rPr>
              <a:t>Bandwidth</a:t>
            </a:r>
          </a:p>
        </p:txBody>
      </p:sp>
      <p:sp>
        <p:nvSpPr>
          <p:cNvPr id="27" name="TextBox 26">
            <a:extLst>
              <a:ext uri="{FF2B5EF4-FFF2-40B4-BE49-F238E27FC236}">
                <a16:creationId xmlns:a16="http://schemas.microsoft.com/office/drawing/2014/main" id="{8B7F4F0A-EA5E-4B51-83B9-40A4B5B571AE}"/>
              </a:ext>
            </a:extLst>
          </p:cNvPr>
          <p:cNvSpPr txBox="1"/>
          <p:nvPr/>
        </p:nvSpPr>
        <p:spPr>
          <a:xfrm>
            <a:off x="7873896" y="6176054"/>
            <a:ext cx="2266450" cy="350837"/>
          </a:xfrm>
          <a:prstGeom prst="rect">
            <a:avLst/>
          </a:prstGeom>
          <a:noFill/>
        </p:spPr>
        <p:txBody>
          <a:bodyPr wrap="square" lIns="182880" tIns="146304" rIns="182880" bIns="146304"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rPr>
              <a:t>18 node (L16) Apache Cassandra cluster</a:t>
            </a:r>
          </a:p>
        </p:txBody>
      </p:sp>
      <p:sp>
        <p:nvSpPr>
          <p:cNvPr id="30" name="TextBox 29">
            <a:extLst>
              <a:ext uri="{FF2B5EF4-FFF2-40B4-BE49-F238E27FC236}">
                <a16:creationId xmlns:a16="http://schemas.microsoft.com/office/drawing/2014/main" id="{72797868-032F-47D2-BAE7-EB0CE5266365}"/>
              </a:ext>
            </a:extLst>
          </p:cNvPr>
          <p:cNvSpPr txBox="1"/>
          <p:nvPr/>
        </p:nvSpPr>
        <p:spPr>
          <a:xfrm>
            <a:off x="40609" y="5978572"/>
            <a:ext cx="5730830" cy="350874"/>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rPr>
              <a:t>6TB workload, 80K TPS, 50-50 read-write split observed among our customers, off-peak to peak ratio is 40%, 1K objects. L16 VMs used per Azure guidance,. DSE license is $7,200 / year per node (assumes 8 cores). Azure monthly consumption prices were used. Findings based on Microsoft calculations.</a:t>
            </a:r>
          </a:p>
        </p:txBody>
      </p:sp>
      <p:graphicFrame>
        <p:nvGraphicFramePr>
          <p:cNvPr id="35" name="Table 34">
            <a:extLst>
              <a:ext uri="{FF2B5EF4-FFF2-40B4-BE49-F238E27FC236}">
                <a16:creationId xmlns:a16="http://schemas.microsoft.com/office/drawing/2014/main" id="{C1E6E3D4-604F-4B91-85E9-508E300B5E2F}"/>
              </a:ext>
            </a:extLst>
          </p:cNvPr>
          <p:cNvGraphicFramePr>
            <a:graphicFrameLocks noGrp="1"/>
          </p:cNvGraphicFramePr>
          <p:nvPr>
            <p:extLst/>
          </p:nvPr>
        </p:nvGraphicFramePr>
        <p:xfrm>
          <a:off x="213770" y="1794718"/>
          <a:ext cx="5441856" cy="4264906"/>
        </p:xfrm>
        <a:graphic>
          <a:graphicData uri="http://schemas.openxmlformats.org/drawingml/2006/table">
            <a:tbl>
              <a:tblPr firstRow="1" bandRow="1">
                <a:tableStyleId>{2D5ABB26-0587-4C30-8999-92F81FD0307C}</a:tableStyleId>
              </a:tblPr>
              <a:tblGrid>
                <a:gridCol w="1500730">
                  <a:extLst>
                    <a:ext uri="{9D8B030D-6E8A-4147-A177-3AD203B41FA5}">
                      <a16:colId xmlns:a16="http://schemas.microsoft.com/office/drawing/2014/main" val="2599182423"/>
                    </a:ext>
                  </a:extLst>
                </a:gridCol>
                <a:gridCol w="1614304">
                  <a:extLst>
                    <a:ext uri="{9D8B030D-6E8A-4147-A177-3AD203B41FA5}">
                      <a16:colId xmlns:a16="http://schemas.microsoft.com/office/drawing/2014/main" val="559073517"/>
                    </a:ext>
                  </a:extLst>
                </a:gridCol>
                <a:gridCol w="2326822">
                  <a:extLst>
                    <a:ext uri="{9D8B030D-6E8A-4147-A177-3AD203B41FA5}">
                      <a16:colId xmlns:a16="http://schemas.microsoft.com/office/drawing/2014/main" val="3428329668"/>
                    </a:ext>
                  </a:extLst>
                </a:gridCol>
              </a:tblGrid>
              <a:tr h="374145">
                <a:tc>
                  <a:txBody>
                    <a:bodyPr/>
                    <a:lstStyle/>
                    <a:p>
                      <a:r>
                        <a:rPr lang="en-US" sz="1800">
                          <a:solidFill>
                            <a:schemeClr val="bg1"/>
                          </a:solidFill>
                        </a:rPr>
                        <a:t>Cassandra</a:t>
                      </a:r>
                    </a:p>
                  </a:txBody>
                  <a:tcPr>
                    <a:solidFill>
                      <a:schemeClr val="accent1"/>
                    </a:solidFill>
                  </a:tcPr>
                </a:tc>
                <a:tc gridSpan="2">
                  <a:txBody>
                    <a:bodyPr/>
                    <a:lstStyle/>
                    <a:p>
                      <a:r>
                        <a:rPr lang="en-US" sz="1800">
                          <a:solidFill>
                            <a:schemeClr val="bg1"/>
                          </a:solidFill>
                        </a:rPr>
                        <a:t>Cosmos DB</a:t>
                      </a:r>
                    </a:p>
                  </a:txBody>
                  <a:tcPr>
                    <a:solidFill>
                      <a:schemeClr val="tx2"/>
                    </a:solidFill>
                  </a:tcPr>
                </a:tc>
                <a:tc hMerge="1">
                  <a:txBody>
                    <a:bodyPr/>
                    <a:lstStyle/>
                    <a:p>
                      <a:endParaRPr lang="en-US"/>
                    </a:p>
                  </a:txBody>
                  <a:tcPr>
                    <a:solidFill>
                      <a:schemeClr val="tx2"/>
                    </a:solidFill>
                  </a:tcPr>
                </a:tc>
                <a:extLst>
                  <a:ext uri="{0D108BD9-81ED-4DB2-BD59-A6C34878D82A}">
                    <a16:rowId xmlns:a16="http://schemas.microsoft.com/office/drawing/2014/main" val="1675171180"/>
                  </a:ext>
                </a:extLst>
              </a:tr>
              <a:tr h="1147561">
                <a:tc>
                  <a:txBody>
                    <a:bodyPr/>
                    <a:lstStyle/>
                    <a:p>
                      <a:r>
                        <a:rPr lang="en-US" sz="1400">
                          <a:solidFill>
                            <a:srgbClr val="FF0000"/>
                          </a:solidFill>
                        </a:rPr>
                        <a:t>High DevOps and license fees</a:t>
                      </a:r>
                    </a:p>
                  </a:txBody>
                  <a:tcPr>
                    <a:solidFill>
                      <a:srgbClr val="FF0000">
                        <a:alpha val="7000"/>
                      </a:srgbClr>
                    </a:solidFill>
                  </a:tcPr>
                </a:tc>
                <a:tc>
                  <a:txBody>
                    <a:bodyPr/>
                    <a:lstStyle/>
                    <a:p>
                      <a:r>
                        <a:rPr lang="en-US" sz="1400">
                          <a:solidFill>
                            <a:srgbClr val="00B050"/>
                          </a:solidFill>
                        </a:rPr>
                        <a:t>No DevOps or license fees</a:t>
                      </a:r>
                    </a:p>
                    <a:p>
                      <a:endParaRPr lang="en-US" sz="1400">
                        <a:solidFill>
                          <a:srgbClr val="00B050"/>
                        </a:solidFill>
                      </a:endParaRPr>
                    </a:p>
                    <a:p>
                      <a:r>
                        <a:rPr lang="en-US" sz="1400" b="1">
                          <a:solidFill>
                            <a:srgbClr val="00B050"/>
                          </a:solidFill>
                        </a:rPr>
                        <a:t>Up to 40% savings</a:t>
                      </a:r>
                    </a:p>
                  </a:txBody>
                  <a:tcPr>
                    <a:solidFill>
                      <a:srgbClr val="00B050">
                        <a:alpha val="9000"/>
                      </a:srgbClr>
                    </a:solidFill>
                  </a:tcPr>
                </a:tc>
                <a:tc>
                  <a:txBody>
                    <a:bodyPr/>
                    <a:lstStyle/>
                    <a:p>
                      <a:endParaRPr lang="en-US" sz="1200"/>
                    </a:p>
                  </a:txBody>
                  <a:tcPr/>
                </a:tc>
                <a:extLst>
                  <a:ext uri="{0D108BD9-81ED-4DB2-BD59-A6C34878D82A}">
                    <a16:rowId xmlns:a16="http://schemas.microsoft.com/office/drawing/2014/main" val="162463533"/>
                  </a:ext>
                </a:extLst>
              </a:tr>
              <a:tr h="1331074">
                <a:tc>
                  <a:txBody>
                    <a:bodyPr/>
                    <a:lstStyle/>
                    <a:p>
                      <a:r>
                        <a:rPr lang="en-US" sz="1400">
                          <a:solidFill>
                            <a:srgbClr val="FF0000"/>
                          </a:solidFill>
                        </a:rPr>
                        <a:t>Limited elasticity. Over- provisioning</a:t>
                      </a:r>
                    </a:p>
                  </a:txBody>
                  <a:tcPr>
                    <a:solidFill>
                      <a:srgbClr val="FF0000">
                        <a:alpha val="7000"/>
                      </a:srgbClr>
                    </a:solidFill>
                  </a:tcPr>
                </a:tc>
                <a:tc>
                  <a:txBody>
                    <a:bodyPr/>
                    <a:lstStyle/>
                    <a:p>
                      <a:r>
                        <a:rPr lang="en-US" sz="1400">
                          <a:solidFill>
                            <a:srgbClr val="00B050"/>
                          </a:solidFill>
                        </a:rPr>
                        <a:t>Instant and limitless elasticity</a:t>
                      </a:r>
                    </a:p>
                    <a:p>
                      <a:endParaRPr lang="en-US" sz="1400">
                        <a:solidFill>
                          <a:srgbClr val="00B050"/>
                        </a:solidFill>
                      </a:endParaRPr>
                    </a:p>
                    <a:p>
                      <a:r>
                        <a:rPr lang="en-US" sz="1400" b="1">
                          <a:solidFill>
                            <a:srgbClr val="00B050"/>
                          </a:solidFill>
                        </a:rPr>
                        <a:t>Up to 25% savings</a:t>
                      </a:r>
                    </a:p>
                  </a:txBody>
                  <a:tcPr>
                    <a:solidFill>
                      <a:srgbClr val="00B050">
                        <a:alpha val="9000"/>
                      </a:srgbClr>
                    </a:solidFill>
                  </a:tcPr>
                </a:tc>
                <a:tc>
                  <a:txBody>
                    <a:bodyPr/>
                    <a:lstStyle/>
                    <a:p>
                      <a:endParaRPr lang="en-US" sz="1200"/>
                    </a:p>
                    <a:p>
                      <a:endParaRPr lang="en-US" sz="1200"/>
                    </a:p>
                    <a:p>
                      <a:endParaRPr lang="en-US" sz="1200"/>
                    </a:p>
                    <a:p>
                      <a:endParaRPr lang="en-US" sz="1200"/>
                    </a:p>
                    <a:p>
                      <a:endParaRPr lang="en-US" sz="1200"/>
                    </a:p>
                    <a:p>
                      <a:endParaRPr lang="en-US" sz="1200"/>
                    </a:p>
                    <a:p>
                      <a:endParaRPr lang="en-US" sz="1200"/>
                    </a:p>
                  </a:txBody>
                  <a:tcPr/>
                </a:tc>
                <a:extLst>
                  <a:ext uri="{0D108BD9-81ED-4DB2-BD59-A6C34878D82A}">
                    <a16:rowId xmlns:a16="http://schemas.microsoft.com/office/drawing/2014/main" val="1186243888"/>
                  </a:ext>
                </a:extLst>
              </a:tr>
              <a:tr h="1331074">
                <a:tc>
                  <a:txBody>
                    <a:bodyPr/>
                    <a:lstStyle/>
                    <a:p>
                      <a:r>
                        <a:rPr lang="en-US" sz="1400">
                          <a:solidFill>
                            <a:srgbClr val="FF0000"/>
                          </a:solidFill>
                        </a:rPr>
                        <a:t>Not Cloud-optimized. Poor compute, network, and storage utilization. </a:t>
                      </a:r>
                    </a:p>
                  </a:txBody>
                  <a:tcPr>
                    <a:solidFill>
                      <a:srgbClr val="FF0000">
                        <a:alpha val="7000"/>
                      </a:srgbClr>
                    </a:solidFill>
                  </a:tcPr>
                </a:tc>
                <a:tc>
                  <a:txBody>
                    <a:bodyPr/>
                    <a:lstStyle/>
                    <a:p>
                      <a:r>
                        <a:rPr lang="en-US" sz="1400">
                          <a:solidFill>
                            <a:srgbClr val="00B050"/>
                          </a:solidFill>
                        </a:rPr>
                        <a:t>Azure-optimized. High compute and network utilization.</a:t>
                      </a:r>
                    </a:p>
                    <a:p>
                      <a:endParaRPr lang="en-US" sz="1400">
                        <a:solidFill>
                          <a:srgbClr val="00B050"/>
                        </a:solidFill>
                      </a:endParaRPr>
                    </a:p>
                    <a:p>
                      <a:r>
                        <a:rPr lang="en-US" sz="1400" b="1">
                          <a:solidFill>
                            <a:srgbClr val="00B050"/>
                          </a:solidFill>
                        </a:rPr>
                        <a:t>Up to 40% savings</a:t>
                      </a:r>
                    </a:p>
                  </a:txBody>
                  <a:tcPr>
                    <a:solidFill>
                      <a:srgbClr val="00B050">
                        <a:alpha val="9000"/>
                      </a:srgbClr>
                    </a:solidFill>
                  </a:tcPr>
                </a:tc>
                <a:tc>
                  <a:txBody>
                    <a:bodyPr/>
                    <a:lstStyle/>
                    <a:p>
                      <a:endParaRPr lang="en-US" sz="1200"/>
                    </a:p>
                  </a:txBody>
                  <a:tcPr/>
                </a:tc>
                <a:extLst>
                  <a:ext uri="{0D108BD9-81ED-4DB2-BD59-A6C34878D82A}">
                    <a16:rowId xmlns:a16="http://schemas.microsoft.com/office/drawing/2014/main" val="1768435425"/>
                  </a:ext>
                </a:extLst>
              </a:tr>
            </a:tbl>
          </a:graphicData>
        </a:graphic>
      </p:graphicFrame>
      <p:sp>
        <p:nvSpPr>
          <p:cNvPr id="36" name="Text Placeholder 2">
            <a:extLst>
              <a:ext uri="{FF2B5EF4-FFF2-40B4-BE49-F238E27FC236}">
                <a16:creationId xmlns:a16="http://schemas.microsoft.com/office/drawing/2014/main" id="{377E35EE-2E4B-4E41-BD10-1A0BF3897802}"/>
              </a:ext>
            </a:extLst>
          </p:cNvPr>
          <p:cNvSpPr>
            <a:spLocks noGrp="1"/>
          </p:cNvSpPr>
          <p:nvPr>
            <p:ph type="body" sz="quarter" idx="10"/>
          </p:nvPr>
        </p:nvSpPr>
        <p:spPr>
          <a:xfrm>
            <a:off x="118360" y="1174642"/>
            <a:ext cx="6044383" cy="572464"/>
          </a:xfrm>
        </p:spPr>
        <p:txBody>
          <a:bodyPr/>
          <a:lstStyle/>
          <a:p>
            <a:r>
              <a:rPr lang="en-CA" sz="2800"/>
              <a:t>Cloud Cassandra TCO Challenges</a:t>
            </a:r>
            <a:endParaRPr lang="en-CA" sz="1800"/>
          </a:p>
        </p:txBody>
      </p:sp>
      <p:pic>
        <p:nvPicPr>
          <p:cNvPr id="37" name="Picture 36">
            <a:extLst>
              <a:ext uri="{FF2B5EF4-FFF2-40B4-BE49-F238E27FC236}">
                <a16:creationId xmlns:a16="http://schemas.microsoft.com/office/drawing/2014/main" id="{372F0AE1-6C7D-4AFC-9C90-09D6EE8B1AD5}"/>
              </a:ext>
            </a:extLst>
          </p:cNvPr>
          <p:cNvPicPr>
            <a:picLocks noChangeAspect="1"/>
          </p:cNvPicPr>
          <p:nvPr/>
        </p:nvPicPr>
        <p:blipFill>
          <a:blip r:embed="rId3"/>
          <a:stretch>
            <a:fillRect/>
          </a:stretch>
        </p:blipFill>
        <p:spPr>
          <a:xfrm>
            <a:off x="3499526" y="2248957"/>
            <a:ext cx="1832695" cy="985768"/>
          </a:xfrm>
          <a:prstGeom prst="rect">
            <a:avLst/>
          </a:prstGeom>
        </p:spPr>
      </p:pic>
      <p:pic>
        <p:nvPicPr>
          <p:cNvPr id="38" name="Picture 37">
            <a:extLst>
              <a:ext uri="{FF2B5EF4-FFF2-40B4-BE49-F238E27FC236}">
                <a16:creationId xmlns:a16="http://schemas.microsoft.com/office/drawing/2014/main" id="{5D1DDC47-4569-4175-8B28-781277CF8CA0}"/>
              </a:ext>
            </a:extLst>
          </p:cNvPr>
          <p:cNvPicPr>
            <a:picLocks noChangeAspect="1"/>
          </p:cNvPicPr>
          <p:nvPr/>
        </p:nvPicPr>
        <p:blipFill>
          <a:blip r:embed="rId4"/>
          <a:stretch>
            <a:fillRect/>
          </a:stretch>
        </p:blipFill>
        <p:spPr>
          <a:xfrm>
            <a:off x="3499526" y="3360898"/>
            <a:ext cx="1832695" cy="1065608"/>
          </a:xfrm>
          <a:prstGeom prst="rect">
            <a:avLst/>
          </a:prstGeom>
        </p:spPr>
      </p:pic>
      <p:pic>
        <p:nvPicPr>
          <p:cNvPr id="39" name="Picture 38">
            <a:extLst>
              <a:ext uri="{FF2B5EF4-FFF2-40B4-BE49-F238E27FC236}">
                <a16:creationId xmlns:a16="http://schemas.microsoft.com/office/drawing/2014/main" id="{E7B128FF-1ECE-4DCC-9514-86733503FCD4}"/>
              </a:ext>
            </a:extLst>
          </p:cNvPr>
          <p:cNvPicPr>
            <a:picLocks noChangeAspect="1"/>
          </p:cNvPicPr>
          <p:nvPr/>
        </p:nvPicPr>
        <p:blipFill>
          <a:blip r:embed="rId5"/>
          <a:stretch>
            <a:fillRect/>
          </a:stretch>
        </p:blipFill>
        <p:spPr>
          <a:xfrm>
            <a:off x="3477622" y="4645814"/>
            <a:ext cx="1968001" cy="991688"/>
          </a:xfrm>
          <a:prstGeom prst="rect">
            <a:avLst/>
          </a:prstGeom>
        </p:spPr>
      </p:pic>
      <p:sp>
        <p:nvSpPr>
          <p:cNvPr id="41" name="Text Placeholder 3">
            <a:extLst>
              <a:ext uri="{FF2B5EF4-FFF2-40B4-BE49-F238E27FC236}">
                <a16:creationId xmlns:a16="http://schemas.microsoft.com/office/drawing/2014/main" id="{6638B02A-C05A-4D1A-83E5-5EB29ED6C9C5}"/>
              </a:ext>
            </a:extLst>
          </p:cNvPr>
          <p:cNvSpPr txBox="1">
            <a:spLocks/>
          </p:cNvSpPr>
          <p:nvPr/>
        </p:nvSpPr>
        <p:spPr>
          <a:xfrm>
            <a:off x="5988572" y="1162104"/>
            <a:ext cx="6204129" cy="586978"/>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sz="3136"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solidFill>
                <a:latin typeface="+mn-lt"/>
                <a:ea typeface="+mn-ea"/>
                <a:cs typeface="+mn-cs"/>
              </a:defRPr>
            </a:lvl2pPr>
            <a:lvl3pPr marL="22716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solidFill>
                <a:latin typeface="+mn-lt"/>
                <a:ea typeface="+mn-ea"/>
                <a:cs typeface="+mn-cs"/>
              </a:defRPr>
            </a:lvl3pPr>
            <a:lvl4pPr marL="45121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kern="1200" spc="0" baseline="0">
                <a:solidFill>
                  <a:schemeClr val="tx1"/>
                </a:solidFill>
                <a:latin typeface="+mn-lt"/>
                <a:ea typeface="+mn-ea"/>
                <a:cs typeface="+mn-cs"/>
              </a:defRPr>
            </a:lvl4pPr>
            <a:lvl5pPr marL="67216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1200"/>
              </a:spcBef>
              <a:spcAft>
                <a:spcPts val="0"/>
              </a:spcAft>
              <a:buClr>
                <a:srgbClr val="505050"/>
              </a:buClr>
              <a:buSzPct val="90000"/>
              <a:buFont typeface="Wingdings" pitchFamily="2" charset="2"/>
              <a:buNone/>
              <a:tabLst/>
              <a:defRPr/>
            </a:pPr>
            <a:r>
              <a:rPr kumimoji="0" lang="en-CA" sz="2800"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TCO Savings with Azure Cosmos DB</a:t>
            </a:r>
            <a:endParaRPr kumimoji="0" lang="en-CA" sz="1800"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endParaRPr>
          </a:p>
        </p:txBody>
      </p:sp>
      <p:grpSp>
        <p:nvGrpSpPr>
          <p:cNvPr id="29" name="Group 28">
            <a:extLst>
              <a:ext uri="{FF2B5EF4-FFF2-40B4-BE49-F238E27FC236}">
                <a16:creationId xmlns:a16="http://schemas.microsoft.com/office/drawing/2014/main" id="{7625242E-73BE-4A09-B120-874A561E2B55}"/>
              </a:ext>
            </a:extLst>
          </p:cNvPr>
          <p:cNvGrpSpPr/>
          <p:nvPr/>
        </p:nvGrpSpPr>
        <p:grpSpPr>
          <a:xfrm>
            <a:off x="10178692" y="4912574"/>
            <a:ext cx="1438058" cy="1339770"/>
            <a:chOff x="9965074" y="5048953"/>
            <a:chExt cx="1438058" cy="1339770"/>
          </a:xfrm>
        </p:grpSpPr>
        <p:sp>
          <p:nvSpPr>
            <p:cNvPr id="34" name="Rectangle 33">
              <a:extLst>
                <a:ext uri="{FF2B5EF4-FFF2-40B4-BE49-F238E27FC236}">
                  <a16:creationId xmlns:a16="http://schemas.microsoft.com/office/drawing/2014/main" id="{D611BAC2-475D-4498-BCCF-DEAB2F686741}"/>
                </a:ext>
              </a:extLst>
            </p:cNvPr>
            <p:cNvSpPr/>
            <p:nvPr/>
          </p:nvSpPr>
          <p:spPr bwMode="auto">
            <a:xfrm>
              <a:off x="9965074" y="5565114"/>
              <a:ext cx="1430139" cy="823609"/>
            </a:xfrm>
            <a:prstGeom prst="rect">
              <a:avLst/>
            </a:prstGeom>
            <a:solidFill>
              <a:schemeClr val="accent1">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mn-cs"/>
                </a:rPr>
                <a:t>Throughput</a:t>
              </a:r>
            </a:p>
          </p:txBody>
        </p:sp>
        <p:sp>
          <p:nvSpPr>
            <p:cNvPr id="40" name="Rectangle 39">
              <a:extLst>
                <a:ext uri="{FF2B5EF4-FFF2-40B4-BE49-F238E27FC236}">
                  <a16:creationId xmlns:a16="http://schemas.microsoft.com/office/drawing/2014/main" id="{B3D49184-57A4-4E96-AF96-AD9C54368BAD}"/>
                </a:ext>
              </a:extLst>
            </p:cNvPr>
            <p:cNvSpPr/>
            <p:nvPr/>
          </p:nvSpPr>
          <p:spPr bwMode="auto">
            <a:xfrm>
              <a:off x="9965074" y="5338178"/>
              <a:ext cx="1430139" cy="193254"/>
            </a:xfrm>
            <a:prstGeom prst="rect">
              <a:avLst/>
            </a:prstGeom>
            <a:solidFill>
              <a:schemeClr val="accent1">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mn-cs"/>
                </a:rPr>
                <a:t>Storage</a:t>
              </a:r>
            </a:p>
          </p:txBody>
        </p:sp>
        <p:sp>
          <p:nvSpPr>
            <p:cNvPr id="42" name="Rectangle 41">
              <a:extLst>
                <a:ext uri="{FF2B5EF4-FFF2-40B4-BE49-F238E27FC236}">
                  <a16:creationId xmlns:a16="http://schemas.microsoft.com/office/drawing/2014/main" id="{ECC2A8C8-5E0D-4E6D-89A7-947D797333FA}"/>
                </a:ext>
              </a:extLst>
            </p:cNvPr>
            <p:cNvSpPr/>
            <p:nvPr/>
          </p:nvSpPr>
          <p:spPr bwMode="auto">
            <a:xfrm>
              <a:off x="9965074" y="5048953"/>
              <a:ext cx="1438058" cy="245877"/>
            </a:xfrm>
            <a:prstGeom prst="rect">
              <a:avLst/>
            </a:prstGeom>
            <a:solidFill>
              <a:schemeClr val="accent1">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mn-cs"/>
                </a:rPr>
                <a:t>Bandwidth</a:t>
              </a:r>
            </a:p>
          </p:txBody>
        </p:sp>
      </p:grpSp>
    </p:spTree>
    <p:extLst>
      <p:ext uri="{BB962C8B-B14F-4D97-AF65-F5344CB8AC3E}">
        <p14:creationId xmlns:p14="http://schemas.microsoft.com/office/powerpoint/2010/main" val="376564271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54B8B-1C53-4101-A372-63AE018E33B5}"/>
              </a:ext>
            </a:extLst>
          </p:cNvPr>
          <p:cNvSpPr>
            <a:spLocks noGrp="1"/>
          </p:cNvSpPr>
          <p:nvPr>
            <p:ph type="title"/>
          </p:nvPr>
        </p:nvSpPr>
        <p:spPr>
          <a:xfrm>
            <a:off x="3363686" y="-150132"/>
            <a:ext cx="10515600" cy="1325563"/>
          </a:xfrm>
        </p:spPr>
        <p:txBody>
          <a:bodyPr/>
          <a:lstStyle/>
          <a:p>
            <a:r>
              <a:rPr lang="en-CA"/>
              <a:t>Save vs MongoDB on IaaS</a:t>
            </a:r>
            <a:endParaRPr lang="en-US"/>
          </a:p>
        </p:txBody>
      </p:sp>
      <p:sp>
        <p:nvSpPr>
          <p:cNvPr id="18" name="Freeform: Shape 637">
            <a:extLst>
              <a:ext uri="{FF2B5EF4-FFF2-40B4-BE49-F238E27FC236}">
                <a16:creationId xmlns:a16="http://schemas.microsoft.com/office/drawing/2014/main" id="{4A2A1A9F-CAD6-487D-B440-ABA3435B3035}"/>
              </a:ext>
            </a:extLst>
          </p:cNvPr>
          <p:cNvSpPr/>
          <p:nvPr/>
        </p:nvSpPr>
        <p:spPr bwMode="auto">
          <a:xfrm rot="19800000">
            <a:off x="11046677" y="2951196"/>
            <a:ext cx="438241" cy="933081"/>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solidFill>
            <a:schemeClr val="bg1"/>
          </a:solid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9" name="Freeform: Shape 638">
            <a:extLst>
              <a:ext uri="{FF2B5EF4-FFF2-40B4-BE49-F238E27FC236}">
                <a16:creationId xmlns:a16="http://schemas.microsoft.com/office/drawing/2014/main" id="{B45B7550-423E-4C04-A527-7749CBF17A5F}"/>
              </a:ext>
            </a:extLst>
          </p:cNvPr>
          <p:cNvSpPr/>
          <p:nvPr/>
        </p:nvSpPr>
        <p:spPr bwMode="auto">
          <a:xfrm rot="1800000">
            <a:off x="10403346" y="2920088"/>
            <a:ext cx="438241" cy="933081"/>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solidFill>
            <a:schemeClr val="bg1"/>
          </a:solid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0" name="Star: 12 Points 635">
            <a:extLst>
              <a:ext uri="{FF2B5EF4-FFF2-40B4-BE49-F238E27FC236}">
                <a16:creationId xmlns:a16="http://schemas.microsoft.com/office/drawing/2014/main" id="{6A852434-8462-4FA4-A922-99FCCE437023}"/>
              </a:ext>
            </a:extLst>
          </p:cNvPr>
          <p:cNvSpPr/>
          <p:nvPr/>
        </p:nvSpPr>
        <p:spPr bwMode="auto">
          <a:xfrm>
            <a:off x="10184157" y="1961031"/>
            <a:ext cx="1519948" cy="1519946"/>
          </a:xfrm>
          <a:prstGeom prst="star12">
            <a:avLst>
              <a:gd name="adj" fmla="val 40530"/>
            </a:avLst>
          </a:prstGeom>
          <a:solidFill>
            <a:schemeClr val="bg1"/>
          </a:solid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1" name="TextBox 20">
            <a:extLst>
              <a:ext uri="{FF2B5EF4-FFF2-40B4-BE49-F238E27FC236}">
                <a16:creationId xmlns:a16="http://schemas.microsoft.com/office/drawing/2014/main" id="{48880373-A225-4BAF-9506-4F0845201C72}"/>
              </a:ext>
            </a:extLst>
          </p:cNvPr>
          <p:cNvSpPr txBox="1"/>
          <p:nvPr/>
        </p:nvSpPr>
        <p:spPr>
          <a:xfrm>
            <a:off x="10408865" y="2301682"/>
            <a:ext cx="1059234" cy="710964"/>
          </a:xfrm>
          <a:prstGeom prst="rect">
            <a:avLst/>
          </a:prstGeom>
          <a:noFill/>
        </p:spPr>
        <p:txBody>
          <a:bodyPr wrap="square" lIns="182880" tIns="146304" rIns="182880" bIns="146304"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CA" sz="1500" b="1" i="0" u="none" strike="noStrike" kern="1200" cap="none" spc="0" normalizeH="0" baseline="0" noProof="0">
                <a:ln>
                  <a:noFill/>
                </a:ln>
                <a:solidFill>
                  <a:srgbClr val="0177D7"/>
                </a:solidFill>
                <a:effectLst/>
                <a:uLnTx/>
                <a:uFillTx/>
                <a:latin typeface="Segoe UI Semilight"/>
                <a:ea typeface="+mn-ea"/>
                <a:cs typeface="+mn-cs"/>
              </a:rPr>
              <a:t>5-6x</a:t>
            </a:r>
            <a:endParaRPr lang="en-US" sz="1500" b="1" i="0" u="none" strike="noStrike" kern="1200" cap="none" spc="0" baseline="0" noProof="0">
              <a:solidFill>
                <a:srgbClr val="0177D7"/>
              </a:solidFill>
              <a:latin typeface="Segoe UI Semilight"/>
              <a:cs typeface="Segoe UI Semilight"/>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177D7"/>
                </a:solidFill>
                <a:effectLst/>
                <a:uLnTx/>
                <a:uFillTx/>
                <a:latin typeface="Segoe UI Semilight"/>
                <a:ea typeface="+mn-ea"/>
                <a:cs typeface="+mn-cs"/>
              </a:rPr>
              <a:t>Savings</a:t>
            </a:r>
            <a:endParaRPr lang="en-US" sz="1500" b="0" i="0" u="none" strike="noStrike" kern="1200" cap="none" spc="0" baseline="0" noProof="0">
              <a:solidFill>
                <a:srgbClr val="0177D7"/>
              </a:solidFill>
              <a:latin typeface="Segoe UI Semilight"/>
              <a:cs typeface="Segoe UI Semilight"/>
            </a:endParaRPr>
          </a:p>
        </p:txBody>
      </p:sp>
      <p:sp>
        <p:nvSpPr>
          <p:cNvPr id="22" name="Flowchart: Connector 21">
            <a:extLst>
              <a:ext uri="{FF2B5EF4-FFF2-40B4-BE49-F238E27FC236}">
                <a16:creationId xmlns:a16="http://schemas.microsoft.com/office/drawing/2014/main" id="{8DE5A860-6C28-4673-B97B-B407359E15D6}"/>
              </a:ext>
            </a:extLst>
          </p:cNvPr>
          <p:cNvSpPr/>
          <p:nvPr/>
        </p:nvSpPr>
        <p:spPr bwMode="auto">
          <a:xfrm>
            <a:off x="10570156" y="2342068"/>
            <a:ext cx="746043" cy="726756"/>
          </a:xfrm>
          <a:prstGeom prst="flowChartConnector">
            <a:avLst/>
          </a:prstGeom>
          <a:no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TextBox 27">
            <a:extLst>
              <a:ext uri="{FF2B5EF4-FFF2-40B4-BE49-F238E27FC236}">
                <a16:creationId xmlns:a16="http://schemas.microsoft.com/office/drawing/2014/main" id="{023299F5-D7FD-4A43-BD51-BDB966AC95CA}"/>
              </a:ext>
            </a:extLst>
          </p:cNvPr>
          <p:cNvSpPr txBox="1"/>
          <p:nvPr/>
        </p:nvSpPr>
        <p:spPr>
          <a:xfrm>
            <a:off x="8281752" y="3419821"/>
            <a:ext cx="1519947" cy="397057"/>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500" b="1" i="1"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rPr>
              <a:t>$12,149/ mo</a:t>
            </a:r>
          </a:p>
        </p:txBody>
      </p:sp>
      <p:sp>
        <p:nvSpPr>
          <p:cNvPr id="29" name="TextBox 28">
            <a:extLst>
              <a:ext uri="{FF2B5EF4-FFF2-40B4-BE49-F238E27FC236}">
                <a16:creationId xmlns:a16="http://schemas.microsoft.com/office/drawing/2014/main" id="{5AE7E7C4-02C6-46F6-9525-A1BC1693D7B2}"/>
              </a:ext>
            </a:extLst>
          </p:cNvPr>
          <p:cNvSpPr txBox="1"/>
          <p:nvPr/>
        </p:nvSpPr>
        <p:spPr>
          <a:xfrm>
            <a:off x="6283677" y="5977270"/>
            <a:ext cx="2169936" cy="350837"/>
          </a:xfrm>
          <a:prstGeom prst="rect">
            <a:avLst/>
          </a:prstGeom>
          <a:noFill/>
        </p:spPr>
        <p:txBody>
          <a:bodyPr wrap="square" lIns="182880" tIns="146304" rIns="182880" bIns="146304"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rPr>
              <a:t>12 node (L16) MongoDB Enterprise cluster w support</a:t>
            </a:r>
          </a:p>
        </p:txBody>
      </p:sp>
      <p:sp>
        <p:nvSpPr>
          <p:cNvPr id="30" name="Rectangle 29">
            <a:extLst>
              <a:ext uri="{FF2B5EF4-FFF2-40B4-BE49-F238E27FC236}">
                <a16:creationId xmlns:a16="http://schemas.microsoft.com/office/drawing/2014/main" id="{A11CC05A-2F6F-431A-8ED7-5A40ECEF9D25}"/>
              </a:ext>
            </a:extLst>
          </p:cNvPr>
          <p:cNvSpPr/>
          <p:nvPr/>
        </p:nvSpPr>
        <p:spPr bwMode="auto">
          <a:xfrm>
            <a:off x="8381473" y="4412126"/>
            <a:ext cx="1508133" cy="15894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mn-cs"/>
              </a:rPr>
              <a:t>Virtual Machines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mn-cs"/>
              </a:rPr>
              <a:t>and Storage</a:t>
            </a:r>
          </a:p>
        </p:txBody>
      </p:sp>
      <p:sp>
        <p:nvSpPr>
          <p:cNvPr id="31" name="Rectangle 30">
            <a:extLst>
              <a:ext uri="{FF2B5EF4-FFF2-40B4-BE49-F238E27FC236}">
                <a16:creationId xmlns:a16="http://schemas.microsoft.com/office/drawing/2014/main" id="{E26E4391-C6C7-4FC4-A055-355D6E3A5980}"/>
              </a:ext>
            </a:extLst>
          </p:cNvPr>
          <p:cNvSpPr/>
          <p:nvPr/>
        </p:nvSpPr>
        <p:spPr bwMode="auto">
          <a:xfrm>
            <a:off x="6479757" y="2649165"/>
            <a:ext cx="1641651" cy="128911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mn-cs"/>
              </a:rPr>
              <a:t>MongoDB licenses</a:t>
            </a:r>
          </a:p>
        </p:txBody>
      </p:sp>
      <p:sp>
        <p:nvSpPr>
          <p:cNvPr id="32" name="TextBox 31">
            <a:extLst>
              <a:ext uri="{FF2B5EF4-FFF2-40B4-BE49-F238E27FC236}">
                <a16:creationId xmlns:a16="http://schemas.microsoft.com/office/drawing/2014/main" id="{DEBFA43D-F21D-47FA-8993-50A6C6B1C1DC}"/>
              </a:ext>
            </a:extLst>
          </p:cNvPr>
          <p:cNvSpPr txBox="1"/>
          <p:nvPr/>
        </p:nvSpPr>
        <p:spPr>
          <a:xfrm>
            <a:off x="6517360" y="2257037"/>
            <a:ext cx="1577068" cy="489098"/>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500" b="1" i="1"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rPr>
              <a:t>$16,949/ mo</a:t>
            </a:r>
          </a:p>
        </p:txBody>
      </p:sp>
      <p:sp>
        <p:nvSpPr>
          <p:cNvPr id="33" name="TextBox 32">
            <a:extLst>
              <a:ext uri="{FF2B5EF4-FFF2-40B4-BE49-F238E27FC236}">
                <a16:creationId xmlns:a16="http://schemas.microsoft.com/office/drawing/2014/main" id="{CC173155-46E8-4A2C-8A6A-453BCCD5E45D}"/>
              </a:ext>
            </a:extLst>
          </p:cNvPr>
          <p:cNvSpPr txBox="1"/>
          <p:nvPr/>
        </p:nvSpPr>
        <p:spPr>
          <a:xfrm>
            <a:off x="10089830" y="5944471"/>
            <a:ext cx="1676097" cy="350837"/>
          </a:xfrm>
          <a:prstGeom prst="rect">
            <a:avLst/>
          </a:prstGeom>
          <a:noFill/>
        </p:spPr>
        <p:txBody>
          <a:bodyPr wrap="square" lIns="182880" tIns="146304" rIns="182880" bIns="146304"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rPr>
              <a:t>Azure Cosmos DB</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rPr>
              <a:t>(list prices)</a:t>
            </a:r>
          </a:p>
        </p:txBody>
      </p:sp>
      <p:sp>
        <p:nvSpPr>
          <p:cNvPr id="34" name="Rectangle 33">
            <a:extLst>
              <a:ext uri="{FF2B5EF4-FFF2-40B4-BE49-F238E27FC236}">
                <a16:creationId xmlns:a16="http://schemas.microsoft.com/office/drawing/2014/main" id="{7D2156E2-64E8-4A52-A1D4-C0DB67DCA40F}"/>
              </a:ext>
            </a:extLst>
          </p:cNvPr>
          <p:cNvSpPr/>
          <p:nvPr/>
        </p:nvSpPr>
        <p:spPr bwMode="auto">
          <a:xfrm>
            <a:off x="8388098" y="3913895"/>
            <a:ext cx="1500667" cy="48043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mn-cs"/>
              </a:rPr>
              <a:t>Bandwidth</a:t>
            </a:r>
          </a:p>
        </p:txBody>
      </p:sp>
      <p:sp>
        <p:nvSpPr>
          <p:cNvPr id="35" name="Rectangle 34">
            <a:extLst>
              <a:ext uri="{FF2B5EF4-FFF2-40B4-BE49-F238E27FC236}">
                <a16:creationId xmlns:a16="http://schemas.microsoft.com/office/drawing/2014/main" id="{F2545FA5-1E3D-4BCE-8A72-8AFF2A51456E}"/>
              </a:ext>
            </a:extLst>
          </p:cNvPr>
          <p:cNvSpPr/>
          <p:nvPr/>
        </p:nvSpPr>
        <p:spPr bwMode="auto">
          <a:xfrm>
            <a:off x="6467055" y="4402783"/>
            <a:ext cx="1647761" cy="15894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mn-cs"/>
              </a:rPr>
              <a:t>Virtual Machines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mn-cs"/>
              </a:rPr>
              <a:t>and Storage</a:t>
            </a:r>
          </a:p>
        </p:txBody>
      </p:sp>
      <p:sp>
        <p:nvSpPr>
          <p:cNvPr id="36" name="Rectangle 35">
            <a:extLst>
              <a:ext uri="{FF2B5EF4-FFF2-40B4-BE49-F238E27FC236}">
                <a16:creationId xmlns:a16="http://schemas.microsoft.com/office/drawing/2014/main" id="{12FD32D4-BD3C-457B-91F0-58D936145D31}"/>
              </a:ext>
            </a:extLst>
          </p:cNvPr>
          <p:cNvSpPr/>
          <p:nvPr/>
        </p:nvSpPr>
        <p:spPr bwMode="auto">
          <a:xfrm>
            <a:off x="6481631" y="3953091"/>
            <a:ext cx="1639604" cy="43676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mn-cs"/>
              </a:rPr>
              <a:t>Bandwidth</a:t>
            </a:r>
          </a:p>
        </p:txBody>
      </p:sp>
      <p:sp>
        <p:nvSpPr>
          <p:cNvPr id="38" name="TextBox 37">
            <a:extLst>
              <a:ext uri="{FF2B5EF4-FFF2-40B4-BE49-F238E27FC236}">
                <a16:creationId xmlns:a16="http://schemas.microsoft.com/office/drawing/2014/main" id="{A73BB671-DC0A-42E2-94EE-95F4CD6443FB}"/>
              </a:ext>
            </a:extLst>
          </p:cNvPr>
          <p:cNvSpPr txBox="1"/>
          <p:nvPr/>
        </p:nvSpPr>
        <p:spPr>
          <a:xfrm>
            <a:off x="10255218" y="4192586"/>
            <a:ext cx="1381778" cy="489098"/>
          </a:xfrm>
          <a:prstGeom prst="rect">
            <a:avLst/>
          </a:prstGeom>
          <a:noFill/>
        </p:spPr>
        <p:txBody>
          <a:bodyPr wrap="square" lIns="182880" tIns="146304" rIns="182880" bIns="146304"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500" b="1" i="1"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rPr>
              <a:t>$2,574/</a:t>
            </a:r>
            <a:r>
              <a:rPr kumimoji="0" lang="en-US" sz="1500" b="1" i="1" u="none" strike="noStrike" kern="1200" cap="none" spc="0" normalizeH="0" baseline="0" noProof="0" err="1">
                <a:ln>
                  <a:noFill/>
                </a:ln>
                <a:gradFill>
                  <a:gsLst>
                    <a:gs pos="1250">
                      <a:prstClr val="black"/>
                    </a:gs>
                    <a:gs pos="99000">
                      <a:prstClr val="black"/>
                    </a:gs>
                  </a:gsLst>
                  <a:lin ang="5400000" scaled="0"/>
                </a:gradFill>
                <a:effectLst/>
                <a:uLnTx/>
                <a:uFillTx/>
                <a:latin typeface="Segoe UI"/>
                <a:ea typeface="+mn-ea"/>
                <a:cs typeface="+mn-cs"/>
              </a:rPr>
              <a:t>mo</a:t>
            </a:r>
            <a:endParaRPr kumimoji="0" lang="en-US" sz="1500" b="1" i="1"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500" b="1" i="1"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endParaRPr>
          </a:p>
        </p:txBody>
      </p:sp>
      <p:sp>
        <p:nvSpPr>
          <p:cNvPr id="41" name="TextBox 40">
            <a:extLst>
              <a:ext uri="{FF2B5EF4-FFF2-40B4-BE49-F238E27FC236}">
                <a16:creationId xmlns:a16="http://schemas.microsoft.com/office/drawing/2014/main" id="{9B1A0FB8-4F22-48B4-9693-E0B57F96BD7C}"/>
              </a:ext>
            </a:extLst>
          </p:cNvPr>
          <p:cNvSpPr txBox="1"/>
          <p:nvPr/>
        </p:nvSpPr>
        <p:spPr>
          <a:xfrm>
            <a:off x="8243169" y="5939070"/>
            <a:ext cx="1831448" cy="350837"/>
          </a:xfrm>
          <a:prstGeom prst="rect">
            <a:avLst/>
          </a:prstGeom>
          <a:noFill/>
        </p:spPr>
        <p:txBody>
          <a:bodyPr wrap="square" lIns="182880" tIns="146304" rIns="182880" bIns="146304"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rPr>
              <a:t>18 node (L16) MongoDB cluster</a:t>
            </a:r>
          </a:p>
        </p:txBody>
      </p:sp>
      <p:sp>
        <p:nvSpPr>
          <p:cNvPr id="25" name="TextBox 24">
            <a:extLst>
              <a:ext uri="{FF2B5EF4-FFF2-40B4-BE49-F238E27FC236}">
                <a16:creationId xmlns:a16="http://schemas.microsoft.com/office/drawing/2014/main" id="{BBE38823-D01D-4F7C-B076-4E3422D0F35A}"/>
              </a:ext>
            </a:extLst>
          </p:cNvPr>
          <p:cNvSpPr txBox="1"/>
          <p:nvPr/>
        </p:nvSpPr>
        <p:spPr>
          <a:xfrm>
            <a:off x="6593" y="5958123"/>
            <a:ext cx="6193805" cy="776631"/>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rPr>
              <a:t>2TB workload, 20K TPS, 50-50 read-write split observed among our customers, off-peak to peak ratio is 40%, 1K objects. 4 shards, 3-way replication, L16 VMs used per Azure guidance,. MongoDB license assumed $4,800 / year per </a:t>
            </a:r>
            <a:r>
              <a:rPr kumimoji="0" lang="en-US" sz="1000" b="0" i="0" u="none" strike="noStrike" kern="1200" cap="none" spc="0" normalizeH="0" baseline="0" noProof="0">
                <a:ln>
                  <a:noFill/>
                </a:ln>
                <a:gradFill>
                  <a:gsLst>
                    <a:gs pos="1250">
                      <a:prstClr val="black"/>
                    </a:gs>
                    <a:gs pos="99000">
                      <a:prstClr val="black"/>
                    </a:gs>
                  </a:gsLst>
                  <a:lin ang="5400000" scaled="0"/>
                </a:gradFill>
                <a:effectLst/>
                <a:uLnTx/>
                <a:uFillTx/>
                <a:latin typeface="Segoe UI Semilight"/>
                <a:ea typeface="+mn-ea"/>
                <a:cs typeface="+mn-cs"/>
              </a:rPr>
              <a:t>node. Azure monthly consumption prices were used. Workload is smaller than Cassandra due to observed reliability/performance challenges with MongoDB at high load. </a:t>
            </a:r>
            <a:r>
              <a:rPr kumimoji="0" lang="en-US" sz="1000" b="0" i="0"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rPr>
              <a:t>Findings based on Microsoft calculations.</a:t>
            </a:r>
          </a:p>
        </p:txBody>
      </p:sp>
      <p:graphicFrame>
        <p:nvGraphicFramePr>
          <p:cNvPr id="46" name="Table 45">
            <a:extLst>
              <a:ext uri="{FF2B5EF4-FFF2-40B4-BE49-F238E27FC236}">
                <a16:creationId xmlns:a16="http://schemas.microsoft.com/office/drawing/2014/main" id="{0A998F1B-CC0D-4BCC-B102-41E546C1E872}"/>
              </a:ext>
            </a:extLst>
          </p:cNvPr>
          <p:cNvGraphicFramePr>
            <a:graphicFrameLocks noGrp="1"/>
          </p:cNvGraphicFramePr>
          <p:nvPr>
            <p:extLst/>
          </p:nvPr>
        </p:nvGraphicFramePr>
        <p:xfrm>
          <a:off x="213770" y="1861393"/>
          <a:ext cx="5441856" cy="4149707"/>
        </p:xfrm>
        <a:graphic>
          <a:graphicData uri="http://schemas.openxmlformats.org/drawingml/2006/table">
            <a:tbl>
              <a:tblPr firstRow="1" bandRow="1">
                <a:tableStyleId>{2D5ABB26-0587-4C30-8999-92F81FD0307C}</a:tableStyleId>
              </a:tblPr>
              <a:tblGrid>
                <a:gridCol w="1586455">
                  <a:extLst>
                    <a:ext uri="{9D8B030D-6E8A-4147-A177-3AD203B41FA5}">
                      <a16:colId xmlns:a16="http://schemas.microsoft.com/office/drawing/2014/main" val="2599182423"/>
                    </a:ext>
                  </a:extLst>
                </a:gridCol>
                <a:gridCol w="1528579">
                  <a:extLst>
                    <a:ext uri="{9D8B030D-6E8A-4147-A177-3AD203B41FA5}">
                      <a16:colId xmlns:a16="http://schemas.microsoft.com/office/drawing/2014/main" val="559073517"/>
                    </a:ext>
                  </a:extLst>
                </a:gridCol>
                <a:gridCol w="2326822">
                  <a:extLst>
                    <a:ext uri="{9D8B030D-6E8A-4147-A177-3AD203B41FA5}">
                      <a16:colId xmlns:a16="http://schemas.microsoft.com/office/drawing/2014/main" val="3428329668"/>
                    </a:ext>
                  </a:extLst>
                </a:gridCol>
              </a:tblGrid>
              <a:tr h="350596">
                <a:tc>
                  <a:txBody>
                    <a:bodyPr/>
                    <a:lstStyle/>
                    <a:p>
                      <a:r>
                        <a:rPr lang="en-US" sz="1800">
                          <a:solidFill>
                            <a:schemeClr val="bg1"/>
                          </a:solidFill>
                        </a:rPr>
                        <a:t>MongoDB</a:t>
                      </a:r>
                    </a:p>
                  </a:txBody>
                  <a:tcPr>
                    <a:solidFill>
                      <a:schemeClr val="accent1"/>
                    </a:solidFill>
                  </a:tcPr>
                </a:tc>
                <a:tc gridSpan="2">
                  <a:txBody>
                    <a:bodyPr/>
                    <a:lstStyle/>
                    <a:p>
                      <a:r>
                        <a:rPr lang="en-US" sz="1800">
                          <a:solidFill>
                            <a:schemeClr val="bg1"/>
                          </a:solidFill>
                        </a:rPr>
                        <a:t>Cosmos DB</a:t>
                      </a:r>
                    </a:p>
                  </a:txBody>
                  <a:tcPr>
                    <a:solidFill>
                      <a:schemeClr val="tx2"/>
                    </a:solidFill>
                  </a:tcPr>
                </a:tc>
                <a:tc hMerge="1">
                  <a:txBody>
                    <a:bodyPr/>
                    <a:lstStyle/>
                    <a:p>
                      <a:endParaRPr lang="en-US"/>
                    </a:p>
                  </a:txBody>
                  <a:tcPr>
                    <a:solidFill>
                      <a:schemeClr val="tx2"/>
                    </a:solidFill>
                  </a:tcPr>
                </a:tc>
                <a:extLst>
                  <a:ext uri="{0D108BD9-81ED-4DB2-BD59-A6C34878D82A}">
                    <a16:rowId xmlns:a16="http://schemas.microsoft.com/office/drawing/2014/main" val="1675171180"/>
                  </a:ext>
                </a:extLst>
              </a:tr>
              <a:tr h="1097613">
                <a:tc>
                  <a:txBody>
                    <a:bodyPr/>
                    <a:lstStyle/>
                    <a:p>
                      <a:r>
                        <a:rPr lang="en-US" sz="1400">
                          <a:solidFill>
                            <a:srgbClr val="FF0000"/>
                          </a:solidFill>
                        </a:rPr>
                        <a:t>High DevOps and license fees</a:t>
                      </a:r>
                    </a:p>
                  </a:txBody>
                  <a:tcPr>
                    <a:solidFill>
                      <a:srgbClr val="FF0000">
                        <a:alpha val="7000"/>
                      </a:srgbClr>
                    </a:solidFill>
                  </a:tcPr>
                </a:tc>
                <a:tc>
                  <a:txBody>
                    <a:bodyPr/>
                    <a:lstStyle/>
                    <a:p>
                      <a:r>
                        <a:rPr lang="en-US" sz="1400">
                          <a:solidFill>
                            <a:srgbClr val="00B050"/>
                          </a:solidFill>
                        </a:rPr>
                        <a:t>No DevOps or license fees</a:t>
                      </a:r>
                    </a:p>
                    <a:p>
                      <a:r>
                        <a:rPr lang="en-US" sz="1400" b="1">
                          <a:solidFill>
                            <a:srgbClr val="00B050"/>
                          </a:solidFill>
                        </a:rPr>
                        <a:t>Up to 30% savings</a:t>
                      </a:r>
                    </a:p>
                  </a:txBody>
                  <a:tcPr>
                    <a:solidFill>
                      <a:srgbClr val="00B050">
                        <a:alpha val="9000"/>
                      </a:srgbClr>
                    </a:solidFill>
                  </a:tcPr>
                </a:tc>
                <a:tc>
                  <a:txBody>
                    <a:bodyPr/>
                    <a:lstStyle/>
                    <a:p>
                      <a:endParaRPr lang="en-US" sz="1200"/>
                    </a:p>
                  </a:txBody>
                  <a:tcPr/>
                </a:tc>
                <a:extLst>
                  <a:ext uri="{0D108BD9-81ED-4DB2-BD59-A6C34878D82A}">
                    <a16:rowId xmlns:a16="http://schemas.microsoft.com/office/drawing/2014/main" val="162463533"/>
                  </a:ext>
                </a:extLst>
              </a:tr>
              <a:tr h="1314734">
                <a:tc>
                  <a:txBody>
                    <a:bodyPr/>
                    <a:lstStyle/>
                    <a:p>
                      <a:r>
                        <a:rPr lang="en-US" sz="1400">
                          <a:solidFill>
                            <a:srgbClr val="FF0000"/>
                          </a:solidFill>
                        </a:rPr>
                        <a:t>Limited elasticity. Over- provisioning</a:t>
                      </a:r>
                    </a:p>
                  </a:txBody>
                  <a:tcPr>
                    <a:solidFill>
                      <a:srgbClr val="FF0000">
                        <a:alpha val="7000"/>
                      </a:srgbClr>
                    </a:solidFill>
                  </a:tcPr>
                </a:tc>
                <a:tc>
                  <a:txBody>
                    <a:bodyPr/>
                    <a:lstStyle/>
                    <a:p>
                      <a:r>
                        <a:rPr lang="en-US" sz="1400">
                          <a:solidFill>
                            <a:srgbClr val="00B050"/>
                          </a:solidFill>
                        </a:rPr>
                        <a:t>Instant and limitless elasticity</a:t>
                      </a:r>
                    </a:p>
                    <a:p>
                      <a:r>
                        <a:rPr lang="en-US" sz="1400" b="1">
                          <a:solidFill>
                            <a:srgbClr val="00B050"/>
                          </a:solidFill>
                        </a:rPr>
                        <a:t>Up to 25% savings</a:t>
                      </a:r>
                    </a:p>
                  </a:txBody>
                  <a:tcPr>
                    <a:solidFill>
                      <a:srgbClr val="00B050">
                        <a:alpha val="9000"/>
                      </a:srgbClr>
                    </a:solidFill>
                  </a:tcPr>
                </a:tc>
                <a:tc>
                  <a:txBody>
                    <a:bodyPr/>
                    <a:lstStyle/>
                    <a:p>
                      <a:endParaRPr lang="en-US" sz="1200"/>
                    </a:p>
                    <a:p>
                      <a:endParaRPr lang="en-US" sz="1200"/>
                    </a:p>
                    <a:p>
                      <a:endParaRPr lang="en-US" sz="1200"/>
                    </a:p>
                    <a:p>
                      <a:endParaRPr lang="en-US" sz="1200"/>
                    </a:p>
                    <a:p>
                      <a:endParaRPr lang="en-US" sz="1200"/>
                    </a:p>
                    <a:p>
                      <a:endParaRPr lang="en-US" sz="1200"/>
                    </a:p>
                    <a:p>
                      <a:endParaRPr lang="en-US" sz="1200"/>
                    </a:p>
                  </a:txBody>
                  <a:tcPr/>
                </a:tc>
                <a:extLst>
                  <a:ext uri="{0D108BD9-81ED-4DB2-BD59-A6C34878D82A}">
                    <a16:rowId xmlns:a16="http://schemas.microsoft.com/office/drawing/2014/main" val="1186243888"/>
                  </a:ext>
                </a:extLst>
              </a:tr>
              <a:tr h="1314734">
                <a:tc>
                  <a:txBody>
                    <a:bodyPr/>
                    <a:lstStyle/>
                    <a:p>
                      <a:r>
                        <a:rPr lang="en-US" sz="1400">
                          <a:solidFill>
                            <a:srgbClr val="FF0000"/>
                          </a:solidFill>
                        </a:rPr>
                        <a:t>Not Cloud-optimized. Poor compute, network, and storage utilization. </a:t>
                      </a:r>
                    </a:p>
                  </a:txBody>
                  <a:tcPr>
                    <a:solidFill>
                      <a:srgbClr val="FF0000">
                        <a:alpha val="7000"/>
                      </a:srgbClr>
                    </a:solidFill>
                  </a:tcPr>
                </a:tc>
                <a:tc>
                  <a:txBody>
                    <a:bodyPr/>
                    <a:lstStyle/>
                    <a:p>
                      <a:r>
                        <a:rPr lang="en-US" sz="1400">
                          <a:solidFill>
                            <a:srgbClr val="00B050"/>
                          </a:solidFill>
                        </a:rPr>
                        <a:t>Azure-optimized. High compute and network utilization.</a:t>
                      </a:r>
                    </a:p>
                    <a:p>
                      <a:r>
                        <a:rPr lang="en-US" sz="1400" b="1">
                          <a:solidFill>
                            <a:srgbClr val="00B050"/>
                          </a:solidFill>
                        </a:rPr>
                        <a:t>Up to 40% savings</a:t>
                      </a:r>
                    </a:p>
                  </a:txBody>
                  <a:tcPr>
                    <a:solidFill>
                      <a:srgbClr val="00B050">
                        <a:alpha val="9000"/>
                      </a:srgbClr>
                    </a:solidFill>
                  </a:tcPr>
                </a:tc>
                <a:tc>
                  <a:txBody>
                    <a:bodyPr/>
                    <a:lstStyle/>
                    <a:p>
                      <a:endParaRPr lang="en-US" sz="1200"/>
                    </a:p>
                  </a:txBody>
                  <a:tcPr/>
                </a:tc>
                <a:extLst>
                  <a:ext uri="{0D108BD9-81ED-4DB2-BD59-A6C34878D82A}">
                    <a16:rowId xmlns:a16="http://schemas.microsoft.com/office/drawing/2014/main" val="1768435425"/>
                  </a:ext>
                </a:extLst>
              </a:tr>
            </a:tbl>
          </a:graphicData>
        </a:graphic>
      </p:graphicFrame>
      <p:sp>
        <p:nvSpPr>
          <p:cNvPr id="47" name="Text Placeholder 2">
            <a:extLst>
              <a:ext uri="{FF2B5EF4-FFF2-40B4-BE49-F238E27FC236}">
                <a16:creationId xmlns:a16="http://schemas.microsoft.com/office/drawing/2014/main" id="{1BA9EEF4-98AF-4881-8DCB-8F78951DB9F2}"/>
              </a:ext>
            </a:extLst>
          </p:cNvPr>
          <p:cNvSpPr>
            <a:spLocks noGrp="1"/>
          </p:cNvSpPr>
          <p:nvPr>
            <p:ph type="body" sz="quarter" idx="10"/>
          </p:nvPr>
        </p:nvSpPr>
        <p:spPr>
          <a:xfrm>
            <a:off x="118360" y="1174642"/>
            <a:ext cx="6044383" cy="572464"/>
          </a:xfrm>
        </p:spPr>
        <p:txBody>
          <a:bodyPr/>
          <a:lstStyle/>
          <a:p>
            <a:r>
              <a:rPr lang="en-CA" sz="2800"/>
              <a:t>Cloud MongoDB TCO Challenges</a:t>
            </a:r>
            <a:endParaRPr lang="en-CA" sz="1800"/>
          </a:p>
        </p:txBody>
      </p:sp>
      <p:pic>
        <p:nvPicPr>
          <p:cNvPr id="48" name="Picture 47">
            <a:extLst>
              <a:ext uri="{FF2B5EF4-FFF2-40B4-BE49-F238E27FC236}">
                <a16:creationId xmlns:a16="http://schemas.microsoft.com/office/drawing/2014/main" id="{206C750F-EADB-4919-A1E8-0871DAD91FF5}"/>
              </a:ext>
            </a:extLst>
          </p:cNvPr>
          <p:cNvPicPr>
            <a:picLocks noChangeAspect="1"/>
          </p:cNvPicPr>
          <p:nvPr/>
        </p:nvPicPr>
        <p:blipFill>
          <a:blip r:embed="rId3"/>
          <a:stretch>
            <a:fillRect/>
          </a:stretch>
        </p:blipFill>
        <p:spPr>
          <a:xfrm>
            <a:off x="3499526" y="2248957"/>
            <a:ext cx="1832695" cy="985768"/>
          </a:xfrm>
          <a:prstGeom prst="rect">
            <a:avLst/>
          </a:prstGeom>
        </p:spPr>
      </p:pic>
      <p:pic>
        <p:nvPicPr>
          <p:cNvPr id="49" name="Picture 48">
            <a:extLst>
              <a:ext uri="{FF2B5EF4-FFF2-40B4-BE49-F238E27FC236}">
                <a16:creationId xmlns:a16="http://schemas.microsoft.com/office/drawing/2014/main" id="{D9A9E546-5124-4A7C-9CB0-29FF4E94C01A}"/>
              </a:ext>
            </a:extLst>
          </p:cNvPr>
          <p:cNvPicPr>
            <a:picLocks noChangeAspect="1"/>
          </p:cNvPicPr>
          <p:nvPr/>
        </p:nvPicPr>
        <p:blipFill>
          <a:blip r:embed="rId4"/>
          <a:stretch>
            <a:fillRect/>
          </a:stretch>
        </p:blipFill>
        <p:spPr>
          <a:xfrm>
            <a:off x="3499526" y="3360898"/>
            <a:ext cx="1832695" cy="1065608"/>
          </a:xfrm>
          <a:prstGeom prst="rect">
            <a:avLst/>
          </a:prstGeom>
        </p:spPr>
      </p:pic>
      <p:pic>
        <p:nvPicPr>
          <p:cNvPr id="50" name="Picture 49">
            <a:extLst>
              <a:ext uri="{FF2B5EF4-FFF2-40B4-BE49-F238E27FC236}">
                <a16:creationId xmlns:a16="http://schemas.microsoft.com/office/drawing/2014/main" id="{63C4D545-81D7-455C-80A5-D49A928D5E4B}"/>
              </a:ext>
            </a:extLst>
          </p:cNvPr>
          <p:cNvPicPr>
            <a:picLocks noChangeAspect="1"/>
          </p:cNvPicPr>
          <p:nvPr/>
        </p:nvPicPr>
        <p:blipFill>
          <a:blip r:embed="rId5"/>
          <a:stretch>
            <a:fillRect/>
          </a:stretch>
        </p:blipFill>
        <p:spPr>
          <a:xfrm>
            <a:off x="3477622" y="4645814"/>
            <a:ext cx="1968001" cy="991688"/>
          </a:xfrm>
          <a:prstGeom prst="rect">
            <a:avLst/>
          </a:prstGeom>
        </p:spPr>
      </p:pic>
      <p:sp>
        <p:nvSpPr>
          <p:cNvPr id="51" name="Text Placeholder 3">
            <a:extLst>
              <a:ext uri="{FF2B5EF4-FFF2-40B4-BE49-F238E27FC236}">
                <a16:creationId xmlns:a16="http://schemas.microsoft.com/office/drawing/2014/main" id="{3F8E3D34-DAF4-4780-B37B-F9A8CDF0AA21}"/>
              </a:ext>
            </a:extLst>
          </p:cNvPr>
          <p:cNvSpPr txBox="1">
            <a:spLocks/>
          </p:cNvSpPr>
          <p:nvPr/>
        </p:nvSpPr>
        <p:spPr>
          <a:xfrm>
            <a:off x="6068401" y="1176618"/>
            <a:ext cx="6175100" cy="57246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sz="3136"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solidFill>
                <a:latin typeface="+mn-lt"/>
                <a:ea typeface="+mn-ea"/>
                <a:cs typeface="+mn-cs"/>
              </a:defRPr>
            </a:lvl2pPr>
            <a:lvl3pPr marL="22716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solidFill>
                <a:latin typeface="+mn-lt"/>
                <a:ea typeface="+mn-ea"/>
                <a:cs typeface="+mn-cs"/>
              </a:defRPr>
            </a:lvl3pPr>
            <a:lvl4pPr marL="45121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kern="1200" spc="0" baseline="0">
                <a:solidFill>
                  <a:schemeClr val="tx1"/>
                </a:solidFill>
                <a:latin typeface="+mn-lt"/>
                <a:ea typeface="+mn-ea"/>
                <a:cs typeface="+mn-cs"/>
              </a:defRPr>
            </a:lvl4pPr>
            <a:lvl5pPr marL="67216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1200"/>
              </a:spcBef>
              <a:spcAft>
                <a:spcPts val="0"/>
              </a:spcAft>
              <a:buClr>
                <a:srgbClr val="505050"/>
              </a:buClr>
              <a:buSzPct val="90000"/>
              <a:buFont typeface="Wingdings" pitchFamily="2" charset="2"/>
              <a:buNone/>
              <a:tabLst/>
              <a:defRPr/>
            </a:pPr>
            <a:r>
              <a:rPr kumimoji="0" lang="en-CA" sz="2800"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TCO Savings with Azure Cosmos DB</a:t>
            </a:r>
            <a:endParaRPr kumimoji="0" lang="en-CA" sz="1800"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endParaRPr>
          </a:p>
        </p:txBody>
      </p:sp>
      <p:grpSp>
        <p:nvGrpSpPr>
          <p:cNvPr id="37" name="Group 36">
            <a:extLst>
              <a:ext uri="{FF2B5EF4-FFF2-40B4-BE49-F238E27FC236}">
                <a16:creationId xmlns:a16="http://schemas.microsoft.com/office/drawing/2014/main" id="{27A3A3BA-B151-4E39-AC7C-CD57D279BCC5}"/>
              </a:ext>
            </a:extLst>
          </p:cNvPr>
          <p:cNvGrpSpPr/>
          <p:nvPr/>
        </p:nvGrpSpPr>
        <p:grpSpPr>
          <a:xfrm>
            <a:off x="10256059" y="4661851"/>
            <a:ext cx="1438058" cy="1339770"/>
            <a:chOff x="9965074" y="5048953"/>
            <a:chExt cx="1438058" cy="1339770"/>
          </a:xfrm>
        </p:grpSpPr>
        <p:sp>
          <p:nvSpPr>
            <p:cNvPr id="39" name="Rectangle 38">
              <a:extLst>
                <a:ext uri="{FF2B5EF4-FFF2-40B4-BE49-F238E27FC236}">
                  <a16:creationId xmlns:a16="http://schemas.microsoft.com/office/drawing/2014/main" id="{85129D2E-72F3-4D1F-9FB7-BD6768110467}"/>
                </a:ext>
              </a:extLst>
            </p:cNvPr>
            <p:cNvSpPr/>
            <p:nvPr/>
          </p:nvSpPr>
          <p:spPr bwMode="auto">
            <a:xfrm>
              <a:off x="9965074" y="5565114"/>
              <a:ext cx="1430139" cy="823609"/>
            </a:xfrm>
            <a:prstGeom prst="rect">
              <a:avLst/>
            </a:prstGeom>
            <a:solidFill>
              <a:schemeClr val="accent1">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mn-cs"/>
                </a:rPr>
                <a:t>Throughput</a:t>
              </a:r>
            </a:p>
          </p:txBody>
        </p:sp>
        <p:sp>
          <p:nvSpPr>
            <p:cNvPr id="40" name="Rectangle 39">
              <a:extLst>
                <a:ext uri="{FF2B5EF4-FFF2-40B4-BE49-F238E27FC236}">
                  <a16:creationId xmlns:a16="http://schemas.microsoft.com/office/drawing/2014/main" id="{33110C12-2A22-4A02-9BED-04387CD2CC02}"/>
                </a:ext>
              </a:extLst>
            </p:cNvPr>
            <p:cNvSpPr/>
            <p:nvPr/>
          </p:nvSpPr>
          <p:spPr bwMode="auto">
            <a:xfrm>
              <a:off x="9965074" y="5338178"/>
              <a:ext cx="1430139" cy="193254"/>
            </a:xfrm>
            <a:prstGeom prst="rect">
              <a:avLst/>
            </a:prstGeom>
            <a:solidFill>
              <a:schemeClr val="accent1">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mn-cs"/>
                </a:rPr>
                <a:t>Storage</a:t>
              </a:r>
            </a:p>
          </p:txBody>
        </p:sp>
        <p:sp>
          <p:nvSpPr>
            <p:cNvPr id="44" name="Rectangle 43">
              <a:extLst>
                <a:ext uri="{FF2B5EF4-FFF2-40B4-BE49-F238E27FC236}">
                  <a16:creationId xmlns:a16="http://schemas.microsoft.com/office/drawing/2014/main" id="{B7C821A9-9932-4B57-9935-11FDFB794344}"/>
                </a:ext>
              </a:extLst>
            </p:cNvPr>
            <p:cNvSpPr/>
            <p:nvPr/>
          </p:nvSpPr>
          <p:spPr bwMode="auto">
            <a:xfrm>
              <a:off x="9965074" y="5048953"/>
              <a:ext cx="1438058" cy="245877"/>
            </a:xfrm>
            <a:prstGeom prst="rect">
              <a:avLst/>
            </a:prstGeom>
            <a:solidFill>
              <a:schemeClr val="accent1">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mn-cs"/>
                </a:rPr>
                <a:t>Bandwidth</a:t>
              </a:r>
            </a:p>
          </p:txBody>
        </p:sp>
      </p:grpSp>
    </p:spTree>
    <p:extLst>
      <p:ext uri="{BB962C8B-B14F-4D97-AF65-F5344CB8AC3E}">
        <p14:creationId xmlns:p14="http://schemas.microsoft.com/office/powerpoint/2010/main" val="11016877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8"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3" name="Freeform: Shape 99"/>
          <p:cNvSpPr/>
          <p:nvPr/>
        </p:nvSpPr>
        <p:spPr>
          <a:xfrm>
            <a:off x="66978" y="5084563"/>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5" name="Freeform: Shape 827"/>
          <p:cNvSpPr/>
          <p:nvPr/>
        </p:nvSpPr>
        <p:spPr>
          <a:xfrm>
            <a:off x="757683" y="3086054"/>
            <a:ext cx="669864" cy="309672"/>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76" name="Picture 2" descr="https://c2.staticflickr.com/4/3701/19224697601_d03ecccf71_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945" r="13945"/>
          <a:stretch/>
        </p:blipFill>
        <p:spPr bwMode="auto">
          <a:xfrm>
            <a:off x="9345796" y="2405315"/>
            <a:ext cx="554112" cy="768430"/>
          </a:xfrm>
          <a:prstGeom prst="rect">
            <a:avLst/>
          </a:prstGeom>
          <a:noFill/>
          <a:extLst>
            <a:ext uri="{909E8E84-426E-40DD-AFC4-6F175D3DCCD1}">
              <a14:hiddenFill xmlns:a14="http://schemas.microsoft.com/office/drawing/2010/main">
                <a:solidFill>
                  <a:srgbClr val="FFFFFF"/>
                </a:solidFill>
              </a14:hiddenFill>
            </a:ext>
          </a:extLst>
        </p:spPr>
      </p:pic>
      <p:sp>
        <p:nvSpPr>
          <p:cNvPr id="277" name="Freeform: Shape 28"/>
          <p:cNvSpPr/>
          <p:nvPr/>
        </p:nvSpPr>
        <p:spPr>
          <a:xfrm>
            <a:off x="4305593" y="2273388"/>
            <a:ext cx="722852" cy="623188"/>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78" name="Picture 277" descr="https://upload.wikimedia.org/wikipedia/en/thumb/5/54/Gremlin_%28programming_language%29.png/383px-Gremlin_%28programming_language%29.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27461" y="2281328"/>
            <a:ext cx="1560030" cy="606906"/>
          </a:xfrm>
          <a:prstGeom prst="rect">
            <a:avLst/>
          </a:prstGeom>
          <a:extLst>
            <a:ext uri="{909E8E84-426E-40DD-AFC4-6F175D3DCCD1}">
              <a14:hiddenFill xmlns:a14="http://schemas.microsoft.com/office/drawing/2010/main">
                <a:solidFill>
                  <a:srgbClr val="FFFFFF"/>
                </a:solidFill>
              </a14:hiddenFill>
            </a:ext>
          </a:extLst>
        </p:spPr>
      </p:pic>
      <p:grpSp>
        <p:nvGrpSpPr>
          <p:cNvPr id="280" name="Group 279"/>
          <p:cNvGrpSpPr/>
          <p:nvPr/>
        </p:nvGrpSpPr>
        <p:grpSpPr>
          <a:xfrm>
            <a:off x="8796287" y="3693573"/>
            <a:ext cx="586303" cy="377163"/>
            <a:chOff x="7117181" y="5146654"/>
            <a:chExt cx="663064" cy="426544"/>
          </a:xfrm>
          <a:solidFill>
            <a:srgbClr val="59B4D9"/>
          </a:solidFill>
        </p:grpSpPr>
        <p:sp>
          <p:nvSpPr>
            <p:cNvPr id="281" name="Oval 280"/>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2" name="Oval 281"/>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3" name="Oval 282"/>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4" name="Oval 283"/>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85" name="Straight Connector 284"/>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286" name="Straight Connector 285"/>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287" name="Straight Connector 286"/>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288" name="Straight Connector 287"/>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289" name="Group 288"/>
          <p:cNvGrpSpPr/>
          <p:nvPr/>
        </p:nvGrpSpPr>
        <p:grpSpPr>
          <a:xfrm>
            <a:off x="6907362" y="3400046"/>
            <a:ext cx="499208" cy="473323"/>
            <a:chOff x="7128988" y="4166153"/>
            <a:chExt cx="604908" cy="573541"/>
          </a:xfrm>
        </p:grpSpPr>
        <p:cxnSp>
          <p:nvCxnSpPr>
            <p:cNvPr id="290" name="Straight Connector 289"/>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1" name="Straight Connector 290"/>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2" name="Oval 291"/>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293" name="Straight Connector 292"/>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4" name="Straight Connector 293"/>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5" name="Oval 294"/>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296" name="Oval 295"/>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297" name="Straight Connector 296"/>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8" name="Oval 297"/>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299" name="Straight Connector 298"/>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300" name="Oval 299"/>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301" name="Oval 300"/>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302" name="Oval 301"/>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303" name="TextBox 302"/>
          <p:cNvSpPr txBox="1"/>
          <p:nvPr/>
        </p:nvSpPr>
        <p:spPr>
          <a:xfrm>
            <a:off x="4398524" y="3807176"/>
            <a:ext cx="996428"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sp>
        <p:nvSpPr>
          <p:cNvPr id="304" name="TextBox 303"/>
          <p:cNvSpPr txBox="1"/>
          <p:nvPr/>
        </p:nvSpPr>
        <p:spPr>
          <a:xfrm>
            <a:off x="6863637" y="3882167"/>
            <a:ext cx="727122"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sp>
        <p:nvSpPr>
          <p:cNvPr id="305" name="TextBox 304"/>
          <p:cNvSpPr txBox="1"/>
          <p:nvPr/>
        </p:nvSpPr>
        <p:spPr>
          <a:xfrm>
            <a:off x="8962443" y="4170463"/>
            <a:ext cx="467436"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sp>
        <p:nvSpPr>
          <p:cNvPr id="306" name="TextBox 305"/>
          <p:cNvSpPr txBox="1"/>
          <p:nvPr/>
        </p:nvSpPr>
        <p:spPr>
          <a:xfrm>
            <a:off x="850952" y="5253414"/>
            <a:ext cx="2021708"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Turnkey global distribution</a:t>
            </a:r>
          </a:p>
        </p:txBody>
      </p:sp>
      <p:sp>
        <p:nvSpPr>
          <p:cNvPr id="307" name="TextBox 306"/>
          <p:cNvSpPr txBox="1"/>
          <p:nvPr/>
        </p:nvSpPr>
        <p:spPr>
          <a:xfrm>
            <a:off x="2696883" y="4696457"/>
            <a:ext cx="1858201" cy="461665"/>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of storage &amp; throughput</a:t>
            </a:r>
          </a:p>
        </p:txBody>
      </p:sp>
      <p:sp>
        <p:nvSpPr>
          <p:cNvPr id="308" name="TextBox 307"/>
          <p:cNvSpPr txBox="1"/>
          <p:nvPr/>
        </p:nvSpPr>
        <p:spPr>
          <a:xfrm>
            <a:off x="4426788" y="4574070"/>
            <a:ext cx="3222357"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Guaranteed low latency at the 99</a:t>
            </a:r>
            <a:r>
              <a:rPr kumimoji="0" lang="en-US" sz="1200" b="0" i="0" u="none" strike="noStrike" kern="0" cap="none" spc="0" normalizeH="0" baseline="30000" noProof="0">
                <a:ln>
                  <a:noFill/>
                </a:ln>
                <a:solidFill>
                  <a:srgbClr val="002050"/>
                </a:solidFill>
                <a:effectLst/>
                <a:uLnTx/>
                <a:uFillTx/>
                <a:latin typeface="Segoe UI"/>
                <a:ea typeface="+mn-ea"/>
                <a:cs typeface="Segoe UI Light" panose="020B0502040204020203" pitchFamily="34" charset="0"/>
              </a:rPr>
              <a:t>th</a:t>
            </a: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 percentile</a:t>
            </a:r>
          </a:p>
        </p:txBody>
      </p:sp>
      <p:sp>
        <p:nvSpPr>
          <p:cNvPr id="309" name="TextBox 308"/>
          <p:cNvSpPr txBox="1"/>
          <p:nvPr/>
        </p:nvSpPr>
        <p:spPr>
          <a:xfrm>
            <a:off x="9815770" y="5253414"/>
            <a:ext cx="1595309"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Comprehensive SLAs</a:t>
            </a:r>
          </a:p>
        </p:txBody>
      </p:sp>
      <p:sp>
        <p:nvSpPr>
          <p:cNvPr id="310" name="TextBox 309"/>
          <p:cNvSpPr txBox="1"/>
          <p:nvPr/>
        </p:nvSpPr>
        <p:spPr>
          <a:xfrm>
            <a:off x="7271267" y="4825432"/>
            <a:ext cx="2691764"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Five well-defined consistency models</a:t>
            </a:r>
          </a:p>
        </p:txBody>
      </p:sp>
      <p:grpSp>
        <p:nvGrpSpPr>
          <p:cNvPr id="311" name="Group 3"/>
          <p:cNvGrpSpPr/>
          <p:nvPr/>
        </p:nvGrpSpPr>
        <p:grpSpPr>
          <a:xfrm>
            <a:off x="2187069" y="5945498"/>
            <a:ext cx="752902"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15" name="Graphic 908" descr="Marke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8" y="6066979"/>
            <a:ext cx="752902"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20" name="Graphic 913" descr="Marke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6" y="5706395"/>
            <a:ext cx="752902"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25" name="Graphic 918" descr="Marke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5"/>
            <a:ext cx="752902"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30" name="Graphic 923" descr="Marke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sp>
        <p:nvSpPr>
          <p:cNvPr id="331" name="Freeform: Shape 8"/>
          <p:cNvSpPr/>
          <p:nvPr/>
        </p:nvSpPr>
        <p:spPr>
          <a:xfrm>
            <a:off x="24090"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Freeform: Shape 927"/>
          <p:cNvSpPr/>
          <p:nvPr/>
        </p:nvSpPr>
        <p:spPr>
          <a:xfrm>
            <a:off x="24090" y="3183192"/>
            <a:ext cx="12199257" cy="1020029"/>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TextBox 332"/>
          <p:cNvSpPr txBox="1"/>
          <p:nvPr/>
        </p:nvSpPr>
        <p:spPr>
          <a:xfrm>
            <a:off x="5068501" y="2435141"/>
            <a:ext cx="11124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Table API</a:t>
            </a:r>
          </a:p>
        </p:txBody>
      </p:sp>
      <p:grpSp>
        <p:nvGrpSpPr>
          <p:cNvPr id="334" name="Group 333"/>
          <p:cNvGrpSpPr/>
          <p:nvPr/>
        </p:nvGrpSpPr>
        <p:grpSpPr>
          <a:xfrm>
            <a:off x="4499977" y="3573404"/>
            <a:ext cx="648960" cy="124646"/>
            <a:chOff x="4937947" y="5178778"/>
            <a:chExt cx="733930" cy="124646"/>
          </a:xfrm>
        </p:grpSpPr>
        <p:cxnSp>
          <p:nvCxnSpPr>
            <p:cNvPr id="335" name="Straight Connector 334"/>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336" name="Oval 335"/>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7" name="Oval 336"/>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8" name="Oval 337"/>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9" name="Oval 338"/>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340" name="Group 339"/>
          <p:cNvGrpSpPr/>
          <p:nvPr/>
        </p:nvGrpSpPr>
        <p:grpSpPr>
          <a:xfrm>
            <a:off x="2553550" y="3662152"/>
            <a:ext cx="752577" cy="642887"/>
            <a:chOff x="4511512" y="6316301"/>
            <a:chExt cx="695062" cy="1336579"/>
          </a:xfrm>
        </p:grpSpPr>
        <p:grpSp>
          <p:nvGrpSpPr>
            <p:cNvPr id="341" name="Group 340"/>
            <p:cNvGrpSpPr/>
            <p:nvPr/>
          </p:nvGrpSpPr>
          <p:grpSpPr>
            <a:xfrm>
              <a:off x="4511512" y="6316301"/>
              <a:ext cx="617679" cy="892977"/>
              <a:chOff x="4066669" y="5178779"/>
              <a:chExt cx="1357897" cy="892977"/>
            </a:xfrm>
          </p:grpSpPr>
          <p:cxnSp>
            <p:nvCxnSpPr>
              <p:cNvPr id="343" name="Straight Connector 342"/>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344" name="Oval 343"/>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5" name="Oval 344"/>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46" name="Straight Connector 345"/>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347" name="Oval 346"/>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8" name="Oval 347"/>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49" name="Straight Connector 348"/>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350" name="Oval 349"/>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1" name="Oval 350"/>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42" name="TextBox 341"/>
            <p:cNvSpPr txBox="1"/>
            <p:nvPr/>
          </p:nvSpPr>
          <p:spPr>
            <a:xfrm>
              <a:off x="4511512" y="7398964"/>
              <a:ext cx="695062"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pic>
        <p:nvPicPr>
          <p:cNvPr id="352" name="Picture 4" descr="Image result for cassandra logo">
            <a:extLst>
              <a:ext uri="{FF2B5EF4-FFF2-40B4-BE49-F238E27FC236}">
                <a16:creationId xmlns:a16="http://schemas.microsoft.com/office/drawing/2014/main" id="{42F40478-300F-49F0-B1BD-AA193E7242F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92879" y="2791159"/>
            <a:ext cx="933059" cy="625448"/>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D139EDB3-93C1-4621-81B4-F3E0377DB606}"/>
              </a:ext>
            </a:extLst>
          </p:cNvPr>
          <p:cNvSpPr txBox="1"/>
          <p:nvPr/>
        </p:nvSpPr>
        <p:spPr>
          <a:xfrm>
            <a:off x="2706509" y="985306"/>
            <a:ext cx="6778983" cy="338554"/>
          </a:xfrm>
          <a:prstGeom prst="rect">
            <a:avLst/>
          </a:prstGeom>
          <a:noFill/>
        </p:spPr>
        <p:txBody>
          <a:bodyPr wrap="square" lIns="9144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B0F0"/>
                </a:solidFill>
                <a:effectLst/>
                <a:uLnTx/>
                <a:uFillTx/>
                <a:latin typeface="Segoe UI Semibold" panose="020B0702040204020203" pitchFamily="34" charset="0"/>
                <a:ea typeface="+mn-ea"/>
                <a:cs typeface="Segoe UI Semibold" panose="020B0702040204020203" pitchFamily="34" charset="0"/>
              </a:rPr>
              <a:t>A globally distributed, massively scalable, multi-model database service</a:t>
            </a:r>
          </a:p>
        </p:txBody>
      </p:sp>
      <p:grpSp>
        <p:nvGrpSpPr>
          <p:cNvPr id="91" name="Group 90">
            <a:extLst>
              <a:ext uri="{FF2B5EF4-FFF2-40B4-BE49-F238E27FC236}">
                <a16:creationId xmlns:a16="http://schemas.microsoft.com/office/drawing/2014/main" id="{93743E7A-2E96-4A05-8F86-0FE0CFD213D9}"/>
              </a:ext>
            </a:extLst>
          </p:cNvPr>
          <p:cNvGrpSpPr/>
          <p:nvPr/>
        </p:nvGrpSpPr>
        <p:grpSpPr>
          <a:xfrm>
            <a:off x="3489490" y="276283"/>
            <a:ext cx="5213021" cy="769441"/>
            <a:chOff x="3117779" y="276283"/>
            <a:chExt cx="5213021" cy="769441"/>
          </a:xfrm>
        </p:grpSpPr>
        <p:sp>
          <p:nvSpPr>
            <p:cNvPr id="94" name="TextBox 93">
              <a:extLst>
                <a:ext uri="{FF2B5EF4-FFF2-40B4-BE49-F238E27FC236}">
                  <a16:creationId xmlns:a16="http://schemas.microsoft.com/office/drawing/2014/main" id="{E8828C54-66EA-4CED-B600-26B67A06C2F4}"/>
                </a:ext>
              </a:extLst>
            </p:cNvPr>
            <p:cNvSpPr txBox="1"/>
            <p:nvPr/>
          </p:nvSpPr>
          <p:spPr>
            <a:xfrm>
              <a:off x="3861201" y="276283"/>
              <a:ext cx="446959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00B0F0"/>
                  </a:solidFill>
                  <a:effectLst/>
                  <a:uLnTx/>
                  <a:uFillTx/>
                  <a:latin typeface="Segoe UI Light" panose="020B0502040204020203" pitchFamily="34" charset="0"/>
                  <a:ea typeface="+mn-ea"/>
                  <a:cs typeface="Segoe UI Light" panose="020B0502040204020203" pitchFamily="34" charset="0"/>
                </a:rPr>
                <a:t>Azure Cosmos DB</a:t>
              </a:r>
            </a:p>
          </p:txBody>
        </p:sp>
        <p:pic>
          <p:nvPicPr>
            <p:cNvPr id="95" name="Picture 94">
              <a:extLst>
                <a:ext uri="{FF2B5EF4-FFF2-40B4-BE49-F238E27FC236}">
                  <a16:creationId xmlns:a16="http://schemas.microsoft.com/office/drawing/2014/main" id="{57C8BCC3-3ADD-4EC5-92DE-A4FBED3CCD7D}"/>
                </a:ext>
              </a:extLst>
            </p:cNvPr>
            <p:cNvPicPr>
              <a:picLocks noChangeAspect="1"/>
            </p:cNvPicPr>
            <p:nvPr/>
          </p:nvPicPr>
          <p:blipFill>
            <a:blip r:embed="rId8"/>
            <a:stretch>
              <a:fillRect/>
            </a:stretch>
          </p:blipFill>
          <p:spPr>
            <a:xfrm>
              <a:off x="3117779" y="296732"/>
              <a:ext cx="728542" cy="728542"/>
            </a:xfrm>
            <a:prstGeom prst="rect">
              <a:avLst/>
            </a:prstGeom>
          </p:spPr>
        </p:pic>
      </p:grpSp>
      <p:grpSp>
        <p:nvGrpSpPr>
          <p:cNvPr id="4" name="Group 3">
            <a:extLst>
              <a:ext uri="{FF2B5EF4-FFF2-40B4-BE49-F238E27FC236}">
                <a16:creationId xmlns:a16="http://schemas.microsoft.com/office/drawing/2014/main" id="{23105B10-D8EE-4B57-8297-DB7C319B8284}"/>
              </a:ext>
            </a:extLst>
          </p:cNvPr>
          <p:cNvGrpSpPr/>
          <p:nvPr/>
        </p:nvGrpSpPr>
        <p:grpSpPr>
          <a:xfrm>
            <a:off x="1951049" y="2496255"/>
            <a:ext cx="1651121" cy="526743"/>
            <a:chOff x="1907932" y="2479150"/>
            <a:chExt cx="1651121" cy="526743"/>
          </a:xfrm>
        </p:grpSpPr>
        <p:pic>
          <p:nvPicPr>
            <p:cNvPr id="2" name="Picture 1">
              <a:extLst>
                <a:ext uri="{FF2B5EF4-FFF2-40B4-BE49-F238E27FC236}">
                  <a16:creationId xmlns:a16="http://schemas.microsoft.com/office/drawing/2014/main" id="{69E2A0DB-49DE-4437-8D21-B5DAB753CA99}"/>
                </a:ext>
              </a:extLst>
            </p:cNvPr>
            <p:cNvPicPr>
              <a:picLocks noChangeAspect="1"/>
            </p:cNvPicPr>
            <p:nvPr/>
          </p:nvPicPr>
          <p:blipFill>
            <a:blip r:embed="rId9"/>
            <a:stretch>
              <a:fillRect/>
            </a:stretch>
          </p:blipFill>
          <p:spPr>
            <a:xfrm>
              <a:off x="1907932" y="2479150"/>
              <a:ext cx="477971" cy="526743"/>
            </a:xfrm>
            <a:prstGeom prst="rect">
              <a:avLst/>
            </a:prstGeom>
          </p:spPr>
        </p:pic>
        <p:sp>
          <p:nvSpPr>
            <p:cNvPr id="3" name="TextBox 2">
              <a:extLst>
                <a:ext uri="{FF2B5EF4-FFF2-40B4-BE49-F238E27FC236}">
                  <a16:creationId xmlns:a16="http://schemas.microsoft.com/office/drawing/2014/main" id="{32E50446-FE9F-45A9-A722-12D032E44288}"/>
                </a:ext>
              </a:extLst>
            </p:cNvPr>
            <p:cNvSpPr txBox="1"/>
            <p:nvPr/>
          </p:nvSpPr>
          <p:spPr>
            <a:xfrm>
              <a:off x="2337244" y="2563634"/>
              <a:ext cx="1221809" cy="369332"/>
            </a:xfrm>
            <a:prstGeom prst="rect">
              <a:avLst/>
            </a:prstGeom>
            <a:noFill/>
          </p:spPr>
          <p:txBody>
            <a:bodyPr wrap="none" rtlCol="0">
              <a:spAutoFit/>
            </a:bodyPr>
            <a:lstStyle/>
            <a:p>
              <a:r>
                <a:rPr lang="en-US">
                  <a:solidFill>
                    <a:schemeClr val="tx1">
                      <a:lumMod val="75000"/>
                      <a:lumOff val="25000"/>
                    </a:schemeClr>
                  </a:solidFill>
                  <a:latin typeface="Segoe UI" panose="020B0502040204020203" pitchFamily="34" charset="0"/>
                  <a:cs typeface="Segoe UI" panose="020B0502040204020203" pitchFamily="34" charset="0"/>
                </a:rPr>
                <a:t>MongoDB</a:t>
              </a:r>
            </a:p>
          </p:txBody>
        </p:sp>
      </p:grpSp>
    </p:spTree>
    <p:extLst>
      <p:ext uri="{BB962C8B-B14F-4D97-AF65-F5344CB8AC3E}">
        <p14:creationId xmlns:p14="http://schemas.microsoft.com/office/powerpoint/2010/main" val="25335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500"/>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7DDA9E41-8D0A-47C5-8EB0-6BAC148F7A4E}"/>
              </a:ext>
            </a:extLst>
          </p:cNvPr>
          <p:cNvSpPr/>
          <p:nvPr/>
        </p:nvSpPr>
        <p:spPr bwMode="auto">
          <a:xfrm>
            <a:off x="0" y="1"/>
            <a:ext cx="12192000" cy="11163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54" name="Rectangle 153">
            <a:extLst>
              <a:ext uri="{FF2B5EF4-FFF2-40B4-BE49-F238E27FC236}">
                <a16:creationId xmlns:a16="http://schemas.microsoft.com/office/drawing/2014/main" id="{17DD0358-C947-8046-B863-603E7BBC49AC}"/>
              </a:ext>
            </a:extLst>
          </p:cNvPr>
          <p:cNvSpPr/>
          <p:nvPr/>
        </p:nvSpPr>
        <p:spPr>
          <a:xfrm>
            <a:off x="8136225" y="1580857"/>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55" name="Rectangle 154">
            <a:extLst>
              <a:ext uri="{FF2B5EF4-FFF2-40B4-BE49-F238E27FC236}">
                <a16:creationId xmlns:a16="http://schemas.microsoft.com/office/drawing/2014/main" id="{96E4C8A3-962F-9C45-8950-B55F0129633B}"/>
              </a:ext>
            </a:extLst>
          </p:cNvPr>
          <p:cNvSpPr/>
          <p:nvPr/>
        </p:nvSpPr>
        <p:spPr>
          <a:xfrm>
            <a:off x="9375939" y="1580857"/>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56" name="Rectangle 155">
            <a:extLst>
              <a:ext uri="{FF2B5EF4-FFF2-40B4-BE49-F238E27FC236}">
                <a16:creationId xmlns:a16="http://schemas.microsoft.com/office/drawing/2014/main" id="{4FC8A686-EAAA-6046-899F-5031CC538ADF}"/>
              </a:ext>
            </a:extLst>
          </p:cNvPr>
          <p:cNvSpPr/>
          <p:nvPr/>
        </p:nvSpPr>
        <p:spPr>
          <a:xfrm>
            <a:off x="10615654" y="1580857"/>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57" name="Rectangle 156">
            <a:extLst>
              <a:ext uri="{FF2B5EF4-FFF2-40B4-BE49-F238E27FC236}">
                <a16:creationId xmlns:a16="http://schemas.microsoft.com/office/drawing/2014/main" id="{B4E576CC-076D-4542-BE9E-BEA202427BE1}"/>
              </a:ext>
            </a:extLst>
          </p:cNvPr>
          <p:cNvSpPr/>
          <p:nvPr/>
        </p:nvSpPr>
        <p:spPr>
          <a:xfrm>
            <a:off x="8136225" y="2516824"/>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58" name="Rectangle 157">
            <a:extLst>
              <a:ext uri="{FF2B5EF4-FFF2-40B4-BE49-F238E27FC236}">
                <a16:creationId xmlns:a16="http://schemas.microsoft.com/office/drawing/2014/main" id="{9720AE86-673B-FF48-A1C5-7F8D4AFAE1F8}"/>
              </a:ext>
            </a:extLst>
          </p:cNvPr>
          <p:cNvSpPr/>
          <p:nvPr/>
        </p:nvSpPr>
        <p:spPr>
          <a:xfrm>
            <a:off x="9375939" y="2516824"/>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59" name="Rectangle 158">
            <a:extLst>
              <a:ext uri="{FF2B5EF4-FFF2-40B4-BE49-F238E27FC236}">
                <a16:creationId xmlns:a16="http://schemas.microsoft.com/office/drawing/2014/main" id="{D17E243C-763A-2742-8714-A0C527F8C54D}"/>
              </a:ext>
            </a:extLst>
          </p:cNvPr>
          <p:cNvSpPr/>
          <p:nvPr/>
        </p:nvSpPr>
        <p:spPr>
          <a:xfrm>
            <a:off x="10615654" y="2516824"/>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60" name="Rectangle 159">
            <a:extLst>
              <a:ext uri="{FF2B5EF4-FFF2-40B4-BE49-F238E27FC236}">
                <a16:creationId xmlns:a16="http://schemas.microsoft.com/office/drawing/2014/main" id="{A98547A1-7126-144E-87E7-DDA7FB76CC53}"/>
              </a:ext>
            </a:extLst>
          </p:cNvPr>
          <p:cNvSpPr/>
          <p:nvPr/>
        </p:nvSpPr>
        <p:spPr>
          <a:xfrm>
            <a:off x="8136225" y="3452789"/>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61" name="Rectangle 160">
            <a:extLst>
              <a:ext uri="{FF2B5EF4-FFF2-40B4-BE49-F238E27FC236}">
                <a16:creationId xmlns:a16="http://schemas.microsoft.com/office/drawing/2014/main" id="{904EDD8B-B9BB-FA4E-8A75-11A9CA6F4E71}"/>
              </a:ext>
            </a:extLst>
          </p:cNvPr>
          <p:cNvSpPr/>
          <p:nvPr/>
        </p:nvSpPr>
        <p:spPr>
          <a:xfrm>
            <a:off x="9375939" y="3452789"/>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62" name="Rectangle 161">
            <a:extLst>
              <a:ext uri="{FF2B5EF4-FFF2-40B4-BE49-F238E27FC236}">
                <a16:creationId xmlns:a16="http://schemas.microsoft.com/office/drawing/2014/main" id="{DACF7562-5579-4940-99CC-023AE60BC622}"/>
              </a:ext>
            </a:extLst>
          </p:cNvPr>
          <p:cNvSpPr/>
          <p:nvPr/>
        </p:nvSpPr>
        <p:spPr>
          <a:xfrm>
            <a:off x="10615654" y="3452789"/>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63" name="Rectangle 162">
            <a:extLst>
              <a:ext uri="{FF2B5EF4-FFF2-40B4-BE49-F238E27FC236}">
                <a16:creationId xmlns:a16="http://schemas.microsoft.com/office/drawing/2014/main" id="{0140FA35-0FCA-C24F-9962-1581039391C4}"/>
              </a:ext>
            </a:extLst>
          </p:cNvPr>
          <p:cNvSpPr/>
          <p:nvPr/>
        </p:nvSpPr>
        <p:spPr>
          <a:xfrm>
            <a:off x="8136225" y="4388756"/>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64" name="Rectangle 163">
            <a:extLst>
              <a:ext uri="{FF2B5EF4-FFF2-40B4-BE49-F238E27FC236}">
                <a16:creationId xmlns:a16="http://schemas.microsoft.com/office/drawing/2014/main" id="{19E7A070-A627-FF42-BF9C-E5A41089DC77}"/>
              </a:ext>
            </a:extLst>
          </p:cNvPr>
          <p:cNvSpPr/>
          <p:nvPr/>
        </p:nvSpPr>
        <p:spPr>
          <a:xfrm>
            <a:off x="9375939" y="4388756"/>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65" name="Rectangle 164">
            <a:extLst>
              <a:ext uri="{FF2B5EF4-FFF2-40B4-BE49-F238E27FC236}">
                <a16:creationId xmlns:a16="http://schemas.microsoft.com/office/drawing/2014/main" id="{92CBE530-20F8-634F-8448-121397C488A0}"/>
              </a:ext>
            </a:extLst>
          </p:cNvPr>
          <p:cNvSpPr/>
          <p:nvPr/>
        </p:nvSpPr>
        <p:spPr>
          <a:xfrm>
            <a:off x="10615654" y="4388756"/>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66" name="Rectangle 165">
            <a:extLst>
              <a:ext uri="{FF2B5EF4-FFF2-40B4-BE49-F238E27FC236}">
                <a16:creationId xmlns:a16="http://schemas.microsoft.com/office/drawing/2014/main" id="{BA700E07-54C5-9C41-8407-458DAA970925}"/>
              </a:ext>
            </a:extLst>
          </p:cNvPr>
          <p:cNvSpPr/>
          <p:nvPr/>
        </p:nvSpPr>
        <p:spPr>
          <a:xfrm>
            <a:off x="8136225" y="5324721"/>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67" name="Rectangle 166">
            <a:extLst>
              <a:ext uri="{FF2B5EF4-FFF2-40B4-BE49-F238E27FC236}">
                <a16:creationId xmlns:a16="http://schemas.microsoft.com/office/drawing/2014/main" id="{8CB34816-673B-9144-B2C2-34CEEE0CECD7}"/>
              </a:ext>
            </a:extLst>
          </p:cNvPr>
          <p:cNvSpPr/>
          <p:nvPr/>
        </p:nvSpPr>
        <p:spPr>
          <a:xfrm>
            <a:off x="9375939" y="5324721"/>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68" name="Rectangle 167">
            <a:extLst>
              <a:ext uri="{FF2B5EF4-FFF2-40B4-BE49-F238E27FC236}">
                <a16:creationId xmlns:a16="http://schemas.microsoft.com/office/drawing/2014/main" id="{E9CBDC17-5365-AB48-8578-99CB08638564}"/>
              </a:ext>
            </a:extLst>
          </p:cNvPr>
          <p:cNvSpPr/>
          <p:nvPr/>
        </p:nvSpPr>
        <p:spPr>
          <a:xfrm>
            <a:off x="10615654" y="5324721"/>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grpSp>
        <p:nvGrpSpPr>
          <p:cNvPr id="169" name="Group 168">
            <a:extLst>
              <a:ext uri="{FF2B5EF4-FFF2-40B4-BE49-F238E27FC236}">
                <a16:creationId xmlns:a16="http://schemas.microsoft.com/office/drawing/2014/main" id="{6EEFDD18-584F-9F4B-889E-A1D732417F92}"/>
              </a:ext>
            </a:extLst>
          </p:cNvPr>
          <p:cNvGrpSpPr/>
          <p:nvPr/>
        </p:nvGrpSpPr>
        <p:grpSpPr>
          <a:xfrm>
            <a:off x="378900" y="1580857"/>
            <a:ext cx="3627040" cy="4597826"/>
            <a:chOff x="324308" y="1982337"/>
            <a:chExt cx="3627040" cy="4597826"/>
          </a:xfrm>
          <a:solidFill>
            <a:schemeClr val="bg1"/>
          </a:solidFill>
        </p:grpSpPr>
        <p:sp>
          <p:nvSpPr>
            <p:cNvPr id="170" name="Rectangle 169">
              <a:extLst>
                <a:ext uri="{FF2B5EF4-FFF2-40B4-BE49-F238E27FC236}">
                  <a16:creationId xmlns:a16="http://schemas.microsoft.com/office/drawing/2014/main" id="{5CE2DB77-3241-4D4E-B748-FFDD5BC3E2B6}"/>
                </a:ext>
              </a:extLst>
            </p:cNvPr>
            <p:cNvSpPr/>
            <p:nvPr/>
          </p:nvSpPr>
          <p:spPr>
            <a:xfrm>
              <a:off x="324308" y="1982337"/>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71" name="Rectangle 170">
              <a:extLst>
                <a:ext uri="{FF2B5EF4-FFF2-40B4-BE49-F238E27FC236}">
                  <a16:creationId xmlns:a16="http://schemas.microsoft.com/office/drawing/2014/main" id="{B3FAE11D-76BB-1547-8D79-8CAF75D927CF}"/>
                </a:ext>
              </a:extLst>
            </p:cNvPr>
            <p:cNvSpPr/>
            <p:nvPr/>
          </p:nvSpPr>
          <p:spPr>
            <a:xfrm>
              <a:off x="1564022" y="1982337"/>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72" name="Rectangle 171">
              <a:extLst>
                <a:ext uri="{FF2B5EF4-FFF2-40B4-BE49-F238E27FC236}">
                  <a16:creationId xmlns:a16="http://schemas.microsoft.com/office/drawing/2014/main" id="{9116259F-3226-7A42-A0AA-823D9CE3F530}"/>
                </a:ext>
              </a:extLst>
            </p:cNvPr>
            <p:cNvSpPr/>
            <p:nvPr/>
          </p:nvSpPr>
          <p:spPr>
            <a:xfrm>
              <a:off x="2803737" y="1982337"/>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73" name="Rectangle 172">
              <a:extLst>
                <a:ext uri="{FF2B5EF4-FFF2-40B4-BE49-F238E27FC236}">
                  <a16:creationId xmlns:a16="http://schemas.microsoft.com/office/drawing/2014/main" id="{42DE2539-E89D-9D45-9B4D-65194B44C14B}"/>
                </a:ext>
              </a:extLst>
            </p:cNvPr>
            <p:cNvSpPr/>
            <p:nvPr/>
          </p:nvSpPr>
          <p:spPr>
            <a:xfrm>
              <a:off x="324308" y="2918304"/>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74" name="Rectangle 173">
              <a:extLst>
                <a:ext uri="{FF2B5EF4-FFF2-40B4-BE49-F238E27FC236}">
                  <a16:creationId xmlns:a16="http://schemas.microsoft.com/office/drawing/2014/main" id="{536F5ACF-2A4C-C240-839C-B3DC29C098A2}"/>
                </a:ext>
              </a:extLst>
            </p:cNvPr>
            <p:cNvSpPr/>
            <p:nvPr/>
          </p:nvSpPr>
          <p:spPr>
            <a:xfrm>
              <a:off x="1564022" y="2918304"/>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75" name="Rectangle 174">
              <a:extLst>
                <a:ext uri="{FF2B5EF4-FFF2-40B4-BE49-F238E27FC236}">
                  <a16:creationId xmlns:a16="http://schemas.microsoft.com/office/drawing/2014/main" id="{B37A3595-C6B3-7B4D-BF20-DF39F61F83E5}"/>
                </a:ext>
              </a:extLst>
            </p:cNvPr>
            <p:cNvSpPr/>
            <p:nvPr/>
          </p:nvSpPr>
          <p:spPr>
            <a:xfrm>
              <a:off x="2803737" y="2918304"/>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76" name="Rectangle 175">
              <a:extLst>
                <a:ext uri="{FF2B5EF4-FFF2-40B4-BE49-F238E27FC236}">
                  <a16:creationId xmlns:a16="http://schemas.microsoft.com/office/drawing/2014/main" id="{CF0C661C-687F-A44C-86DA-A341E9F41F3A}"/>
                </a:ext>
              </a:extLst>
            </p:cNvPr>
            <p:cNvSpPr/>
            <p:nvPr/>
          </p:nvSpPr>
          <p:spPr>
            <a:xfrm>
              <a:off x="324308" y="3854269"/>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77" name="Rectangle 176">
              <a:extLst>
                <a:ext uri="{FF2B5EF4-FFF2-40B4-BE49-F238E27FC236}">
                  <a16:creationId xmlns:a16="http://schemas.microsoft.com/office/drawing/2014/main" id="{8593B441-AF4C-4741-A0C6-1399C796A40C}"/>
                </a:ext>
              </a:extLst>
            </p:cNvPr>
            <p:cNvSpPr/>
            <p:nvPr/>
          </p:nvSpPr>
          <p:spPr>
            <a:xfrm>
              <a:off x="1564022" y="3854269"/>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78" name="Rectangle 177">
              <a:extLst>
                <a:ext uri="{FF2B5EF4-FFF2-40B4-BE49-F238E27FC236}">
                  <a16:creationId xmlns:a16="http://schemas.microsoft.com/office/drawing/2014/main" id="{74B02570-FCA5-E942-A3B5-C843B9FD4A39}"/>
                </a:ext>
              </a:extLst>
            </p:cNvPr>
            <p:cNvSpPr/>
            <p:nvPr/>
          </p:nvSpPr>
          <p:spPr>
            <a:xfrm>
              <a:off x="2803737" y="3854269"/>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79" name="Rectangle 178">
              <a:extLst>
                <a:ext uri="{FF2B5EF4-FFF2-40B4-BE49-F238E27FC236}">
                  <a16:creationId xmlns:a16="http://schemas.microsoft.com/office/drawing/2014/main" id="{C3A81D80-4222-A142-ADB3-9E9491772D37}"/>
                </a:ext>
              </a:extLst>
            </p:cNvPr>
            <p:cNvSpPr/>
            <p:nvPr/>
          </p:nvSpPr>
          <p:spPr>
            <a:xfrm>
              <a:off x="324308" y="4790236"/>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80" name="Rectangle 179">
              <a:extLst>
                <a:ext uri="{FF2B5EF4-FFF2-40B4-BE49-F238E27FC236}">
                  <a16:creationId xmlns:a16="http://schemas.microsoft.com/office/drawing/2014/main" id="{F40D5A37-832D-6E43-857A-68978A6C692D}"/>
                </a:ext>
              </a:extLst>
            </p:cNvPr>
            <p:cNvSpPr/>
            <p:nvPr/>
          </p:nvSpPr>
          <p:spPr>
            <a:xfrm>
              <a:off x="1564022" y="4790236"/>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81" name="Rectangle 180">
              <a:extLst>
                <a:ext uri="{FF2B5EF4-FFF2-40B4-BE49-F238E27FC236}">
                  <a16:creationId xmlns:a16="http://schemas.microsoft.com/office/drawing/2014/main" id="{C8AE0414-2981-1C44-953F-3E5AD0BE2E53}"/>
                </a:ext>
              </a:extLst>
            </p:cNvPr>
            <p:cNvSpPr/>
            <p:nvPr/>
          </p:nvSpPr>
          <p:spPr>
            <a:xfrm>
              <a:off x="2803737" y="4790236"/>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82" name="Rectangle 181">
              <a:extLst>
                <a:ext uri="{FF2B5EF4-FFF2-40B4-BE49-F238E27FC236}">
                  <a16:creationId xmlns:a16="http://schemas.microsoft.com/office/drawing/2014/main" id="{1EBB91C2-C96F-2D49-941B-AB79611384D0}"/>
                </a:ext>
              </a:extLst>
            </p:cNvPr>
            <p:cNvSpPr/>
            <p:nvPr/>
          </p:nvSpPr>
          <p:spPr>
            <a:xfrm>
              <a:off x="324308" y="5726201"/>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83" name="Rectangle 182">
              <a:extLst>
                <a:ext uri="{FF2B5EF4-FFF2-40B4-BE49-F238E27FC236}">
                  <a16:creationId xmlns:a16="http://schemas.microsoft.com/office/drawing/2014/main" id="{148C96FD-B323-2F43-8F67-8848704C3FD1}"/>
                </a:ext>
              </a:extLst>
            </p:cNvPr>
            <p:cNvSpPr/>
            <p:nvPr/>
          </p:nvSpPr>
          <p:spPr>
            <a:xfrm>
              <a:off x="1564022" y="5726201"/>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84" name="Rectangle 183">
              <a:extLst>
                <a:ext uri="{FF2B5EF4-FFF2-40B4-BE49-F238E27FC236}">
                  <a16:creationId xmlns:a16="http://schemas.microsoft.com/office/drawing/2014/main" id="{088EDD86-5E25-5D49-B3FE-19CE1E449912}"/>
                </a:ext>
              </a:extLst>
            </p:cNvPr>
            <p:cNvSpPr/>
            <p:nvPr/>
          </p:nvSpPr>
          <p:spPr>
            <a:xfrm>
              <a:off x="2803737" y="5726201"/>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pic>
          <p:nvPicPr>
            <p:cNvPr id="185" name="Picture 12" descr="https://upload.wikimedia.org/wikipedia/en/thumb/0/0f/Johnson_Controls.svg/1280px-Johnson_Controls.svg.png">
              <a:extLst>
                <a:ext uri="{FF2B5EF4-FFF2-40B4-BE49-F238E27FC236}">
                  <a16:creationId xmlns:a16="http://schemas.microsoft.com/office/drawing/2014/main" id="{B9550C7A-67F8-D04B-A9B7-C386737906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5675" y="3110042"/>
              <a:ext cx="1023735" cy="470486"/>
            </a:xfrm>
            <a:prstGeom prst="rect">
              <a:avLst/>
            </a:prstGeom>
            <a:grpFill/>
            <a:extLst/>
          </p:spPr>
        </p:pic>
      </p:grpSp>
      <p:sp>
        <p:nvSpPr>
          <p:cNvPr id="186" name="Rectangle 185">
            <a:extLst>
              <a:ext uri="{FF2B5EF4-FFF2-40B4-BE49-F238E27FC236}">
                <a16:creationId xmlns:a16="http://schemas.microsoft.com/office/drawing/2014/main" id="{B5D988C9-5FCC-1440-90D6-445EB67E9038}"/>
              </a:ext>
            </a:extLst>
          </p:cNvPr>
          <p:cNvSpPr/>
          <p:nvPr/>
        </p:nvSpPr>
        <p:spPr>
          <a:xfrm>
            <a:off x="4257563" y="1580857"/>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87" name="Rectangle 186">
            <a:extLst>
              <a:ext uri="{FF2B5EF4-FFF2-40B4-BE49-F238E27FC236}">
                <a16:creationId xmlns:a16="http://schemas.microsoft.com/office/drawing/2014/main" id="{0EDF8EF3-AA36-EE49-998E-C4A8FDDF5AE1}"/>
              </a:ext>
            </a:extLst>
          </p:cNvPr>
          <p:cNvSpPr/>
          <p:nvPr/>
        </p:nvSpPr>
        <p:spPr>
          <a:xfrm>
            <a:off x="5497277" y="1580857"/>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88" name="Rectangle 187">
            <a:extLst>
              <a:ext uri="{FF2B5EF4-FFF2-40B4-BE49-F238E27FC236}">
                <a16:creationId xmlns:a16="http://schemas.microsoft.com/office/drawing/2014/main" id="{FC7B64A6-1781-7C48-B114-1285D9654274}"/>
              </a:ext>
            </a:extLst>
          </p:cNvPr>
          <p:cNvSpPr/>
          <p:nvPr/>
        </p:nvSpPr>
        <p:spPr>
          <a:xfrm>
            <a:off x="6736992" y="1580857"/>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89" name="Rectangle 188">
            <a:extLst>
              <a:ext uri="{FF2B5EF4-FFF2-40B4-BE49-F238E27FC236}">
                <a16:creationId xmlns:a16="http://schemas.microsoft.com/office/drawing/2014/main" id="{CAA2DDB0-CEF2-D54A-AC2C-4825909FC08D}"/>
              </a:ext>
            </a:extLst>
          </p:cNvPr>
          <p:cNvSpPr/>
          <p:nvPr/>
        </p:nvSpPr>
        <p:spPr>
          <a:xfrm>
            <a:off x="4257563" y="2516824"/>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90" name="Rectangle 189">
            <a:extLst>
              <a:ext uri="{FF2B5EF4-FFF2-40B4-BE49-F238E27FC236}">
                <a16:creationId xmlns:a16="http://schemas.microsoft.com/office/drawing/2014/main" id="{792E7F8E-8DEC-064B-B75A-4495782994E2}"/>
              </a:ext>
            </a:extLst>
          </p:cNvPr>
          <p:cNvSpPr/>
          <p:nvPr/>
        </p:nvSpPr>
        <p:spPr>
          <a:xfrm>
            <a:off x="5497277" y="2516824"/>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91" name="Rectangle 190">
            <a:extLst>
              <a:ext uri="{FF2B5EF4-FFF2-40B4-BE49-F238E27FC236}">
                <a16:creationId xmlns:a16="http://schemas.microsoft.com/office/drawing/2014/main" id="{60D6BAB2-2A4C-7540-9ED1-AA2F9A5E09F6}"/>
              </a:ext>
            </a:extLst>
          </p:cNvPr>
          <p:cNvSpPr/>
          <p:nvPr/>
        </p:nvSpPr>
        <p:spPr>
          <a:xfrm>
            <a:off x="6736992" y="2516824"/>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92" name="Rectangle 191">
            <a:extLst>
              <a:ext uri="{FF2B5EF4-FFF2-40B4-BE49-F238E27FC236}">
                <a16:creationId xmlns:a16="http://schemas.microsoft.com/office/drawing/2014/main" id="{D45C0990-841A-554C-AE8F-E2B147BCD72A}"/>
              </a:ext>
            </a:extLst>
          </p:cNvPr>
          <p:cNvSpPr/>
          <p:nvPr/>
        </p:nvSpPr>
        <p:spPr>
          <a:xfrm>
            <a:off x="4257563" y="3452789"/>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93" name="Rectangle 192">
            <a:extLst>
              <a:ext uri="{FF2B5EF4-FFF2-40B4-BE49-F238E27FC236}">
                <a16:creationId xmlns:a16="http://schemas.microsoft.com/office/drawing/2014/main" id="{2B86CAB9-1AD0-F44F-A5A9-88BDD7F0B70C}"/>
              </a:ext>
            </a:extLst>
          </p:cNvPr>
          <p:cNvSpPr/>
          <p:nvPr/>
        </p:nvSpPr>
        <p:spPr>
          <a:xfrm>
            <a:off x="5497277" y="3452789"/>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94" name="Rectangle 193">
            <a:extLst>
              <a:ext uri="{FF2B5EF4-FFF2-40B4-BE49-F238E27FC236}">
                <a16:creationId xmlns:a16="http://schemas.microsoft.com/office/drawing/2014/main" id="{01B3B8C4-BC89-114E-937B-BB6DBAA961A5}"/>
              </a:ext>
            </a:extLst>
          </p:cNvPr>
          <p:cNvSpPr/>
          <p:nvPr/>
        </p:nvSpPr>
        <p:spPr>
          <a:xfrm>
            <a:off x="6736992" y="3452789"/>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95" name="Rectangle 194">
            <a:extLst>
              <a:ext uri="{FF2B5EF4-FFF2-40B4-BE49-F238E27FC236}">
                <a16:creationId xmlns:a16="http://schemas.microsoft.com/office/drawing/2014/main" id="{5BD7A28D-EBE3-334C-8CEE-02279F52C600}"/>
              </a:ext>
            </a:extLst>
          </p:cNvPr>
          <p:cNvSpPr/>
          <p:nvPr/>
        </p:nvSpPr>
        <p:spPr>
          <a:xfrm>
            <a:off x="4257563" y="4388756"/>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96" name="Rectangle 195">
            <a:extLst>
              <a:ext uri="{FF2B5EF4-FFF2-40B4-BE49-F238E27FC236}">
                <a16:creationId xmlns:a16="http://schemas.microsoft.com/office/drawing/2014/main" id="{79EB27B3-03E6-EC49-9C4C-44168F95E36D}"/>
              </a:ext>
            </a:extLst>
          </p:cNvPr>
          <p:cNvSpPr/>
          <p:nvPr/>
        </p:nvSpPr>
        <p:spPr>
          <a:xfrm>
            <a:off x="5497277" y="4388756"/>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97" name="Rectangle 196">
            <a:extLst>
              <a:ext uri="{FF2B5EF4-FFF2-40B4-BE49-F238E27FC236}">
                <a16:creationId xmlns:a16="http://schemas.microsoft.com/office/drawing/2014/main" id="{70A9148B-8B70-414B-A73D-0CBE55E75B15}"/>
              </a:ext>
            </a:extLst>
          </p:cNvPr>
          <p:cNvSpPr/>
          <p:nvPr/>
        </p:nvSpPr>
        <p:spPr>
          <a:xfrm>
            <a:off x="6736992" y="4388756"/>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98" name="Rectangle 197">
            <a:extLst>
              <a:ext uri="{FF2B5EF4-FFF2-40B4-BE49-F238E27FC236}">
                <a16:creationId xmlns:a16="http://schemas.microsoft.com/office/drawing/2014/main" id="{A4EF2CFC-B079-9946-A478-82548040A989}"/>
              </a:ext>
            </a:extLst>
          </p:cNvPr>
          <p:cNvSpPr/>
          <p:nvPr/>
        </p:nvSpPr>
        <p:spPr>
          <a:xfrm>
            <a:off x="4257563" y="5324722"/>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199" name="Rectangle 198">
            <a:extLst>
              <a:ext uri="{FF2B5EF4-FFF2-40B4-BE49-F238E27FC236}">
                <a16:creationId xmlns:a16="http://schemas.microsoft.com/office/drawing/2014/main" id="{75951854-9CE1-D948-9CF6-B2C9CFCB14C5}"/>
              </a:ext>
            </a:extLst>
          </p:cNvPr>
          <p:cNvSpPr/>
          <p:nvPr/>
        </p:nvSpPr>
        <p:spPr>
          <a:xfrm>
            <a:off x="5497277" y="5324722"/>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pic>
        <p:nvPicPr>
          <p:cNvPr id="200" name="Picture 2" descr="http://content.asos-media.com/-/media/images/meta/asos-logo.jpg">
            <a:extLst>
              <a:ext uri="{FF2B5EF4-FFF2-40B4-BE49-F238E27FC236}">
                <a16:creationId xmlns:a16="http://schemas.microsoft.com/office/drawing/2014/main" id="{E01C0F38-D539-7848-9D98-249F7BF92B3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1851" y="2800405"/>
            <a:ext cx="938732" cy="347331"/>
          </a:xfrm>
          <a:prstGeom prst="rect">
            <a:avLst/>
          </a:prstGeom>
          <a:solidFill>
            <a:schemeClr val="bg1"/>
          </a:solidFill>
          <a:extLst/>
        </p:spPr>
      </p:pic>
      <p:pic>
        <p:nvPicPr>
          <p:cNvPr id="201" name="Picture 16" descr="GEP LOGO">
            <a:extLst>
              <a:ext uri="{FF2B5EF4-FFF2-40B4-BE49-F238E27FC236}">
                <a16:creationId xmlns:a16="http://schemas.microsoft.com/office/drawing/2014/main" id="{B95A3AD4-7850-C046-B0F3-62CF168B96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249" r="17249"/>
          <a:stretch/>
        </p:blipFill>
        <p:spPr bwMode="auto">
          <a:xfrm>
            <a:off x="4355730" y="3708530"/>
            <a:ext cx="951274" cy="342482"/>
          </a:xfrm>
          <a:prstGeom prst="rect">
            <a:avLst/>
          </a:prstGeom>
          <a:solidFill>
            <a:schemeClr val="bg1"/>
          </a:solidFill>
          <a:extLst/>
        </p:spPr>
      </p:pic>
      <p:pic>
        <p:nvPicPr>
          <p:cNvPr id="202" name="Picture 201" descr="A picture containing object, thing, clock&#10;&#10;Description generated with very high confidence">
            <a:extLst>
              <a:ext uri="{FF2B5EF4-FFF2-40B4-BE49-F238E27FC236}">
                <a16:creationId xmlns:a16="http://schemas.microsoft.com/office/drawing/2014/main" id="{67E55641-8032-5A42-B87D-EAD0251286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1509" y="3766334"/>
            <a:ext cx="958574" cy="226875"/>
          </a:xfrm>
          <a:prstGeom prst="rect">
            <a:avLst/>
          </a:prstGeom>
          <a:solidFill>
            <a:schemeClr val="bg1"/>
          </a:solidFill>
        </p:spPr>
      </p:pic>
      <p:pic>
        <p:nvPicPr>
          <p:cNvPr id="203" name="Picture 20" descr="https://www.marcjacobs.com/on/demandware.static/-/Sites-marcjacobs-Library/default/dwe7f3799d/MJ_Logo_Updated.png">
            <a:extLst>
              <a:ext uri="{FF2B5EF4-FFF2-40B4-BE49-F238E27FC236}">
                <a16:creationId xmlns:a16="http://schemas.microsoft.com/office/drawing/2014/main" id="{98EEF101-13C9-D348-8549-8F54FAAB7B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57308" y="4782781"/>
            <a:ext cx="1027546" cy="65915"/>
          </a:xfrm>
          <a:prstGeom prst="rect">
            <a:avLst/>
          </a:prstGeom>
          <a:solidFill>
            <a:schemeClr val="bg1"/>
          </a:solidFill>
          <a:extLst/>
        </p:spPr>
      </p:pic>
      <p:sp>
        <p:nvSpPr>
          <p:cNvPr id="204" name="Rectangle 203">
            <a:extLst>
              <a:ext uri="{FF2B5EF4-FFF2-40B4-BE49-F238E27FC236}">
                <a16:creationId xmlns:a16="http://schemas.microsoft.com/office/drawing/2014/main" id="{B89087BD-6C74-A449-9CA9-F530F4560D58}"/>
              </a:ext>
            </a:extLst>
          </p:cNvPr>
          <p:cNvSpPr/>
          <p:nvPr/>
        </p:nvSpPr>
        <p:spPr>
          <a:xfrm>
            <a:off x="6736992" y="5324721"/>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pic>
        <p:nvPicPr>
          <p:cNvPr id="205" name="Picture 4" descr="Image result for jet.com logo png">
            <a:extLst>
              <a:ext uri="{FF2B5EF4-FFF2-40B4-BE49-F238E27FC236}">
                <a16:creationId xmlns:a16="http://schemas.microsoft.com/office/drawing/2014/main" id="{3F5DA248-D8EC-794F-B00A-E8043EBAFB25}"/>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8875" r="29448" b="13133"/>
          <a:stretch/>
        </p:blipFill>
        <p:spPr bwMode="auto">
          <a:xfrm>
            <a:off x="433362" y="1725727"/>
            <a:ext cx="1044058" cy="480134"/>
          </a:xfrm>
          <a:prstGeom prst="rect">
            <a:avLst/>
          </a:prstGeom>
          <a:solidFill>
            <a:schemeClr val="bg1"/>
          </a:solidFill>
          <a:extLst/>
        </p:spPr>
      </p:pic>
      <p:pic>
        <p:nvPicPr>
          <p:cNvPr id="206" name="Picture 12" descr="Image result for walmart logo png">
            <a:extLst>
              <a:ext uri="{FF2B5EF4-FFF2-40B4-BE49-F238E27FC236}">
                <a16:creationId xmlns:a16="http://schemas.microsoft.com/office/drawing/2014/main" id="{F7A481E9-1C2F-2447-9236-8538E905647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74555" y="1890613"/>
            <a:ext cx="1082830" cy="262044"/>
          </a:xfrm>
          <a:prstGeom prst="rect">
            <a:avLst/>
          </a:prstGeom>
          <a:solidFill>
            <a:schemeClr val="bg1"/>
          </a:solidFill>
          <a:extLst/>
        </p:spPr>
      </p:pic>
      <p:pic>
        <p:nvPicPr>
          <p:cNvPr id="207" name="Picture 20" descr="https://upload.wikimedia.org/wikipedia/commons/thumb/5/56/Deloitte.svg/2000px-Deloitte.svg.png">
            <a:extLst>
              <a:ext uri="{FF2B5EF4-FFF2-40B4-BE49-F238E27FC236}">
                <a16:creationId xmlns:a16="http://schemas.microsoft.com/office/drawing/2014/main" id="{914CF48F-C7C0-FD48-B01E-E41A9B568CB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9672" y="1918399"/>
            <a:ext cx="1014331" cy="220617"/>
          </a:xfrm>
          <a:prstGeom prst="rect">
            <a:avLst/>
          </a:prstGeom>
          <a:solidFill>
            <a:schemeClr val="bg1"/>
          </a:solidFill>
          <a:extLst/>
        </p:spPr>
      </p:pic>
      <p:pic>
        <p:nvPicPr>
          <p:cNvPr id="208" name="Picture 4" descr="Image result for mojio logo">
            <a:extLst>
              <a:ext uri="{FF2B5EF4-FFF2-40B4-BE49-F238E27FC236}">
                <a16:creationId xmlns:a16="http://schemas.microsoft.com/office/drawing/2014/main" id="{ECD288D2-E373-5646-BC96-4B53B922DA2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8111" y="2647429"/>
            <a:ext cx="811637" cy="523875"/>
          </a:xfrm>
          <a:prstGeom prst="rect">
            <a:avLst/>
          </a:prstGeom>
          <a:solidFill>
            <a:schemeClr val="bg1"/>
          </a:solidFill>
          <a:extLst/>
        </p:spPr>
      </p:pic>
      <p:pic>
        <p:nvPicPr>
          <p:cNvPr id="209" name="Picture 8" descr="Image result for toyota logo png">
            <a:extLst>
              <a:ext uri="{FF2B5EF4-FFF2-40B4-BE49-F238E27FC236}">
                <a16:creationId xmlns:a16="http://schemas.microsoft.com/office/drawing/2014/main" id="{CC936B7A-6F18-6044-8A52-5A2FB0FDAD9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17408" y="3610379"/>
            <a:ext cx="628127" cy="527251"/>
          </a:xfrm>
          <a:prstGeom prst="rect">
            <a:avLst/>
          </a:prstGeom>
          <a:solidFill>
            <a:schemeClr val="bg1"/>
          </a:solidFill>
          <a:extLst/>
        </p:spPr>
      </p:pic>
      <p:pic>
        <p:nvPicPr>
          <p:cNvPr id="210" name="Picture 8" descr="Image result for coca-cola logo">
            <a:extLst>
              <a:ext uri="{FF2B5EF4-FFF2-40B4-BE49-F238E27FC236}">
                <a16:creationId xmlns:a16="http://schemas.microsoft.com/office/drawing/2014/main" id="{7D8C4067-E43B-824B-99DD-20D661E3B98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710038" y="3735942"/>
            <a:ext cx="988674" cy="327756"/>
          </a:xfrm>
          <a:prstGeom prst="rect">
            <a:avLst/>
          </a:prstGeom>
          <a:solidFill>
            <a:schemeClr val="bg1"/>
          </a:solidFill>
          <a:extLst/>
        </p:spPr>
      </p:pic>
      <p:pic>
        <p:nvPicPr>
          <p:cNvPr id="211" name="Picture 4" descr="Image result for adobe logo png">
            <a:extLst>
              <a:ext uri="{FF2B5EF4-FFF2-40B4-BE49-F238E27FC236}">
                <a16:creationId xmlns:a16="http://schemas.microsoft.com/office/drawing/2014/main" id="{56FACDFE-63E5-C348-B18D-7DE7709569D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054141" y="3714129"/>
            <a:ext cx="824748" cy="342481"/>
          </a:xfrm>
          <a:prstGeom prst="rect">
            <a:avLst/>
          </a:prstGeom>
          <a:solidFill>
            <a:schemeClr val="bg1"/>
          </a:solidFill>
          <a:extLst/>
        </p:spPr>
      </p:pic>
      <p:pic>
        <p:nvPicPr>
          <p:cNvPr id="212" name="Picture 2" descr="Image result for citrix logo png">
            <a:extLst>
              <a:ext uri="{FF2B5EF4-FFF2-40B4-BE49-F238E27FC236}">
                <a16:creationId xmlns:a16="http://schemas.microsoft.com/office/drawing/2014/main" id="{7EC56F32-AFEA-3643-BFD1-DACD5B9B435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36015" y="4682786"/>
            <a:ext cx="889740" cy="335432"/>
          </a:xfrm>
          <a:prstGeom prst="rect">
            <a:avLst/>
          </a:prstGeom>
          <a:solidFill>
            <a:schemeClr val="bg1"/>
          </a:solidFill>
          <a:extLst/>
        </p:spPr>
      </p:pic>
      <p:pic>
        <p:nvPicPr>
          <p:cNvPr id="213" name="Picture 10" descr="Image result for dominos logo png">
            <a:extLst>
              <a:ext uri="{FF2B5EF4-FFF2-40B4-BE49-F238E27FC236}">
                <a16:creationId xmlns:a16="http://schemas.microsoft.com/office/drawing/2014/main" id="{ABE40061-7A67-7148-A157-CFE6108428F9}"/>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51783" y="4445897"/>
            <a:ext cx="692411" cy="692411"/>
          </a:xfrm>
          <a:prstGeom prst="rect">
            <a:avLst/>
          </a:prstGeom>
          <a:solidFill>
            <a:schemeClr val="bg1"/>
          </a:solidFill>
          <a:extLst/>
        </p:spPr>
      </p:pic>
      <p:pic>
        <p:nvPicPr>
          <p:cNvPr id="215" name="Picture 20" descr="Image result for honeywell logo png">
            <a:extLst>
              <a:ext uri="{FF2B5EF4-FFF2-40B4-BE49-F238E27FC236}">
                <a16:creationId xmlns:a16="http://schemas.microsoft.com/office/drawing/2014/main" id="{F5615B74-16BA-2841-A90D-873873D24BC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70700" y="5663057"/>
            <a:ext cx="1001636" cy="177290"/>
          </a:xfrm>
          <a:prstGeom prst="rect">
            <a:avLst/>
          </a:prstGeom>
          <a:solidFill>
            <a:schemeClr val="bg1"/>
          </a:solidFill>
          <a:extLst/>
        </p:spPr>
      </p:pic>
      <p:pic>
        <p:nvPicPr>
          <p:cNvPr id="216" name="Picture 32" descr="http://www.carlogos.org/logo/Rolls-Royce-text-logo-2000x600.png">
            <a:extLst>
              <a:ext uri="{FF2B5EF4-FFF2-40B4-BE49-F238E27FC236}">
                <a16:creationId xmlns:a16="http://schemas.microsoft.com/office/drawing/2014/main" id="{2A89EC0A-D7ED-D54C-A95A-A9F333A5FC9C}"/>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0302" t="21738" r="10345" b="22566"/>
          <a:stretch/>
        </p:blipFill>
        <p:spPr bwMode="auto">
          <a:xfrm>
            <a:off x="1695323" y="5659809"/>
            <a:ext cx="1047735" cy="220617"/>
          </a:xfrm>
          <a:prstGeom prst="rect">
            <a:avLst/>
          </a:prstGeom>
          <a:solidFill>
            <a:schemeClr val="bg1"/>
          </a:solidFill>
          <a:extLst/>
        </p:spPr>
      </p:pic>
      <p:pic>
        <p:nvPicPr>
          <p:cNvPr id="217" name="Picture 12" descr="Image result for wolters kluwer inc logo png">
            <a:extLst>
              <a:ext uri="{FF2B5EF4-FFF2-40B4-BE49-F238E27FC236}">
                <a16:creationId xmlns:a16="http://schemas.microsoft.com/office/drawing/2014/main" id="{2BE885B9-AC15-4A40-B4D9-EA37B15F6F2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903536" y="5691802"/>
            <a:ext cx="1036266" cy="165069"/>
          </a:xfrm>
          <a:prstGeom prst="rect">
            <a:avLst/>
          </a:prstGeom>
          <a:solidFill>
            <a:schemeClr val="bg1"/>
          </a:solidFill>
          <a:extLst/>
        </p:spPr>
      </p:pic>
      <p:pic>
        <p:nvPicPr>
          <p:cNvPr id="218" name="Picture 14" descr="Image result for pwc logo png">
            <a:extLst>
              <a:ext uri="{FF2B5EF4-FFF2-40B4-BE49-F238E27FC236}">
                <a16:creationId xmlns:a16="http://schemas.microsoft.com/office/drawing/2014/main" id="{D6078178-7691-2843-822E-C7EFDCFE268C}"/>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423703" y="1740839"/>
            <a:ext cx="760791" cy="577440"/>
          </a:xfrm>
          <a:prstGeom prst="rect">
            <a:avLst/>
          </a:prstGeom>
          <a:solidFill>
            <a:schemeClr val="bg1"/>
          </a:solidFill>
          <a:extLst/>
        </p:spPr>
      </p:pic>
      <p:pic>
        <p:nvPicPr>
          <p:cNvPr id="219" name="Picture 4" descr="Image result for real madrid logo png">
            <a:extLst>
              <a:ext uri="{FF2B5EF4-FFF2-40B4-BE49-F238E27FC236}">
                <a16:creationId xmlns:a16="http://schemas.microsoft.com/office/drawing/2014/main" id="{96018344-EF15-7D4A-9D17-EB91BDDC7D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763523" y="1714740"/>
            <a:ext cx="562511" cy="562511"/>
          </a:xfrm>
          <a:prstGeom prst="rect">
            <a:avLst/>
          </a:prstGeom>
          <a:solidFill>
            <a:schemeClr val="bg1"/>
          </a:solidFill>
          <a:extLst/>
        </p:spPr>
      </p:pic>
      <p:pic>
        <p:nvPicPr>
          <p:cNvPr id="221" name="Picture 12" descr="Image result for ola logo">
            <a:extLst>
              <a:ext uri="{FF2B5EF4-FFF2-40B4-BE49-F238E27FC236}">
                <a16:creationId xmlns:a16="http://schemas.microsoft.com/office/drawing/2014/main" id="{8134C230-AF8C-AE48-8DB6-58172F0C204F}"/>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136224" y="5469999"/>
            <a:ext cx="1051378" cy="443605"/>
          </a:xfrm>
          <a:prstGeom prst="rect">
            <a:avLst/>
          </a:prstGeom>
          <a:solidFill>
            <a:schemeClr val="bg1"/>
          </a:solidFill>
          <a:extLst/>
        </p:spPr>
      </p:pic>
      <p:pic>
        <p:nvPicPr>
          <p:cNvPr id="222" name="Picture 14" descr="Image result for inmobi logo">
            <a:extLst>
              <a:ext uri="{FF2B5EF4-FFF2-40B4-BE49-F238E27FC236}">
                <a16:creationId xmlns:a16="http://schemas.microsoft.com/office/drawing/2014/main" id="{70B33AA1-701C-0241-A04B-7311CEF7E3AA}"/>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186271" y="3750073"/>
            <a:ext cx="1063154" cy="333274"/>
          </a:xfrm>
          <a:prstGeom prst="rect">
            <a:avLst/>
          </a:prstGeom>
          <a:solidFill>
            <a:schemeClr val="bg1"/>
          </a:solidFill>
          <a:extLst/>
        </p:spPr>
      </p:pic>
      <p:pic>
        <p:nvPicPr>
          <p:cNvPr id="223" name="Picture 8" descr="Image result for johnson and johnson logo png">
            <a:extLst>
              <a:ext uri="{FF2B5EF4-FFF2-40B4-BE49-F238E27FC236}">
                <a16:creationId xmlns:a16="http://schemas.microsoft.com/office/drawing/2014/main" id="{1E1683DD-EC4E-F349-AFF3-5747FA5CED38}"/>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24809" b="24809"/>
          <a:stretch/>
        </p:blipFill>
        <p:spPr bwMode="auto">
          <a:xfrm>
            <a:off x="6777935" y="1836743"/>
            <a:ext cx="1090233" cy="329568"/>
          </a:xfrm>
          <a:prstGeom prst="rect">
            <a:avLst/>
          </a:prstGeom>
          <a:solidFill>
            <a:schemeClr val="bg1"/>
          </a:solidFill>
          <a:extLst/>
        </p:spPr>
      </p:pic>
      <p:pic>
        <p:nvPicPr>
          <p:cNvPr id="224" name="Picture 22" descr="Image result for ford logo png">
            <a:extLst>
              <a:ext uri="{FF2B5EF4-FFF2-40B4-BE49-F238E27FC236}">
                <a16:creationId xmlns:a16="http://schemas.microsoft.com/office/drawing/2014/main" id="{CE9E55A4-7BD6-9B4F-B143-357B91C69C1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460836" y="2780642"/>
            <a:ext cx="686522" cy="257446"/>
          </a:xfrm>
          <a:prstGeom prst="rect">
            <a:avLst/>
          </a:prstGeom>
          <a:solidFill>
            <a:schemeClr val="bg1"/>
          </a:solidFill>
          <a:extLst/>
        </p:spPr>
      </p:pic>
      <p:pic>
        <p:nvPicPr>
          <p:cNvPr id="226" name="Picture 2" descr="Image result for warner brothers logo png">
            <a:extLst>
              <a:ext uri="{FF2B5EF4-FFF2-40B4-BE49-F238E27FC236}">
                <a16:creationId xmlns:a16="http://schemas.microsoft.com/office/drawing/2014/main" id="{A84DAA73-EE1D-AC4A-A708-7C10737B5ABD}"/>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737154" y="3607115"/>
            <a:ext cx="609980" cy="530515"/>
          </a:xfrm>
          <a:prstGeom prst="rect">
            <a:avLst/>
          </a:prstGeom>
          <a:solidFill>
            <a:schemeClr val="bg1"/>
          </a:solidFill>
          <a:extLst/>
        </p:spPr>
      </p:pic>
      <p:pic>
        <p:nvPicPr>
          <p:cNvPr id="227" name="Picture 2" descr="Image result for next games logo png">
            <a:extLst>
              <a:ext uri="{FF2B5EF4-FFF2-40B4-BE49-F238E27FC236}">
                <a16:creationId xmlns:a16="http://schemas.microsoft.com/office/drawing/2014/main" id="{419E6698-5AB8-2B4E-9645-CDA1938E93B1}"/>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257563" y="4682455"/>
            <a:ext cx="1134279" cy="266565"/>
          </a:xfrm>
          <a:prstGeom prst="rect">
            <a:avLst/>
          </a:prstGeom>
          <a:solidFill>
            <a:schemeClr val="bg1"/>
          </a:solidFill>
          <a:extLst/>
        </p:spPr>
      </p:pic>
      <p:pic>
        <p:nvPicPr>
          <p:cNvPr id="228" name="Picture 8" descr="Image result for esri logo png">
            <a:extLst>
              <a:ext uri="{FF2B5EF4-FFF2-40B4-BE49-F238E27FC236}">
                <a16:creationId xmlns:a16="http://schemas.microsoft.com/office/drawing/2014/main" id="{DB3050A6-2673-1F41-AB21-31322001BBD7}"/>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831509" y="4682065"/>
            <a:ext cx="906176" cy="342648"/>
          </a:xfrm>
          <a:prstGeom prst="rect">
            <a:avLst/>
          </a:prstGeom>
          <a:solidFill>
            <a:schemeClr val="bg1"/>
          </a:solidFill>
          <a:extLst/>
        </p:spPr>
      </p:pic>
      <p:pic>
        <p:nvPicPr>
          <p:cNvPr id="229" name="Picture 14" descr="Image result for caterpillar logo png">
            <a:extLst>
              <a:ext uri="{FF2B5EF4-FFF2-40B4-BE49-F238E27FC236}">
                <a16:creationId xmlns:a16="http://schemas.microsoft.com/office/drawing/2014/main" id="{0046AE8F-CFA7-F346-A710-D7AB3D7561C0}"/>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4307521" y="5663999"/>
            <a:ext cx="993153" cy="216426"/>
          </a:xfrm>
          <a:prstGeom prst="rect">
            <a:avLst/>
          </a:prstGeom>
          <a:solidFill>
            <a:schemeClr val="bg1"/>
          </a:solidFill>
          <a:extLst/>
        </p:spPr>
      </p:pic>
      <p:pic>
        <p:nvPicPr>
          <p:cNvPr id="230" name="Picture 6" descr="Image result for starbucks logo">
            <a:extLst>
              <a:ext uri="{FF2B5EF4-FFF2-40B4-BE49-F238E27FC236}">
                <a16:creationId xmlns:a16="http://schemas.microsoft.com/office/drawing/2014/main" id="{5DAA729C-6200-BE40-B636-0EB108D628AB}"/>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657036" y="5358539"/>
            <a:ext cx="801655" cy="756379"/>
          </a:xfrm>
          <a:prstGeom prst="rect">
            <a:avLst/>
          </a:prstGeom>
          <a:solidFill>
            <a:schemeClr val="bg1"/>
          </a:solidFill>
          <a:extLst/>
        </p:spPr>
      </p:pic>
      <p:pic>
        <p:nvPicPr>
          <p:cNvPr id="231" name="Picture 4" descr="Image result for rakuten logo png">
            <a:extLst>
              <a:ext uri="{FF2B5EF4-FFF2-40B4-BE49-F238E27FC236}">
                <a16:creationId xmlns:a16="http://schemas.microsoft.com/office/drawing/2014/main" id="{4E105064-1E16-D54B-904B-C3BB768CF810}"/>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184466" y="1934663"/>
            <a:ext cx="1011117" cy="161147"/>
          </a:xfrm>
          <a:prstGeom prst="rect">
            <a:avLst/>
          </a:prstGeom>
          <a:solidFill>
            <a:schemeClr val="bg1"/>
          </a:solidFill>
          <a:extLst/>
        </p:spPr>
      </p:pic>
      <p:pic>
        <p:nvPicPr>
          <p:cNvPr id="232" name="Picture 8" descr="Image result for dnb bank logo png">
            <a:extLst>
              <a:ext uri="{FF2B5EF4-FFF2-40B4-BE49-F238E27FC236}">
                <a16:creationId xmlns:a16="http://schemas.microsoft.com/office/drawing/2014/main" id="{93C01618-143F-3A44-AA29-9B0B291D7D00}"/>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6799348" y="5563718"/>
            <a:ext cx="1022896" cy="375968"/>
          </a:xfrm>
          <a:prstGeom prst="rect">
            <a:avLst/>
          </a:prstGeom>
          <a:solidFill>
            <a:schemeClr val="bg1"/>
          </a:solidFill>
          <a:extLst/>
        </p:spPr>
      </p:pic>
      <p:pic>
        <p:nvPicPr>
          <p:cNvPr id="233" name="Picture 12" descr="Image result for sitecore logo png">
            <a:extLst>
              <a:ext uri="{FF2B5EF4-FFF2-40B4-BE49-F238E27FC236}">
                <a16:creationId xmlns:a16="http://schemas.microsoft.com/office/drawing/2014/main" id="{072C836D-048B-7C4B-AA3C-7B23CAF1F23B}"/>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199449" y="2787476"/>
            <a:ext cx="952225" cy="323862"/>
          </a:xfrm>
          <a:prstGeom prst="rect">
            <a:avLst/>
          </a:prstGeom>
          <a:solidFill>
            <a:schemeClr val="bg1"/>
          </a:solidFill>
          <a:extLst/>
        </p:spPr>
      </p:pic>
      <p:pic>
        <p:nvPicPr>
          <p:cNvPr id="234" name="Picture 8" descr="Image result for ge healthcare logo">
            <a:extLst>
              <a:ext uri="{FF2B5EF4-FFF2-40B4-BE49-F238E27FC236}">
                <a16:creationId xmlns:a16="http://schemas.microsoft.com/office/drawing/2014/main" id="{DF3A51DD-5D61-CC40-90E1-F3A3CA157E40}"/>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9478075" y="1809448"/>
            <a:ext cx="1010987" cy="401025"/>
          </a:xfrm>
          <a:prstGeom prst="rect">
            <a:avLst/>
          </a:prstGeom>
          <a:solidFill>
            <a:schemeClr val="bg1"/>
          </a:solidFill>
          <a:extLst/>
        </p:spPr>
      </p:pic>
      <p:pic>
        <p:nvPicPr>
          <p:cNvPr id="235" name="Picture 10" descr="Image result for sams club logo">
            <a:extLst>
              <a:ext uri="{FF2B5EF4-FFF2-40B4-BE49-F238E27FC236}">
                <a16:creationId xmlns:a16="http://schemas.microsoft.com/office/drawing/2014/main" id="{7E48AADC-A044-534C-89FB-C55E7D71A2C8}"/>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9478074" y="2737364"/>
            <a:ext cx="841620" cy="473411"/>
          </a:xfrm>
          <a:prstGeom prst="rect">
            <a:avLst/>
          </a:prstGeom>
          <a:solidFill>
            <a:schemeClr val="bg1"/>
          </a:solidFill>
          <a:extLst/>
        </p:spPr>
      </p:pic>
      <p:pic>
        <p:nvPicPr>
          <p:cNvPr id="236" name="Picture 12" descr="Image result for blackboard logo">
            <a:extLst>
              <a:ext uri="{FF2B5EF4-FFF2-40B4-BE49-F238E27FC236}">
                <a16:creationId xmlns:a16="http://schemas.microsoft.com/office/drawing/2014/main" id="{0345FA75-A17F-6F4D-BA32-690CCC494830}"/>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9513909" y="3500896"/>
            <a:ext cx="769951" cy="742950"/>
          </a:xfrm>
          <a:prstGeom prst="rect">
            <a:avLst/>
          </a:prstGeom>
          <a:solidFill>
            <a:schemeClr val="bg1"/>
          </a:solidFill>
          <a:extLst/>
        </p:spPr>
      </p:pic>
      <p:pic>
        <p:nvPicPr>
          <p:cNvPr id="237" name="Picture 14" descr="Image result for boeing logo">
            <a:extLst>
              <a:ext uri="{FF2B5EF4-FFF2-40B4-BE49-F238E27FC236}">
                <a16:creationId xmlns:a16="http://schemas.microsoft.com/office/drawing/2014/main" id="{1A8839C9-ACA3-CD48-B470-DBECD2F6D067}"/>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9418809" y="4740695"/>
            <a:ext cx="1061869" cy="263393"/>
          </a:xfrm>
          <a:prstGeom prst="rect">
            <a:avLst/>
          </a:prstGeom>
          <a:solidFill>
            <a:schemeClr val="bg1"/>
          </a:solidFill>
          <a:extLst/>
        </p:spPr>
      </p:pic>
      <p:pic>
        <p:nvPicPr>
          <p:cNvPr id="238" name="Picture 237" descr="http://old.onesky.org/sites/default/files/kcfinder/23/images/logos/capital_international_logo.jpg">
            <a:extLst>
              <a:ext uri="{FF2B5EF4-FFF2-40B4-BE49-F238E27FC236}">
                <a16:creationId xmlns:a16="http://schemas.microsoft.com/office/drawing/2014/main" id="{8B138BF0-A326-4C4E-A207-4656802316AA}"/>
              </a:ext>
            </a:extLst>
          </p:cNvPr>
          <p:cNvPicPr>
            <a:picLocks noChangeAspect="1" noChangeArrowheads="1"/>
          </p:cNvPicPr>
          <p:nvPr/>
        </p:nvPicPr>
        <p:blipFill rotWithShape="1">
          <a:blip r:embed="rId38" cstate="print">
            <a:extLst>
              <a:ext uri="{28A0092B-C50C-407E-A947-70E740481C1C}">
                <a14:useLocalDpi xmlns:a14="http://schemas.microsoft.com/office/drawing/2010/main" val="0"/>
              </a:ext>
            </a:extLst>
          </a:blip>
          <a:srcRect l="7631" t="26750" r="5979" b="26998"/>
          <a:stretch/>
        </p:blipFill>
        <p:spPr bwMode="auto">
          <a:xfrm>
            <a:off x="9418809" y="5703349"/>
            <a:ext cx="1237451" cy="194414"/>
          </a:xfrm>
          <a:prstGeom prst="rect">
            <a:avLst/>
          </a:prstGeom>
          <a:solidFill>
            <a:schemeClr val="bg1"/>
          </a:solidFill>
          <a:extLst/>
        </p:spPr>
      </p:pic>
      <p:pic>
        <p:nvPicPr>
          <p:cNvPr id="239" name="Picture 238" descr="Image result for bentley systems logo png">
            <a:extLst>
              <a:ext uri="{FF2B5EF4-FFF2-40B4-BE49-F238E27FC236}">
                <a16:creationId xmlns:a16="http://schemas.microsoft.com/office/drawing/2014/main" id="{3ABAF372-8F5E-7C48-BB52-6BF26A1150AD}"/>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0696800" y="4708511"/>
            <a:ext cx="985317" cy="241796"/>
          </a:xfrm>
          <a:prstGeom prst="rect">
            <a:avLst/>
          </a:prstGeom>
          <a:solidFill>
            <a:schemeClr val="bg1"/>
          </a:solidFill>
          <a:extLst/>
        </p:spPr>
      </p:pic>
      <p:pic>
        <p:nvPicPr>
          <p:cNvPr id="240" name="Picture 239">
            <a:hlinkClick r:id="rId40"/>
            <a:extLst>
              <a:ext uri="{FF2B5EF4-FFF2-40B4-BE49-F238E27FC236}">
                <a16:creationId xmlns:a16="http://schemas.microsoft.com/office/drawing/2014/main" id="{C317E2E1-6C5D-3E44-B4D3-F54B67B95021}"/>
              </a:ext>
            </a:extLst>
          </p:cNvPr>
          <p:cNvPicPr>
            <a:picLocks noChangeAspect="1"/>
          </p:cNvPicPr>
          <p:nvPr/>
        </p:nvPicPr>
        <p:blipFill>
          <a:blip r:embed="rId41"/>
          <a:stretch>
            <a:fillRect/>
          </a:stretch>
        </p:blipFill>
        <p:spPr>
          <a:xfrm>
            <a:off x="10704718" y="3754722"/>
            <a:ext cx="904736" cy="238487"/>
          </a:xfrm>
          <a:prstGeom prst="rect">
            <a:avLst/>
          </a:prstGeom>
          <a:solidFill>
            <a:schemeClr val="bg1"/>
          </a:solidFill>
        </p:spPr>
      </p:pic>
      <p:pic>
        <p:nvPicPr>
          <p:cNvPr id="241" name="Picture 240" descr="Image result for schneider electric logo png">
            <a:extLst>
              <a:ext uri="{FF2B5EF4-FFF2-40B4-BE49-F238E27FC236}">
                <a16:creationId xmlns:a16="http://schemas.microsoft.com/office/drawing/2014/main" id="{94BB1F9A-43D3-6740-B64C-99F3357242CE}"/>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10801851" y="2840150"/>
            <a:ext cx="823105" cy="248218"/>
          </a:xfrm>
          <a:prstGeom prst="rect">
            <a:avLst/>
          </a:prstGeom>
          <a:solidFill>
            <a:schemeClr val="bg1"/>
          </a:solidFill>
          <a:extLst/>
        </p:spPr>
      </p:pic>
      <p:pic>
        <p:nvPicPr>
          <p:cNvPr id="242" name="Picture 241" descr="Image result for ericsson logo png">
            <a:extLst>
              <a:ext uri="{FF2B5EF4-FFF2-40B4-BE49-F238E27FC236}">
                <a16:creationId xmlns:a16="http://schemas.microsoft.com/office/drawing/2014/main" id="{D22466F5-4468-2B48-BE6B-3BAFEB792EAD}"/>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10746877" y="5663058"/>
            <a:ext cx="981719" cy="201363"/>
          </a:xfrm>
          <a:prstGeom prst="rect">
            <a:avLst/>
          </a:prstGeom>
          <a:solidFill>
            <a:schemeClr val="bg1"/>
          </a:solidFill>
          <a:extLst/>
        </p:spPr>
      </p:pic>
      <p:pic>
        <p:nvPicPr>
          <p:cNvPr id="243" name="Picture 2" descr="Image result for emirates logo">
            <a:extLst>
              <a:ext uri="{FF2B5EF4-FFF2-40B4-BE49-F238E27FC236}">
                <a16:creationId xmlns:a16="http://schemas.microsoft.com/office/drawing/2014/main" id="{A1C2958F-14A1-4540-9142-293131C15524}"/>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10746877" y="1643008"/>
            <a:ext cx="798757" cy="610605"/>
          </a:xfrm>
          <a:prstGeom prst="rect">
            <a:avLst/>
          </a:prstGeom>
          <a:solidFill>
            <a:schemeClr val="bg1"/>
          </a:solidFill>
          <a:extLst/>
        </p:spPr>
      </p:pic>
      <p:pic>
        <p:nvPicPr>
          <p:cNvPr id="244" name="Picture 4" descr="Image result for siemens logo">
            <a:extLst>
              <a:ext uri="{FF2B5EF4-FFF2-40B4-BE49-F238E27FC236}">
                <a16:creationId xmlns:a16="http://schemas.microsoft.com/office/drawing/2014/main" id="{EAB9C9F0-0150-B045-B080-CABC3672B3FA}"/>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6866686" y="2876954"/>
            <a:ext cx="888221" cy="211415"/>
          </a:xfrm>
          <a:prstGeom prst="rect">
            <a:avLst/>
          </a:prstGeom>
          <a:solidFill>
            <a:schemeClr val="bg1"/>
          </a:solidFill>
          <a:extLst/>
        </p:spPr>
      </p:pic>
      <p:sp>
        <p:nvSpPr>
          <p:cNvPr id="249" name="Title 16">
            <a:extLst>
              <a:ext uri="{FF2B5EF4-FFF2-40B4-BE49-F238E27FC236}">
                <a16:creationId xmlns:a16="http://schemas.microsoft.com/office/drawing/2014/main" id="{7BAF93F6-46E4-8240-B459-203B86C86421}"/>
              </a:ext>
            </a:extLst>
          </p:cNvPr>
          <p:cNvSpPr txBox="1">
            <a:spLocks/>
          </p:cNvSpPr>
          <p:nvPr/>
        </p:nvSpPr>
        <p:spPr>
          <a:xfrm>
            <a:off x="470700" y="308457"/>
            <a:ext cx="11018520" cy="5078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300">
                <a:solidFill>
                  <a:schemeClr val="tx1"/>
                </a:solidFill>
                <a:latin typeface="Calibri Light"/>
                <a:cs typeface="Calibri Light"/>
              </a:rPr>
              <a:t>Azure Cosmos DB customer spanning industries</a:t>
            </a:r>
          </a:p>
        </p:txBody>
      </p:sp>
      <p:pic>
        <p:nvPicPr>
          <p:cNvPr id="94" name="Picture 93">
            <a:extLst>
              <a:ext uri="{FF2B5EF4-FFF2-40B4-BE49-F238E27FC236}">
                <a16:creationId xmlns:a16="http://schemas.microsoft.com/office/drawing/2014/main" id="{76AAC414-95D4-AD45-9EC3-F7D91FC8EA49}"/>
              </a:ext>
            </a:extLst>
          </p:cNvPr>
          <p:cNvPicPr>
            <a:picLocks noChangeAspect="1"/>
          </p:cNvPicPr>
          <p:nvPr/>
        </p:nvPicPr>
        <p:blipFill>
          <a:blip r:embed="rId46"/>
          <a:stretch>
            <a:fillRect/>
          </a:stretch>
        </p:blipFill>
        <p:spPr>
          <a:xfrm>
            <a:off x="2920267" y="4568091"/>
            <a:ext cx="1034451" cy="518703"/>
          </a:xfrm>
          <a:prstGeom prst="rect">
            <a:avLst/>
          </a:prstGeom>
        </p:spPr>
      </p:pic>
      <p:pic>
        <p:nvPicPr>
          <p:cNvPr id="3" name="Picture 2">
            <a:extLst>
              <a:ext uri="{FF2B5EF4-FFF2-40B4-BE49-F238E27FC236}">
                <a16:creationId xmlns:a16="http://schemas.microsoft.com/office/drawing/2014/main" id="{4222195F-22FD-344F-B656-B590771AF1FB}"/>
              </a:ext>
            </a:extLst>
          </p:cNvPr>
          <p:cNvPicPr>
            <a:picLocks noChangeAspect="1"/>
          </p:cNvPicPr>
          <p:nvPr/>
        </p:nvPicPr>
        <p:blipFill>
          <a:blip r:embed="rId47"/>
          <a:stretch>
            <a:fillRect/>
          </a:stretch>
        </p:blipFill>
        <p:spPr>
          <a:xfrm>
            <a:off x="8217880" y="4355298"/>
            <a:ext cx="944287" cy="944287"/>
          </a:xfrm>
          <a:prstGeom prst="rect">
            <a:avLst/>
          </a:prstGeom>
        </p:spPr>
      </p:pic>
      <p:sp>
        <p:nvSpPr>
          <p:cNvPr id="4" name="Rectangle 3">
            <a:extLst>
              <a:ext uri="{FF2B5EF4-FFF2-40B4-BE49-F238E27FC236}">
                <a16:creationId xmlns:a16="http://schemas.microsoft.com/office/drawing/2014/main" id="{9A10A0BE-D7CB-D641-B7BB-34BCD33580CF}"/>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pitchFamily="2" charset="0"/>
              </a:rPr>
              <a:t> </a:t>
            </a:r>
            <a:endParaRPr lang="en-US"/>
          </a:p>
        </p:txBody>
      </p:sp>
      <p:pic>
        <p:nvPicPr>
          <p:cNvPr id="6" name="Picture 5">
            <a:extLst>
              <a:ext uri="{FF2B5EF4-FFF2-40B4-BE49-F238E27FC236}">
                <a16:creationId xmlns:a16="http://schemas.microsoft.com/office/drawing/2014/main" id="{671DCBFD-B2E9-9C48-9FE8-B519FAD22F88}"/>
              </a:ext>
            </a:extLst>
          </p:cNvPr>
          <p:cNvPicPr>
            <a:picLocks noChangeAspect="1"/>
          </p:cNvPicPr>
          <p:nvPr/>
        </p:nvPicPr>
        <p:blipFill>
          <a:blip r:embed="rId48"/>
          <a:stretch>
            <a:fillRect/>
          </a:stretch>
        </p:blipFill>
        <p:spPr>
          <a:xfrm>
            <a:off x="5582849" y="2672657"/>
            <a:ext cx="988544" cy="533367"/>
          </a:xfrm>
          <a:prstGeom prst="rect">
            <a:avLst/>
          </a:prstGeom>
        </p:spPr>
      </p:pic>
    </p:spTree>
    <p:extLst>
      <p:ext uri="{BB962C8B-B14F-4D97-AF65-F5344CB8AC3E}">
        <p14:creationId xmlns:p14="http://schemas.microsoft.com/office/powerpoint/2010/main" val="28231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id:image010.jpg@01D3A80E.FF1CC380">
            <a:extLst>
              <a:ext uri="{FF2B5EF4-FFF2-40B4-BE49-F238E27FC236}">
                <a16:creationId xmlns:a16="http://schemas.microsoft.com/office/drawing/2014/main" id="{F9C226AD-D433-4133-80AD-816E359EBE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57"/>
          <a:stretch/>
        </p:blipFill>
        <p:spPr bwMode="auto">
          <a:xfrm>
            <a:off x="360372" y="948084"/>
            <a:ext cx="10077082" cy="5317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844650B4-5908-4465-8687-45D219D6119D}"/>
              </a:ext>
            </a:extLst>
          </p:cNvPr>
          <p:cNvPicPr>
            <a:picLocks noChangeAspect="1"/>
          </p:cNvPicPr>
          <p:nvPr/>
        </p:nvPicPr>
        <p:blipFill>
          <a:blip r:embed="rId4"/>
          <a:stretch>
            <a:fillRect/>
          </a:stretch>
        </p:blipFill>
        <p:spPr>
          <a:xfrm>
            <a:off x="7472538" y="3312902"/>
            <a:ext cx="4562393" cy="3423342"/>
          </a:xfrm>
          <a:prstGeom prst="rect">
            <a:avLst/>
          </a:prstGeom>
        </p:spPr>
      </p:pic>
      <p:sp>
        <p:nvSpPr>
          <p:cNvPr id="8" name="Title 1">
            <a:extLst>
              <a:ext uri="{FF2B5EF4-FFF2-40B4-BE49-F238E27FC236}">
                <a16:creationId xmlns:a16="http://schemas.microsoft.com/office/drawing/2014/main" id="{B50D6AB2-E7D6-48C9-87F0-2544E6D7E705}"/>
              </a:ext>
            </a:extLst>
          </p:cNvPr>
          <p:cNvSpPr txBox="1">
            <a:spLocks/>
          </p:cNvSpPr>
          <p:nvPr/>
        </p:nvSpPr>
        <p:spPr>
          <a:xfrm>
            <a:off x="851101" y="40312"/>
            <a:ext cx="10253296" cy="78460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353535">
                    <a:lumMod val="50000"/>
                  </a:srgbClr>
                </a:solidFill>
                <a:effectLst/>
                <a:uLnTx/>
                <a:uFillTx/>
                <a:latin typeface="Segoe UI Semibold" panose="020B0702040204020203" pitchFamily="34" charset="0"/>
                <a:ea typeface="+mn-ea"/>
                <a:cs typeface="Segoe UI Semibold" panose="020B0702040204020203" pitchFamily="34" charset="0"/>
              </a:rPr>
              <a:t>Voices of press</a:t>
            </a:r>
          </a:p>
        </p:txBody>
      </p:sp>
    </p:spTree>
    <p:extLst>
      <p:ext uri="{BB962C8B-B14F-4D97-AF65-F5344CB8AC3E}">
        <p14:creationId xmlns:p14="http://schemas.microsoft.com/office/powerpoint/2010/main" val="110948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B0713131-7948-44F1-B69C-6B0D38C04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509" y="3722930"/>
            <a:ext cx="7299959" cy="1307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3">
            <a:extLst>
              <a:ext uri="{FF2B5EF4-FFF2-40B4-BE49-F238E27FC236}">
                <a16:creationId xmlns:a16="http://schemas.microsoft.com/office/drawing/2014/main" id="{6E6320CB-80B4-4AE6-AC3F-259608DFCD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1698"/>
            <a:ext cx="5701293" cy="1964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4">
            <a:extLst>
              <a:ext uri="{FF2B5EF4-FFF2-40B4-BE49-F238E27FC236}">
                <a16:creationId xmlns:a16="http://schemas.microsoft.com/office/drawing/2014/main" id="{0E92EB7A-7FE7-429F-97EA-EDDFBBA245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071658"/>
            <a:ext cx="4214191" cy="3711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5">
            <a:extLst>
              <a:ext uri="{FF2B5EF4-FFF2-40B4-BE49-F238E27FC236}">
                <a16:creationId xmlns:a16="http://schemas.microsoft.com/office/drawing/2014/main" id="{D6653643-B178-42C4-BD26-A6A4CD0F6A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563" y="5787885"/>
            <a:ext cx="6257748" cy="86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6">
            <a:extLst>
              <a:ext uri="{FF2B5EF4-FFF2-40B4-BE49-F238E27FC236}">
                <a16:creationId xmlns:a16="http://schemas.microsoft.com/office/drawing/2014/main" id="{4E792312-2ED5-4E43-8366-76BFB8B90B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5009" y="5136148"/>
            <a:ext cx="5240322" cy="54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B816721C-09BE-4BC2-BA6A-A835776161D0}"/>
              </a:ext>
            </a:extLst>
          </p:cNvPr>
          <p:cNvSpPr txBox="1">
            <a:spLocks/>
          </p:cNvSpPr>
          <p:nvPr/>
        </p:nvSpPr>
        <p:spPr>
          <a:xfrm>
            <a:off x="851101" y="40312"/>
            <a:ext cx="10253296" cy="78460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Voices of developers</a:t>
            </a:r>
          </a:p>
        </p:txBody>
      </p:sp>
      <p:sp>
        <p:nvSpPr>
          <p:cNvPr id="2" name="Rectangle 8">
            <a:extLst>
              <a:ext uri="{FF2B5EF4-FFF2-40B4-BE49-F238E27FC236}">
                <a16:creationId xmlns:a16="http://schemas.microsoft.com/office/drawing/2014/main" id="{A9716BE0-2E68-4C2A-B568-1451C0FC2662}"/>
              </a:ext>
            </a:extLst>
          </p:cNvPr>
          <p:cNvSpPr>
            <a:spLocks noChangeArrowheads="1"/>
          </p:cNvSpPr>
          <p:nvPr/>
        </p:nvSpPr>
        <p:spPr bwMode="auto">
          <a:xfrm>
            <a:off x="7191375" y="7781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aphicFrame>
        <p:nvGraphicFramePr>
          <p:cNvPr id="3" name="Object 2">
            <a:extLst>
              <a:ext uri="{FF2B5EF4-FFF2-40B4-BE49-F238E27FC236}">
                <a16:creationId xmlns:a16="http://schemas.microsoft.com/office/drawing/2014/main" id="{5955A086-553E-48F9-A590-99149224EE29}"/>
              </a:ext>
            </a:extLst>
          </p:cNvPr>
          <p:cNvGraphicFramePr>
            <a:graphicFrameLocks noChangeAspect="1"/>
          </p:cNvGraphicFramePr>
          <p:nvPr>
            <p:extLst/>
          </p:nvPr>
        </p:nvGraphicFramePr>
        <p:xfrm>
          <a:off x="7005844" y="587033"/>
          <a:ext cx="5000625" cy="1814513"/>
        </p:xfrm>
        <a:graphic>
          <a:graphicData uri="http://schemas.openxmlformats.org/presentationml/2006/ole">
            <mc:AlternateContent xmlns:mc="http://schemas.openxmlformats.org/markup-compatibility/2006">
              <mc:Choice xmlns:v="urn:schemas-microsoft-com:vml" Requires="v">
                <p:oleObj spid="_x0000_s2050" name="Bitmap Image" r:id="rId8" imgW="5386427" imgH="1957402" progId="Paint.Picture">
                  <p:embed/>
                </p:oleObj>
              </mc:Choice>
              <mc:Fallback>
                <p:oleObj name="Bitmap Image" r:id="rId8" imgW="5386427" imgH="1957402" progId="Paint.Picture">
                  <p:embed/>
                  <p:pic>
                    <p:nvPicPr>
                      <p:cNvPr id="3" name="Object 2">
                        <a:extLst>
                          <a:ext uri="{FF2B5EF4-FFF2-40B4-BE49-F238E27FC236}">
                            <a16:creationId xmlns:a16="http://schemas.microsoft.com/office/drawing/2014/main" id="{5955A086-553E-48F9-A590-99149224EE2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05844" y="587033"/>
                        <a:ext cx="5000625" cy="1814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10">
            <a:extLst>
              <a:ext uri="{FF2B5EF4-FFF2-40B4-BE49-F238E27FC236}">
                <a16:creationId xmlns:a16="http://schemas.microsoft.com/office/drawing/2014/main" id="{F63BE707-B64F-4667-AD7A-BA9C8E3F2A63}"/>
              </a:ext>
            </a:extLst>
          </p:cNvPr>
          <p:cNvSpPr>
            <a:spLocks noChangeArrowheads="1"/>
          </p:cNvSpPr>
          <p:nvPr/>
        </p:nvSpPr>
        <p:spPr bwMode="auto">
          <a:xfrm>
            <a:off x="2252868" y="1943324"/>
            <a:ext cx="1221120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aphicFrame>
        <p:nvGraphicFramePr>
          <p:cNvPr id="5" name="Object 4">
            <a:extLst>
              <a:ext uri="{FF2B5EF4-FFF2-40B4-BE49-F238E27FC236}">
                <a16:creationId xmlns:a16="http://schemas.microsoft.com/office/drawing/2014/main" id="{F1468795-D350-4B32-8274-F1DB07EA6969}"/>
              </a:ext>
            </a:extLst>
          </p:cNvPr>
          <p:cNvGraphicFramePr>
            <a:graphicFrameLocks noChangeAspect="1"/>
          </p:cNvGraphicFramePr>
          <p:nvPr>
            <p:extLst/>
          </p:nvPr>
        </p:nvGraphicFramePr>
        <p:xfrm>
          <a:off x="2041981" y="1908419"/>
          <a:ext cx="5306600" cy="878370"/>
        </p:xfrm>
        <a:graphic>
          <a:graphicData uri="http://schemas.openxmlformats.org/presentationml/2006/ole">
            <mc:AlternateContent xmlns:mc="http://schemas.openxmlformats.org/markup-compatibility/2006">
              <mc:Choice xmlns:v="urn:schemas-microsoft-com:vml" Requires="v">
                <p:oleObj spid="_x0000_s2051" name="Bitmap Image" r:id="rId10" imgW="5281651" imgH="876190" progId="Paint.Picture">
                  <p:embed/>
                </p:oleObj>
              </mc:Choice>
              <mc:Fallback>
                <p:oleObj name="Bitmap Image" r:id="rId10" imgW="5281651" imgH="876190" progId="Paint.Picture">
                  <p:embed/>
                  <p:pic>
                    <p:nvPicPr>
                      <p:cNvPr id="5" name="Object 4">
                        <a:extLst>
                          <a:ext uri="{FF2B5EF4-FFF2-40B4-BE49-F238E27FC236}">
                            <a16:creationId xmlns:a16="http://schemas.microsoft.com/office/drawing/2014/main" id="{F1468795-D350-4B32-8274-F1DB07EA696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41981" y="1908419"/>
                        <a:ext cx="5306600" cy="878370"/>
                      </a:xfrm>
                      <a:prstGeom prst="rect">
                        <a:avLst/>
                      </a:prstGeom>
                      <a:noFill/>
                    </p:spPr>
                  </p:pic>
                </p:oleObj>
              </mc:Fallback>
            </mc:AlternateContent>
          </a:graphicData>
        </a:graphic>
      </p:graphicFrame>
      <p:sp>
        <p:nvSpPr>
          <p:cNvPr id="6" name="Rectangle 14">
            <a:extLst>
              <a:ext uri="{FF2B5EF4-FFF2-40B4-BE49-F238E27FC236}">
                <a16:creationId xmlns:a16="http://schemas.microsoft.com/office/drawing/2014/main" id="{D40B102C-12D5-49F9-A6D3-5AB61E308E02}"/>
              </a:ext>
            </a:extLst>
          </p:cNvPr>
          <p:cNvSpPr>
            <a:spLocks noChangeArrowheads="1"/>
          </p:cNvSpPr>
          <p:nvPr/>
        </p:nvSpPr>
        <p:spPr bwMode="auto">
          <a:xfrm>
            <a:off x="5303019" y="2320245"/>
            <a:ext cx="78599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Rectangle 16">
            <a:extLst>
              <a:ext uri="{FF2B5EF4-FFF2-40B4-BE49-F238E27FC236}">
                <a16:creationId xmlns:a16="http://schemas.microsoft.com/office/drawing/2014/main" id="{3EF93E67-4D48-4E89-AA11-1228E6E0018D}"/>
              </a:ext>
            </a:extLst>
          </p:cNvPr>
          <p:cNvSpPr>
            <a:spLocks noChangeArrowheads="1"/>
          </p:cNvSpPr>
          <p:nvPr/>
        </p:nvSpPr>
        <p:spPr bwMode="auto">
          <a:xfrm flipV="1">
            <a:off x="6196963" y="2561538"/>
            <a:ext cx="111518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aphicFrame>
        <p:nvGraphicFramePr>
          <p:cNvPr id="10" name="Object 9">
            <a:extLst>
              <a:ext uri="{FF2B5EF4-FFF2-40B4-BE49-F238E27FC236}">
                <a16:creationId xmlns:a16="http://schemas.microsoft.com/office/drawing/2014/main" id="{F82A4A9D-3764-48F3-A9A1-D965C02E86AA}"/>
              </a:ext>
            </a:extLst>
          </p:cNvPr>
          <p:cNvGraphicFramePr>
            <a:graphicFrameLocks noChangeAspect="1"/>
          </p:cNvGraphicFramePr>
          <p:nvPr>
            <p:extLst/>
          </p:nvPr>
        </p:nvGraphicFramePr>
        <p:xfrm>
          <a:off x="6576502" y="2561538"/>
          <a:ext cx="4669819" cy="1197948"/>
        </p:xfrm>
        <a:graphic>
          <a:graphicData uri="http://schemas.openxmlformats.org/presentationml/2006/ole">
            <mc:AlternateContent xmlns:mc="http://schemas.openxmlformats.org/markup-compatibility/2006">
              <mc:Choice xmlns:v="urn:schemas-microsoft-com:vml" Requires="v">
                <p:oleObj spid="_x0000_s2052" name="Bitmap Image" r:id="rId12" imgW="5105437" imgH="1309697" progId="Paint.Picture">
                  <p:embed/>
                </p:oleObj>
              </mc:Choice>
              <mc:Fallback>
                <p:oleObj name="Bitmap Image" r:id="rId12" imgW="5105437" imgH="1309697" progId="Paint.Picture">
                  <p:embed/>
                  <p:pic>
                    <p:nvPicPr>
                      <p:cNvPr id="10" name="Object 9">
                        <a:extLst>
                          <a:ext uri="{FF2B5EF4-FFF2-40B4-BE49-F238E27FC236}">
                            <a16:creationId xmlns:a16="http://schemas.microsoft.com/office/drawing/2014/main" id="{F82A4A9D-3764-48F3-A9A1-D965C02E86A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6502" y="2561538"/>
                        <a:ext cx="4669819" cy="1197948"/>
                      </a:xfrm>
                      <a:prstGeom prst="rect">
                        <a:avLst/>
                      </a:prstGeom>
                      <a:noFill/>
                    </p:spPr>
                  </p:pic>
                </p:oleObj>
              </mc:Fallback>
            </mc:AlternateContent>
          </a:graphicData>
        </a:graphic>
      </p:graphicFrame>
    </p:spTree>
    <p:extLst>
      <p:ext uri="{BB962C8B-B14F-4D97-AF65-F5344CB8AC3E}">
        <p14:creationId xmlns:p14="http://schemas.microsoft.com/office/powerpoint/2010/main" val="35405765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C8EB83-FFF1-4303-B081-50CF21959987}"/>
              </a:ext>
            </a:extLst>
          </p:cNvPr>
          <p:cNvPicPr>
            <a:picLocks noChangeAspect="1"/>
          </p:cNvPicPr>
          <p:nvPr/>
        </p:nvPicPr>
        <p:blipFill>
          <a:blip r:embed="rId2"/>
          <a:stretch>
            <a:fillRect/>
          </a:stretch>
        </p:blipFill>
        <p:spPr>
          <a:xfrm>
            <a:off x="1707960" y="957581"/>
            <a:ext cx="8776079" cy="5695009"/>
          </a:xfrm>
          <a:prstGeom prst="rect">
            <a:avLst/>
          </a:prstGeom>
        </p:spPr>
      </p:pic>
      <p:sp>
        <p:nvSpPr>
          <p:cNvPr id="3" name="Title 1">
            <a:extLst>
              <a:ext uri="{FF2B5EF4-FFF2-40B4-BE49-F238E27FC236}">
                <a16:creationId xmlns:a16="http://schemas.microsoft.com/office/drawing/2014/main" id="{E0539276-61FB-4CB0-BA27-7C8CD702B116}"/>
              </a:ext>
            </a:extLst>
          </p:cNvPr>
          <p:cNvSpPr txBox="1">
            <a:spLocks/>
          </p:cNvSpPr>
          <p:nvPr/>
        </p:nvSpPr>
        <p:spPr>
          <a:xfrm>
            <a:off x="851101" y="40312"/>
            <a:ext cx="10253296" cy="78460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Voices of our customers</a:t>
            </a:r>
          </a:p>
        </p:txBody>
      </p:sp>
      <p:cxnSp>
        <p:nvCxnSpPr>
          <p:cNvPr id="4" name="Straight Connector 3">
            <a:extLst>
              <a:ext uri="{FF2B5EF4-FFF2-40B4-BE49-F238E27FC236}">
                <a16:creationId xmlns:a16="http://schemas.microsoft.com/office/drawing/2014/main" id="{9DCC626D-20DD-4B13-80BD-6615CA9C47CE}"/>
              </a:ext>
            </a:extLst>
          </p:cNvPr>
          <p:cNvCxnSpPr>
            <a:cxnSpLocks/>
          </p:cNvCxnSpPr>
          <p:nvPr/>
        </p:nvCxnSpPr>
        <p:spPr>
          <a:xfrm>
            <a:off x="1854101" y="2151131"/>
            <a:ext cx="850392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05841B2-91F5-43CC-AA6D-000D024535C1}"/>
              </a:ext>
            </a:extLst>
          </p:cNvPr>
          <p:cNvCxnSpPr>
            <a:cxnSpLocks/>
          </p:cNvCxnSpPr>
          <p:nvPr/>
        </p:nvCxnSpPr>
        <p:spPr>
          <a:xfrm>
            <a:off x="1913735" y="2402922"/>
            <a:ext cx="850392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3EC558E-F44F-4460-843B-E43EAFC82B53}"/>
              </a:ext>
            </a:extLst>
          </p:cNvPr>
          <p:cNvCxnSpPr>
            <a:cxnSpLocks/>
          </p:cNvCxnSpPr>
          <p:nvPr/>
        </p:nvCxnSpPr>
        <p:spPr>
          <a:xfrm>
            <a:off x="1913735" y="2628209"/>
            <a:ext cx="246888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E9E9666-0F5B-409B-B49A-C56F9CED1D30}"/>
              </a:ext>
            </a:extLst>
          </p:cNvPr>
          <p:cNvCxnSpPr>
            <a:cxnSpLocks/>
          </p:cNvCxnSpPr>
          <p:nvPr/>
        </p:nvCxnSpPr>
        <p:spPr>
          <a:xfrm>
            <a:off x="4060587" y="3893792"/>
            <a:ext cx="32004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9FCC944-E632-47BF-8100-5E5613CC5D1D}"/>
              </a:ext>
            </a:extLst>
          </p:cNvPr>
          <p:cNvCxnSpPr>
            <a:cxnSpLocks/>
          </p:cNvCxnSpPr>
          <p:nvPr/>
        </p:nvCxnSpPr>
        <p:spPr>
          <a:xfrm>
            <a:off x="6200814" y="6140035"/>
            <a:ext cx="41148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B24626E-235B-4485-A32A-62138E9C7C3D}"/>
              </a:ext>
            </a:extLst>
          </p:cNvPr>
          <p:cNvCxnSpPr>
            <a:cxnSpLocks/>
          </p:cNvCxnSpPr>
          <p:nvPr/>
        </p:nvCxnSpPr>
        <p:spPr>
          <a:xfrm>
            <a:off x="1960118" y="6371948"/>
            <a:ext cx="64008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172794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potx" id="{527209B2-738B-4B01-9D48-27F40AE5D181}" vid="{411C5D06-51D1-4EE9-8DBE-A140AC65511D}"/>
    </a:ext>
  </a:extLst>
</a:theme>
</file>

<file path=ppt/theme/theme3.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4721</Words>
  <Application>Microsoft Office PowerPoint</Application>
  <PresentationFormat>Widescreen</PresentationFormat>
  <Paragraphs>786</Paragraphs>
  <Slides>41</Slides>
  <Notes>34</Notes>
  <HiddenSlides>0</HiddenSlides>
  <MMClips>0</MMClips>
  <ScaleCrop>false</ScaleCrop>
  <HeadingPairs>
    <vt:vector size="8" baseType="variant">
      <vt:variant>
        <vt:lpstr>Fonts Used</vt:lpstr>
      </vt:variant>
      <vt:variant>
        <vt:i4>15</vt:i4>
      </vt:variant>
      <vt:variant>
        <vt:lpstr>Theme</vt:lpstr>
      </vt:variant>
      <vt:variant>
        <vt:i4>3</vt:i4>
      </vt:variant>
      <vt:variant>
        <vt:lpstr>Embedded OLE Servers</vt:lpstr>
      </vt:variant>
      <vt:variant>
        <vt:i4>2</vt:i4>
      </vt:variant>
      <vt:variant>
        <vt:lpstr>Slide Titles</vt:lpstr>
      </vt:variant>
      <vt:variant>
        <vt:i4>41</vt:i4>
      </vt:variant>
    </vt:vector>
  </HeadingPairs>
  <TitlesOfParts>
    <vt:vector size="61" baseType="lpstr">
      <vt:lpstr>Arial</vt:lpstr>
      <vt:lpstr>Calibri</vt:lpstr>
      <vt:lpstr>Calibri Light</vt:lpstr>
      <vt:lpstr>Consolas</vt:lpstr>
      <vt:lpstr>Helvetica Light</vt:lpstr>
      <vt:lpstr>Segoe UI</vt:lpstr>
      <vt:lpstr>Segoe UI Black</vt:lpstr>
      <vt:lpstr>Segoe UI Emoji</vt:lpstr>
      <vt:lpstr>Segoe UI Light</vt:lpstr>
      <vt:lpstr>Segoe UI Semibold</vt:lpstr>
      <vt:lpstr>Segoe UI Semilight</vt:lpstr>
      <vt:lpstr>Symbol</vt:lpstr>
      <vt:lpstr>Times</vt:lpstr>
      <vt:lpstr>Times New Roman</vt:lpstr>
      <vt:lpstr>Wingdings</vt:lpstr>
      <vt:lpstr>Office Theme</vt:lpstr>
      <vt:lpstr>5-50201_Microsoft_Ready_Template</vt:lpstr>
      <vt:lpstr>5-50173_Microsoft_Ready_Light_Template</vt:lpstr>
      <vt:lpstr>Bitmap Image</vt:lpstr>
      <vt:lpstr>think-cell Slide</vt:lpstr>
      <vt:lpstr>Azure Cosmos DB</vt:lpstr>
      <vt:lpstr>PowerPoint Presentation</vt:lpstr>
      <vt:lpstr>PowerPoint Presentation</vt:lpstr>
      <vt:lpstr>Modern apps face new challenges</vt:lpstr>
      <vt:lpstr>PowerPoint Presentation</vt:lpstr>
      <vt:lpstr>PowerPoint Presentation</vt:lpstr>
      <vt:lpstr>PowerPoint Presentation</vt:lpstr>
      <vt:lpstr>PowerPoint Presentation</vt:lpstr>
      <vt:lpstr>PowerPoint Presentation</vt:lpstr>
      <vt:lpstr>PowerPoint Presentation</vt:lpstr>
      <vt:lpstr>What’s in it for Capgemini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event driven architectures using Azure Cosmos DB Change Feed</vt:lpstr>
      <vt:lpstr>PowerPoint Presentation</vt:lpstr>
      <vt:lpstr>PowerPoint Presentation</vt:lpstr>
      <vt:lpstr>Event Sourcing for Microservices</vt:lpstr>
      <vt:lpstr>Materializing Views</vt:lpstr>
      <vt:lpstr>Replicating Data</vt:lpstr>
      <vt:lpstr>Real time financial securities inventory processing</vt:lpstr>
      <vt:lpstr>PowerPoint Presentation</vt:lpstr>
      <vt:lpstr>PowerPoint Presentation</vt:lpstr>
      <vt:lpstr>PowerPoint Presentation</vt:lpstr>
      <vt:lpstr>PowerPoint Presentation</vt:lpstr>
      <vt:lpstr>PowerPoint Presentation</vt:lpstr>
      <vt:lpstr>Streaming at scale in Azure using Cosmos DB</vt:lpstr>
      <vt:lpstr>Customer Stories</vt:lpstr>
      <vt:lpstr>PowerPoint Presentation</vt:lpstr>
      <vt:lpstr>PowerPoint Presentation</vt:lpstr>
      <vt:lpstr>PowerPoint Presentation</vt:lpstr>
      <vt:lpstr>Save vs On-Prem Cassandra</vt:lpstr>
      <vt:lpstr>Save vs Cassandra on IaaS</vt:lpstr>
      <vt:lpstr>Save vs MongoDB on IaaS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Cosmos DB</dc:title>
  <dc:creator>Ramnandan Krishnamurthy</dc:creator>
  <cp:lastModifiedBy>Rimma Nehme</cp:lastModifiedBy>
  <cp:revision>4</cp:revision>
  <dcterms:created xsi:type="dcterms:W3CDTF">2018-10-16T19:03:04Z</dcterms:created>
  <dcterms:modified xsi:type="dcterms:W3CDTF">2018-11-01T15:16:49Z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ramkris@microsoft.com</vt:lpwstr>
  </property>
  <property fmtid="{D5CDD505-2E9C-101B-9397-08002B2CF9AE}" pid="5" name="MSIP_Label_f42aa342-8706-4288-bd11-ebb85995028c_SetDate">
    <vt:lpwstr>2018-10-16T22:39:34.2130876Z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